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13.xml" ContentType="application/vnd.openxmlformats-officedocument.presentationml.tag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8"/>
  </p:notesMasterIdLst>
  <p:sldIdLst>
    <p:sldId id="309" r:id="rId2"/>
    <p:sldId id="787" r:id="rId3"/>
    <p:sldId id="897" r:id="rId4"/>
    <p:sldId id="499" r:id="rId5"/>
    <p:sldId id="544" r:id="rId6"/>
    <p:sldId id="777" r:id="rId7"/>
    <p:sldId id="587" r:id="rId8"/>
    <p:sldId id="588" r:id="rId9"/>
    <p:sldId id="589" r:id="rId10"/>
    <p:sldId id="590" r:id="rId11"/>
    <p:sldId id="514" r:id="rId12"/>
    <p:sldId id="515" r:id="rId13"/>
    <p:sldId id="516" r:id="rId14"/>
    <p:sldId id="518" r:id="rId15"/>
    <p:sldId id="519" r:id="rId16"/>
    <p:sldId id="520" r:id="rId17"/>
    <p:sldId id="521" r:id="rId18"/>
    <p:sldId id="522" r:id="rId19"/>
    <p:sldId id="523" r:id="rId20"/>
    <p:sldId id="524" r:id="rId21"/>
    <p:sldId id="525" r:id="rId22"/>
    <p:sldId id="546" r:id="rId23"/>
    <p:sldId id="547" r:id="rId24"/>
    <p:sldId id="548" r:id="rId25"/>
    <p:sldId id="549" r:id="rId26"/>
    <p:sldId id="550" r:id="rId27"/>
    <p:sldId id="551" r:id="rId28"/>
    <p:sldId id="552" r:id="rId29"/>
    <p:sldId id="553" r:id="rId30"/>
    <p:sldId id="554" r:id="rId31"/>
    <p:sldId id="555" r:id="rId32"/>
    <p:sldId id="556" r:id="rId33"/>
    <p:sldId id="557" r:id="rId34"/>
    <p:sldId id="558" r:id="rId35"/>
    <p:sldId id="559" r:id="rId36"/>
    <p:sldId id="560" r:id="rId37"/>
    <p:sldId id="561" r:id="rId38"/>
    <p:sldId id="562" r:id="rId39"/>
    <p:sldId id="563" r:id="rId40"/>
    <p:sldId id="564" r:id="rId41"/>
    <p:sldId id="662" r:id="rId42"/>
    <p:sldId id="565" r:id="rId43"/>
    <p:sldId id="566" r:id="rId44"/>
    <p:sldId id="567" r:id="rId45"/>
    <p:sldId id="526" r:id="rId46"/>
    <p:sldId id="568" r:id="rId47"/>
    <p:sldId id="569" r:id="rId48"/>
    <p:sldId id="570" r:id="rId49"/>
    <p:sldId id="527" r:id="rId50"/>
    <p:sldId id="531" r:id="rId51"/>
    <p:sldId id="528" r:id="rId52"/>
    <p:sldId id="582" r:id="rId53"/>
    <p:sldId id="583" r:id="rId54"/>
    <p:sldId id="584" r:id="rId55"/>
    <p:sldId id="571" r:id="rId56"/>
    <p:sldId id="572" r:id="rId57"/>
    <p:sldId id="782" r:id="rId58"/>
    <p:sldId id="783" r:id="rId59"/>
    <p:sldId id="784" r:id="rId60"/>
    <p:sldId id="785" r:id="rId61"/>
    <p:sldId id="573" r:id="rId62"/>
    <p:sldId id="574" r:id="rId63"/>
    <p:sldId id="575" r:id="rId64"/>
    <p:sldId id="576" r:id="rId65"/>
    <p:sldId id="577" r:id="rId66"/>
    <p:sldId id="578" r:id="rId67"/>
    <p:sldId id="579" r:id="rId68"/>
    <p:sldId id="762" r:id="rId69"/>
    <p:sldId id="763" r:id="rId70"/>
    <p:sldId id="764" r:id="rId71"/>
    <p:sldId id="765" r:id="rId72"/>
    <p:sldId id="766" r:id="rId73"/>
    <p:sldId id="767" r:id="rId74"/>
    <p:sldId id="768" r:id="rId75"/>
    <p:sldId id="769" r:id="rId76"/>
    <p:sldId id="770" r:id="rId77"/>
    <p:sldId id="771" r:id="rId78"/>
    <p:sldId id="772" r:id="rId79"/>
    <p:sldId id="529" r:id="rId80"/>
    <p:sldId id="591" r:id="rId81"/>
    <p:sldId id="592" r:id="rId82"/>
    <p:sldId id="593" r:id="rId83"/>
    <p:sldId id="585" r:id="rId84"/>
    <p:sldId id="594" r:id="rId85"/>
    <p:sldId id="580" r:id="rId86"/>
    <p:sldId id="581" r:id="rId87"/>
    <p:sldId id="536" r:id="rId88"/>
    <p:sldId id="779" r:id="rId89"/>
    <p:sldId id="539" r:id="rId90"/>
    <p:sldId id="586" r:id="rId91"/>
    <p:sldId id="595" r:id="rId92"/>
    <p:sldId id="596" r:id="rId93"/>
    <p:sldId id="597" r:id="rId94"/>
    <p:sldId id="598" r:id="rId95"/>
    <p:sldId id="599" r:id="rId96"/>
    <p:sldId id="601" r:id="rId97"/>
    <p:sldId id="602" r:id="rId98"/>
    <p:sldId id="603" r:id="rId99"/>
    <p:sldId id="604" r:id="rId100"/>
    <p:sldId id="614" r:id="rId101"/>
    <p:sldId id="615" r:id="rId102"/>
    <p:sldId id="616" r:id="rId103"/>
    <p:sldId id="617" r:id="rId104"/>
    <p:sldId id="618" r:id="rId105"/>
    <p:sldId id="619" r:id="rId106"/>
    <p:sldId id="620" r:id="rId107"/>
    <p:sldId id="641" r:id="rId108"/>
    <p:sldId id="639" r:id="rId109"/>
    <p:sldId id="642" r:id="rId110"/>
    <p:sldId id="644" r:id="rId111"/>
    <p:sldId id="645" r:id="rId112"/>
    <p:sldId id="646" r:id="rId113"/>
    <p:sldId id="647" r:id="rId114"/>
    <p:sldId id="656" r:id="rId115"/>
    <p:sldId id="657" r:id="rId116"/>
    <p:sldId id="658" r:id="rId117"/>
    <p:sldId id="659" r:id="rId118"/>
    <p:sldId id="660" r:id="rId119"/>
    <p:sldId id="661" r:id="rId120"/>
    <p:sldId id="898" r:id="rId121"/>
    <p:sldId id="899" r:id="rId122"/>
    <p:sldId id="900" r:id="rId123"/>
    <p:sldId id="901" r:id="rId124"/>
    <p:sldId id="902" r:id="rId125"/>
    <p:sldId id="903" r:id="rId126"/>
    <p:sldId id="904" r:id="rId127"/>
    <p:sldId id="905" r:id="rId128"/>
    <p:sldId id="906" r:id="rId129"/>
    <p:sldId id="907" r:id="rId130"/>
    <p:sldId id="908" r:id="rId131"/>
    <p:sldId id="909" r:id="rId132"/>
    <p:sldId id="910" r:id="rId133"/>
    <p:sldId id="911" r:id="rId134"/>
    <p:sldId id="915" r:id="rId135"/>
    <p:sldId id="916" r:id="rId136"/>
    <p:sldId id="917" r:id="rId137"/>
    <p:sldId id="918" r:id="rId138"/>
    <p:sldId id="919" r:id="rId139"/>
    <p:sldId id="920" r:id="rId140"/>
    <p:sldId id="921" r:id="rId141"/>
    <p:sldId id="922" r:id="rId142"/>
    <p:sldId id="923" r:id="rId143"/>
    <p:sldId id="924" r:id="rId144"/>
    <p:sldId id="925" r:id="rId145"/>
    <p:sldId id="926" r:id="rId146"/>
    <p:sldId id="927" r:id="rId147"/>
    <p:sldId id="928" r:id="rId148"/>
    <p:sldId id="929" r:id="rId149"/>
    <p:sldId id="930" r:id="rId150"/>
    <p:sldId id="931" r:id="rId151"/>
    <p:sldId id="932" r:id="rId152"/>
    <p:sldId id="933" r:id="rId153"/>
    <p:sldId id="934" r:id="rId154"/>
    <p:sldId id="935" r:id="rId155"/>
    <p:sldId id="936" r:id="rId156"/>
    <p:sldId id="937" r:id="rId157"/>
    <p:sldId id="938" r:id="rId158"/>
    <p:sldId id="788" r:id="rId159"/>
    <p:sldId id="789" r:id="rId160"/>
    <p:sldId id="790" r:id="rId161"/>
    <p:sldId id="791" r:id="rId162"/>
    <p:sldId id="792" r:id="rId163"/>
    <p:sldId id="793" r:id="rId164"/>
    <p:sldId id="794" r:id="rId165"/>
    <p:sldId id="795" r:id="rId166"/>
    <p:sldId id="796" r:id="rId167"/>
    <p:sldId id="797" r:id="rId168"/>
    <p:sldId id="798" r:id="rId169"/>
    <p:sldId id="799" r:id="rId170"/>
    <p:sldId id="800" r:id="rId171"/>
    <p:sldId id="801" r:id="rId172"/>
    <p:sldId id="802" r:id="rId173"/>
    <p:sldId id="803" r:id="rId174"/>
    <p:sldId id="804" r:id="rId175"/>
    <p:sldId id="805" r:id="rId176"/>
    <p:sldId id="806" r:id="rId177"/>
    <p:sldId id="807" r:id="rId178"/>
    <p:sldId id="808" r:id="rId179"/>
    <p:sldId id="809" r:id="rId180"/>
    <p:sldId id="810" r:id="rId181"/>
    <p:sldId id="811" r:id="rId182"/>
    <p:sldId id="812" r:id="rId183"/>
    <p:sldId id="813" r:id="rId184"/>
    <p:sldId id="814" r:id="rId185"/>
    <p:sldId id="815" r:id="rId186"/>
    <p:sldId id="816" r:id="rId187"/>
    <p:sldId id="817" r:id="rId188"/>
    <p:sldId id="818" r:id="rId189"/>
    <p:sldId id="819" r:id="rId190"/>
    <p:sldId id="820" r:id="rId191"/>
    <p:sldId id="821" r:id="rId192"/>
    <p:sldId id="822" r:id="rId193"/>
    <p:sldId id="823" r:id="rId194"/>
    <p:sldId id="824" r:id="rId195"/>
    <p:sldId id="825" r:id="rId196"/>
    <p:sldId id="826" r:id="rId197"/>
    <p:sldId id="827" r:id="rId198"/>
    <p:sldId id="828" r:id="rId199"/>
    <p:sldId id="829" r:id="rId200"/>
    <p:sldId id="830" r:id="rId201"/>
    <p:sldId id="831" r:id="rId202"/>
    <p:sldId id="832" r:id="rId203"/>
    <p:sldId id="833" r:id="rId204"/>
    <p:sldId id="834" r:id="rId205"/>
    <p:sldId id="835" r:id="rId206"/>
    <p:sldId id="836" r:id="rId207"/>
    <p:sldId id="837" r:id="rId208"/>
    <p:sldId id="838" r:id="rId209"/>
    <p:sldId id="839" r:id="rId210"/>
    <p:sldId id="840" r:id="rId211"/>
    <p:sldId id="841" r:id="rId212"/>
    <p:sldId id="842" r:id="rId213"/>
    <p:sldId id="843" r:id="rId214"/>
    <p:sldId id="844" r:id="rId215"/>
    <p:sldId id="845" r:id="rId216"/>
    <p:sldId id="846" r:id="rId217"/>
    <p:sldId id="847" r:id="rId218"/>
    <p:sldId id="848" r:id="rId219"/>
    <p:sldId id="849" r:id="rId220"/>
    <p:sldId id="850" r:id="rId221"/>
    <p:sldId id="851" r:id="rId222"/>
    <p:sldId id="852" r:id="rId223"/>
    <p:sldId id="853" r:id="rId224"/>
    <p:sldId id="854" r:id="rId225"/>
    <p:sldId id="896" r:id="rId226"/>
    <p:sldId id="303" r:id="rId227"/>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4319">
          <p15:clr>
            <a:srgbClr val="A4A3A4"/>
          </p15:clr>
        </p15:guide>
        <p15:guide id="2" pos="10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66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26" autoAdjust="0"/>
    <p:restoredTop sz="94660"/>
  </p:normalViewPr>
  <p:slideViewPr>
    <p:cSldViewPr snapToGrid="0">
      <p:cViewPr varScale="1">
        <p:scale>
          <a:sx n="124" d="100"/>
          <a:sy n="124" d="100"/>
        </p:scale>
        <p:origin x="1386" y="90"/>
      </p:cViewPr>
      <p:guideLst>
        <p:guide orient="horz" pos="4319"/>
        <p:guide pos="1026"/>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presProps" Target="presProp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3.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image" Target="../media/image27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image" Target="../media/image13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3.wmf"/><Relationship Id="rId1" Type="http://schemas.openxmlformats.org/officeDocument/2006/relationships/image" Target="../media/image2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US"/>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ea typeface="+mn-ea"/>
                <a:cs typeface="+mn-cs"/>
              </a:defRPr>
            </a:lvl1pPr>
          </a:lstStyle>
          <a:p>
            <a:pPr>
              <a:defRPr/>
            </a:pPr>
            <a:endParaRPr lang="en-US"/>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E3E9C4AF-B999-5741-88E2-1BC9567D2E69}" type="slidenum">
              <a:rPr lang="en-US"/>
              <a:pPr>
                <a:defRPr/>
              </a:pPr>
              <a:t>‹#›</a:t>
            </a:fld>
            <a:endParaRPr lang="en-US"/>
          </a:p>
        </p:txBody>
      </p:sp>
    </p:spTree>
    <p:extLst>
      <p:ext uri="{BB962C8B-B14F-4D97-AF65-F5344CB8AC3E}">
        <p14:creationId xmlns:p14="http://schemas.microsoft.com/office/powerpoint/2010/main" val="34742636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06DCCC4-D925-D947-BF17-3E848B5F4C97}" type="slidenum">
              <a:rPr lang="en-US" sz="1200"/>
              <a:pPr/>
              <a:t>1</a:t>
            </a:fld>
            <a:endParaRPr lang="en-US" sz="120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731D690-1739-2948-BEC4-EF8620B03A3C}" type="slidenum">
              <a:rPr lang="en-US" sz="1200"/>
              <a:pPr/>
              <a:t>12</a:t>
            </a:fld>
            <a:endParaRPr lang="en-US" sz="120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6"/>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Font typeface="Wingdings" charset="0"/>
              <a:buNone/>
            </a:pPr>
            <a:fld id="{EBCFC5C5-3938-BD42-A0CF-01CFD2317589}" type="slidenum">
              <a:rPr lang="en-GB" sz="1200">
                <a:latin typeface="Arial" charset="0"/>
              </a:rPr>
              <a:pPr>
                <a:buFont typeface="Wingdings" charset="0"/>
                <a:buNone/>
              </a:pPr>
              <a:t>107</a:t>
            </a:fld>
            <a:endParaRPr lang="en-GB" sz="1200">
              <a:latin typeface="Arial" charset="0"/>
            </a:endParaRPr>
          </a:p>
        </p:txBody>
      </p:sp>
      <p:sp>
        <p:nvSpPr>
          <p:cNvPr id="290818"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290819"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8291" tIns="49146" rIns="98291" bIns="49146"/>
          <a:lstStyle/>
          <a:p>
            <a:endParaRPr lang="en-US">
              <a:latin typeface="Times New Roman"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Rot="1" noChangeAspect="1" noChangeArrowheads="1" noTextEdit="1"/>
          </p:cNvSpPr>
          <p:nvPr>
            <p:ph type="sldImg"/>
          </p:nvPr>
        </p:nvSpPr>
        <p:spPr>
          <a:ln/>
        </p:spPr>
      </p:sp>
      <p:sp>
        <p:nvSpPr>
          <p:cNvPr id="29286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6"/>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Font typeface="Wingdings" charset="0"/>
              <a:buNone/>
            </a:pPr>
            <a:fld id="{B9E38C4D-CB06-0342-B509-9EDCC1E2C4EA}" type="slidenum">
              <a:rPr lang="en-GB" sz="1200">
                <a:latin typeface="Arial" charset="0"/>
              </a:rPr>
              <a:pPr>
                <a:buFont typeface="Wingdings" charset="0"/>
                <a:buNone/>
              </a:pPr>
              <a:t>109</a:t>
            </a:fld>
            <a:endParaRPr lang="en-GB" sz="1200">
              <a:latin typeface="Arial" charset="0"/>
            </a:endParaRPr>
          </a:p>
        </p:txBody>
      </p:sp>
      <p:sp>
        <p:nvSpPr>
          <p:cNvPr id="294914" name="Rectangle 1026"/>
          <p:cNvSpPr>
            <a:spLocks noGrp="1" noRot="1" noChangeAspect="1" noChangeArrowheads="1" noTextEdit="1"/>
          </p:cNvSpPr>
          <p:nvPr>
            <p:ph type="sldImg"/>
          </p:nvPr>
        </p:nvSpPr>
        <p:spPr>
          <a:xfrm>
            <a:off x="1141413" y="685800"/>
            <a:ext cx="4575175" cy="3430588"/>
          </a:xfrm>
          <a:solidFill>
            <a:srgbClr val="FFFFFF"/>
          </a:solidFill>
          <a:ln/>
        </p:spPr>
      </p:sp>
      <p:sp>
        <p:nvSpPr>
          <p:cNvPr id="294915"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lIns="98291" tIns="49146" rIns="98291" bIns="49146"/>
          <a:lstStyle/>
          <a:p>
            <a:endParaRPr lang="en-US">
              <a:latin typeface="Times New Roman"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Slide Image Placeholder 1"/>
          <p:cNvSpPr>
            <a:spLocks noGrp="1" noRot="1" noChangeAspect="1" noTextEdit="1"/>
          </p:cNvSpPr>
          <p:nvPr>
            <p:ph type="sldImg"/>
          </p:nvPr>
        </p:nvSpPr>
        <p:spPr>
          <a:ln/>
        </p:spPr>
      </p:sp>
      <p:sp>
        <p:nvSpPr>
          <p:cNvPr id="2990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rPr>
              <a:t>Make sure it also has the depth resolution at the end</a:t>
            </a:r>
          </a:p>
        </p:txBody>
      </p:sp>
      <p:sp>
        <p:nvSpPr>
          <p:cNvPr id="2990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307806A-8CCE-0441-A405-5BA9BFCD19E7}" type="slidenum">
              <a:rPr lang="en-US" sz="1200"/>
              <a:pPr/>
              <a:t>110</a:t>
            </a:fld>
            <a:endParaRPr lang="en-US" sz="12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Slide Image Placeholder 1"/>
          <p:cNvSpPr>
            <a:spLocks noGrp="1" noRot="1" noChangeAspect="1" noTextEdit="1"/>
          </p:cNvSpPr>
          <p:nvPr>
            <p:ph type="sldImg"/>
          </p:nvPr>
        </p:nvSpPr>
        <p:spPr>
          <a:ln/>
        </p:spPr>
      </p:sp>
      <p:sp>
        <p:nvSpPr>
          <p:cNvPr id="3010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3010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46D7F0B-74FA-3343-9186-FC4B83273110}" type="slidenum">
              <a:rPr lang="en-US" sz="1200"/>
              <a:pPr/>
              <a:t>111</a:t>
            </a:fld>
            <a:endParaRPr lang="en-US" sz="12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Slide Image Placeholder 1"/>
          <p:cNvSpPr>
            <a:spLocks noGrp="1" noRot="1" noChangeAspect="1" noTextEdit="1"/>
          </p:cNvSpPr>
          <p:nvPr>
            <p:ph type="sldImg"/>
          </p:nvPr>
        </p:nvSpPr>
        <p:spPr>
          <a:ln/>
        </p:spPr>
      </p:sp>
      <p:sp>
        <p:nvSpPr>
          <p:cNvPr id="30310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30310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ABA8346-DB0D-5E42-B71F-7BE24E50C18D}" type="slidenum">
              <a:rPr lang="en-US" sz="1200"/>
              <a:pPr/>
              <a:t>112</a:t>
            </a:fld>
            <a:endParaRPr lang="en-US" sz="12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Slide Image Placeholder 1"/>
          <p:cNvSpPr>
            <a:spLocks noGrp="1" noRot="1" noChangeAspect="1" noTextEdit="1"/>
          </p:cNvSpPr>
          <p:nvPr>
            <p:ph type="sldImg"/>
          </p:nvPr>
        </p:nvSpPr>
        <p:spPr>
          <a:ln/>
        </p:spPr>
      </p:sp>
      <p:sp>
        <p:nvSpPr>
          <p:cNvPr id="30515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30515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6427F73-B841-F845-903C-977DECCF558F}" type="slidenum">
              <a:rPr lang="en-US" sz="1200"/>
              <a:pPr/>
              <a:t>113</a:t>
            </a:fld>
            <a:endParaRPr lang="en-US" sz="12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Slide Image Placeholder 1"/>
          <p:cNvSpPr>
            <a:spLocks noGrp="1" noRot="1" noChangeAspect="1" noTextEdit="1"/>
          </p:cNvSpPr>
          <p:nvPr>
            <p:ph type="sldImg"/>
          </p:nvPr>
        </p:nvSpPr>
        <p:spPr>
          <a:ln/>
        </p:spPr>
      </p:sp>
      <p:sp>
        <p:nvSpPr>
          <p:cNvPr id="32358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32358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94AD789-3366-1343-8726-1C4284131E3A}" type="slidenum">
              <a:rPr lang="en-US" sz="1200"/>
              <a:pPr/>
              <a:t>114</a:t>
            </a:fld>
            <a:endParaRPr lang="en-US" sz="12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Slide Image Placeholder 1"/>
          <p:cNvSpPr>
            <a:spLocks noGrp="1" noRot="1" noChangeAspect="1" noTextEdit="1"/>
          </p:cNvSpPr>
          <p:nvPr>
            <p:ph type="sldImg"/>
          </p:nvPr>
        </p:nvSpPr>
        <p:spPr>
          <a:ln/>
        </p:spPr>
      </p:sp>
      <p:sp>
        <p:nvSpPr>
          <p:cNvPr id="32563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32563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0F02DC1-232F-BA40-ADB1-FF506A5EBB26}" type="slidenum">
              <a:rPr lang="en-US" sz="1200"/>
              <a:pPr/>
              <a:t>115</a:t>
            </a:fld>
            <a:endParaRPr lang="en-US" sz="12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Slide Image Placeholder 1"/>
          <p:cNvSpPr>
            <a:spLocks noGrp="1" noRot="1" noChangeAspect="1" noTextEdit="1"/>
          </p:cNvSpPr>
          <p:nvPr>
            <p:ph type="sldImg"/>
          </p:nvPr>
        </p:nvSpPr>
        <p:spPr>
          <a:ln/>
        </p:spPr>
      </p:sp>
      <p:sp>
        <p:nvSpPr>
          <p:cNvPr id="32768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32768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5508D05-1AD8-8044-9C81-91317354B37C}" type="slidenum">
              <a:rPr lang="en-US" sz="1200"/>
              <a:pPr/>
              <a:t>116</a:t>
            </a:fld>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6195C23-2A8D-3B4C-8FEE-D464792450CE}" type="slidenum">
              <a:rPr lang="en-US" sz="1200"/>
              <a:pPr/>
              <a:t>13</a:t>
            </a:fld>
            <a:endParaRPr lang="en-US" sz="120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Slide Image Placeholder 1"/>
          <p:cNvSpPr>
            <a:spLocks noGrp="1" noRot="1" noChangeAspect="1" noTextEdit="1"/>
          </p:cNvSpPr>
          <p:nvPr>
            <p:ph type="sldImg"/>
          </p:nvPr>
        </p:nvSpPr>
        <p:spPr>
          <a:ln/>
        </p:spPr>
      </p:sp>
      <p:sp>
        <p:nvSpPr>
          <p:cNvPr id="32973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32973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A42B4D2-BCE9-AB43-AF2D-68F729D574B5}" type="slidenum">
              <a:rPr lang="en-US" sz="1200"/>
              <a:pPr/>
              <a:t>117</a:t>
            </a:fld>
            <a:endParaRPr lang="en-US" sz="12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Slide Image Placeholder 1"/>
          <p:cNvSpPr>
            <a:spLocks noGrp="1" noRot="1" noChangeAspect="1" noTextEdit="1"/>
          </p:cNvSpPr>
          <p:nvPr>
            <p:ph type="sldImg"/>
          </p:nvPr>
        </p:nvSpPr>
        <p:spPr>
          <a:ln/>
        </p:spPr>
      </p:sp>
      <p:sp>
        <p:nvSpPr>
          <p:cNvPr id="33177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33177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1E8663C-2011-6E46-AD25-413723BC328A}" type="slidenum">
              <a:rPr lang="en-US" sz="1200"/>
              <a:pPr/>
              <a:t>118</a:t>
            </a:fld>
            <a:endParaRPr lang="en-US" sz="12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Slide Image Placeholder 1"/>
          <p:cNvSpPr>
            <a:spLocks noGrp="1" noRot="1" noChangeAspect="1" noTextEdit="1"/>
          </p:cNvSpPr>
          <p:nvPr>
            <p:ph type="sldImg"/>
          </p:nvPr>
        </p:nvSpPr>
        <p:spPr>
          <a:ln/>
        </p:spPr>
      </p:sp>
      <p:sp>
        <p:nvSpPr>
          <p:cNvPr id="33382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33382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65C0C32-4CD5-5742-969F-AC294513C2B3}" type="slidenum">
              <a:rPr lang="en-US" sz="1200"/>
              <a:pPr/>
              <a:t>119</a:t>
            </a:fld>
            <a:endParaRPr lang="en-US" sz="12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6F1E22B-140D-2B4E-BCEB-D6658B2D7185}" type="slidenum">
              <a:rPr lang="en-US" sz="1200"/>
              <a:pPr/>
              <a:t>120</a:t>
            </a:fld>
            <a:endParaRPr lang="en-US" sz="1200"/>
          </a:p>
        </p:txBody>
      </p:sp>
      <p:sp>
        <p:nvSpPr>
          <p:cNvPr id="349187" name="Rectangle 2"/>
          <p:cNvSpPr>
            <a:spLocks noGrp="1" noRot="1" noChangeAspect="1" noChangeArrowheads="1" noTextEdit="1"/>
          </p:cNvSpPr>
          <p:nvPr>
            <p:ph type="sldImg"/>
          </p:nvPr>
        </p:nvSpPr>
        <p:spPr>
          <a:ln/>
        </p:spPr>
      </p:sp>
      <p:sp>
        <p:nvSpPr>
          <p:cNvPr id="3491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9923345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0FE605B-2804-1440-98B2-851B42A413B5}" type="slidenum">
              <a:rPr lang="en-GB" sz="1200"/>
              <a:pPr/>
              <a:t>121</a:t>
            </a:fld>
            <a:endParaRPr lang="en-GB" sz="1200"/>
          </a:p>
        </p:txBody>
      </p:sp>
      <p:sp>
        <p:nvSpPr>
          <p:cNvPr id="350211" name="Rectangle 2"/>
          <p:cNvSpPr>
            <a:spLocks noGrp="1" noRot="1" noChangeAspect="1" noChangeArrowheads="1" noTextEdit="1"/>
          </p:cNvSpPr>
          <p:nvPr>
            <p:ph type="sldImg"/>
          </p:nvPr>
        </p:nvSpPr>
        <p:spPr>
          <a:ln/>
        </p:spPr>
      </p:sp>
      <p:sp>
        <p:nvSpPr>
          <p:cNvPr id="3502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9377639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EFA597C-07D9-7841-A9DC-F166B1BCC3A2}" type="slidenum">
              <a:rPr lang="en-GB" sz="1200"/>
              <a:pPr/>
              <a:t>122</a:t>
            </a:fld>
            <a:endParaRPr lang="en-GB" sz="1200"/>
          </a:p>
        </p:txBody>
      </p:sp>
      <p:sp>
        <p:nvSpPr>
          <p:cNvPr id="351235" name="Rectangle 2"/>
          <p:cNvSpPr>
            <a:spLocks noGrp="1" noRot="1" noChangeAspect="1" noChangeArrowheads="1" noTextEdit="1"/>
          </p:cNvSpPr>
          <p:nvPr>
            <p:ph type="sldImg"/>
          </p:nvPr>
        </p:nvSpPr>
        <p:spPr>
          <a:ln/>
        </p:spPr>
      </p:sp>
      <p:sp>
        <p:nvSpPr>
          <p:cNvPr id="3512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0963885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ED59648-78F4-AB45-83FB-6DCB52522DBA}" type="slidenum">
              <a:rPr lang="en-GB" sz="1200"/>
              <a:pPr/>
              <a:t>123</a:t>
            </a:fld>
            <a:endParaRPr lang="en-GB" sz="1200"/>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4222209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EFAAE23-0E86-EE44-81D1-3711A93A2ACF}" type="slidenum">
              <a:rPr lang="en-GB" sz="1200"/>
              <a:pPr/>
              <a:t>124</a:t>
            </a:fld>
            <a:endParaRPr lang="en-GB" sz="1200"/>
          </a:p>
        </p:txBody>
      </p:sp>
      <p:sp>
        <p:nvSpPr>
          <p:cNvPr id="353283" name="Rectangle 2"/>
          <p:cNvSpPr>
            <a:spLocks noGrp="1" noRot="1" noChangeAspect="1" noChangeArrowheads="1" noTextEdit="1"/>
          </p:cNvSpPr>
          <p:nvPr>
            <p:ph type="sldImg"/>
          </p:nvPr>
        </p:nvSpPr>
        <p:spPr>
          <a:ln/>
        </p:spPr>
      </p:sp>
      <p:sp>
        <p:nvSpPr>
          <p:cNvPr id="3532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7146557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1C650A8-5431-5948-8E77-A05AD2DD29A2}" type="slidenum">
              <a:rPr lang="en-GB" sz="1200"/>
              <a:pPr/>
              <a:t>125</a:t>
            </a:fld>
            <a:endParaRPr lang="en-GB" sz="1200"/>
          </a:p>
        </p:txBody>
      </p:sp>
      <p:sp>
        <p:nvSpPr>
          <p:cNvPr id="354307" name="Rectangle 2"/>
          <p:cNvSpPr>
            <a:spLocks noGrp="1" noRot="1" noChangeAspect="1" noChangeArrowheads="1" noTextEdit="1"/>
          </p:cNvSpPr>
          <p:nvPr>
            <p:ph type="sldImg"/>
          </p:nvPr>
        </p:nvSpPr>
        <p:spPr>
          <a:ln/>
        </p:spPr>
      </p:sp>
      <p:sp>
        <p:nvSpPr>
          <p:cNvPr id="3543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137137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FE828C8-8B08-3C4B-A160-0205E4B7B40A}" type="slidenum">
              <a:rPr lang="en-GB" sz="1200"/>
              <a:pPr/>
              <a:t>126</a:t>
            </a:fld>
            <a:endParaRPr lang="en-GB" sz="1200"/>
          </a:p>
        </p:txBody>
      </p:sp>
      <p:sp>
        <p:nvSpPr>
          <p:cNvPr id="355331" name="Rectangle 2"/>
          <p:cNvSpPr>
            <a:spLocks noGrp="1" noRot="1" noChangeAspect="1" noChangeArrowheads="1" noTextEdit="1"/>
          </p:cNvSpPr>
          <p:nvPr>
            <p:ph type="sldImg"/>
          </p:nvPr>
        </p:nvSpPr>
        <p:spPr>
          <a:ln/>
        </p:spPr>
      </p:sp>
      <p:sp>
        <p:nvSpPr>
          <p:cNvPr id="3553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284671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4F04DF2-960F-9D44-9FB1-40A860B5F21F}" type="slidenum">
              <a:rPr lang="en-US" sz="1200"/>
              <a:pPr/>
              <a:t>14</a:t>
            </a:fld>
            <a:endParaRPr lang="en-US" sz="120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4A316A9-2DB0-BB4F-BC77-3A3C2FD398AC}" type="slidenum">
              <a:rPr lang="en-GB" sz="1200"/>
              <a:pPr/>
              <a:t>127</a:t>
            </a:fld>
            <a:endParaRPr lang="en-GB" sz="1200"/>
          </a:p>
        </p:txBody>
      </p:sp>
      <p:sp>
        <p:nvSpPr>
          <p:cNvPr id="356355" name="Rectangle 2"/>
          <p:cNvSpPr>
            <a:spLocks noGrp="1" noRot="1" noChangeAspect="1" noChangeArrowheads="1" noTextEdit="1"/>
          </p:cNvSpPr>
          <p:nvPr>
            <p:ph type="sldImg"/>
          </p:nvPr>
        </p:nvSpPr>
        <p:spPr>
          <a:ln/>
        </p:spPr>
      </p:sp>
      <p:sp>
        <p:nvSpPr>
          <p:cNvPr id="3563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5527972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05FC0F8-3D7D-FA43-99E7-E48120EC9795}" type="slidenum">
              <a:rPr lang="en-GB" sz="1200"/>
              <a:pPr/>
              <a:t>128</a:t>
            </a:fld>
            <a:endParaRPr lang="en-GB" sz="1200"/>
          </a:p>
        </p:txBody>
      </p:sp>
      <p:sp>
        <p:nvSpPr>
          <p:cNvPr id="357379" name="Rectangle 2"/>
          <p:cNvSpPr>
            <a:spLocks noGrp="1" noRot="1" noChangeAspect="1" noChangeArrowheads="1" noTextEdit="1"/>
          </p:cNvSpPr>
          <p:nvPr>
            <p:ph type="sldImg"/>
          </p:nvPr>
        </p:nvSpPr>
        <p:spPr>
          <a:ln/>
        </p:spPr>
      </p:sp>
      <p:sp>
        <p:nvSpPr>
          <p:cNvPr id="3573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5816764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1E0A267-95FA-9443-B98F-F9E7010569ED}" type="slidenum">
              <a:rPr lang="en-GB" sz="1200"/>
              <a:pPr/>
              <a:t>129</a:t>
            </a:fld>
            <a:endParaRPr lang="en-GB" sz="1200"/>
          </a:p>
        </p:txBody>
      </p:sp>
      <p:sp>
        <p:nvSpPr>
          <p:cNvPr id="358403" name="Rectangle 2"/>
          <p:cNvSpPr>
            <a:spLocks noGrp="1" noRot="1" noChangeAspect="1" noChangeArrowheads="1" noTextEdit="1"/>
          </p:cNvSpPr>
          <p:nvPr>
            <p:ph type="sldImg"/>
          </p:nvPr>
        </p:nvSpPr>
        <p:spPr>
          <a:ln/>
        </p:spPr>
      </p:sp>
      <p:sp>
        <p:nvSpPr>
          <p:cNvPr id="3584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4841496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DAADEC4-508E-A549-B29E-A491834A3761}" type="slidenum">
              <a:rPr lang="en-GB" sz="1200"/>
              <a:pPr/>
              <a:t>130</a:t>
            </a:fld>
            <a:endParaRPr lang="en-GB" sz="1200"/>
          </a:p>
        </p:txBody>
      </p:sp>
      <p:sp>
        <p:nvSpPr>
          <p:cNvPr id="359427" name="Rectangle 2"/>
          <p:cNvSpPr>
            <a:spLocks noGrp="1" noRot="1" noChangeAspect="1" noChangeArrowheads="1" noTextEdit="1"/>
          </p:cNvSpPr>
          <p:nvPr>
            <p:ph type="sldImg"/>
          </p:nvPr>
        </p:nvSpPr>
        <p:spPr>
          <a:ln/>
        </p:spPr>
      </p:sp>
      <p:sp>
        <p:nvSpPr>
          <p:cNvPr id="3594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41129650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0AFF028-9FB4-6C42-9C1A-85C5CC8EDD1D}" type="slidenum">
              <a:rPr lang="en-GB" sz="1200"/>
              <a:pPr/>
              <a:t>131</a:t>
            </a:fld>
            <a:endParaRPr lang="en-GB" sz="1200"/>
          </a:p>
        </p:txBody>
      </p:sp>
      <p:sp>
        <p:nvSpPr>
          <p:cNvPr id="360451" name="Rectangle 2"/>
          <p:cNvSpPr>
            <a:spLocks noGrp="1" noRot="1" noChangeAspect="1" noChangeArrowheads="1" noTextEdit="1"/>
          </p:cNvSpPr>
          <p:nvPr>
            <p:ph type="sldImg"/>
          </p:nvPr>
        </p:nvSpPr>
        <p:spPr>
          <a:ln/>
        </p:spPr>
      </p:sp>
      <p:sp>
        <p:nvSpPr>
          <p:cNvPr id="360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07062800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E9ADF45-4B18-D242-98AE-BF7BAFC09A54}" type="slidenum">
              <a:rPr lang="en-GB" sz="1200"/>
              <a:pPr/>
              <a:t>132</a:t>
            </a:fld>
            <a:endParaRPr lang="en-GB" sz="1200"/>
          </a:p>
        </p:txBody>
      </p:sp>
      <p:sp>
        <p:nvSpPr>
          <p:cNvPr id="361475" name="Rectangle 2"/>
          <p:cNvSpPr>
            <a:spLocks noGrp="1" noRot="1" noChangeAspect="1" noChangeArrowheads="1" noTextEdit="1"/>
          </p:cNvSpPr>
          <p:nvPr>
            <p:ph type="sldImg"/>
          </p:nvPr>
        </p:nvSpPr>
        <p:spPr>
          <a:ln/>
        </p:spPr>
      </p:sp>
      <p:sp>
        <p:nvSpPr>
          <p:cNvPr id="3614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2277022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6BC2171-7577-DA47-8ABE-059D921A3BD2}" type="slidenum">
              <a:rPr lang="en-GB" sz="1200"/>
              <a:pPr/>
              <a:t>133</a:t>
            </a:fld>
            <a:endParaRPr lang="en-GB" sz="1200"/>
          </a:p>
        </p:txBody>
      </p:sp>
      <p:sp>
        <p:nvSpPr>
          <p:cNvPr id="362499" name="Rectangle 2"/>
          <p:cNvSpPr>
            <a:spLocks noGrp="1" noRot="1" noChangeAspect="1" noChangeArrowheads="1" noTextEdit="1"/>
          </p:cNvSpPr>
          <p:nvPr>
            <p:ph type="sldImg"/>
          </p:nvPr>
        </p:nvSpPr>
        <p:spPr>
          <a:ln/>
        </p:spPr>
      </p:sp>
      <p:sp>
        <p:nvSpPr>
          <p:cNvPr id="3625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6933119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C607EDD-8671-4F46-BE5B-8D6758A6774E}" type="slidenum">
              <a:rPr lang="en-GB" sz="1200"/>
              <a:pPr/>
              <a:t>134</a:t>
            </a:fld>
            <a:endParaRPr lang="en-GB" sz="1200"/>
          </a:p>
        </p:txBody>
      </p:sp>
      <p:sp>
        <p:nvSpPr>
          <p:cNvPr id="366595" name="Rectangle 2"/>
          <p:cNvSpPr>
            <a:spLocks noGrp="1" noRot="1" noChangeAspect="1" noChangeArrowheads="1" noTextEdit="1"/>
          </p:cNvSpPr>
          <p:nvPr>
            <p:ph type="sldImg"/>
          </p:nvPr>
        </p:nvSpPr>
        <p:spPr>
          <a:ln/>
        </p:spPr>
      </p:sp>
      <p:sp>
        <p:nvSpPr>
          <p:cNvPr id="3665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41642166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E46AF3C-677A-3D45-9E2E-0D4312F1F6EB}" type="slidenum">
              <a:rPr lang="en-GB" sz="1200"/>
              <a:pPr/>
              <a:t>135</a:t>
            </a:fld>
            <a:endParaRPr lang="en-GB" sz="1200"/>
          </a:p>
        </p:txBody>
      </p:sp>
      <p:sp>
        <p:nvSpPr>
          <p:cNvPr id="367619" name="Rectangle 2"/>
          <p:cNvSpPr>
            <a:spLocks noGrp="1" noRot="1" noChangeAspect="1" noChangeArrowheads="1" noTextEdit="1"/>
          </p:cNvSpPr>
          <p:nvPr>
            <p:ph type="sldImg"/>
          </p:nvPr>
        </p:nvSpPr>
        <p:spPr>
          <a:ln/>
        </p:spPr>
      </p:sp>
      <p:sp>
        <p:nvSpPr>
          <p:cNvPr id="3676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9780435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5FC2250-ED79-AF45-81A8-39026909361D}" type="slidenum">
              <a:rPr lang="en-GB" sz="1200"/>
              <a:pPr/>
              <a:t>136</a:t>
            </a:fld>
            <a:endParaRPr lang="en-GB" sz="1200"/>
          </a:p>
        </p:txBody>
      </p:sp>
      <p:sp>
        <p:nvSpPr>
          <p:cNvPr id="368643" name="Rectangle 2"/>
          <p:cNvSpPr>
            <a:spLocks noGrp="1" noRot="1" noChangeAspect="1" noChangeArrowheads="1" noTextEdit="1"/>
          </p:cNvSpPr>
          <p:nvPr>
            <p:ph type="sldImg"/>
          </p:nvPr>
        </p:nvSpPr>
        <p:spPr>
          <a:ln/>
        </p:spPr>
      </p:sp>
      <p:sp>
        <p:nvSpPr>
          <p:cNvPr id="368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54542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2F756FB-C3DF-F544-89DF-96819F4DAE86}" type="slidenum">
              <a:rPr lang="en-US" sz="1200"/>
              <a:pPr/>
              <a:t>15</a:t>
            </a:fld>
            <a:endParaRPr lang="en-US" sz="120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0EC5ACE-FD9A-534B-866B-C5565D7BDD30}" type="slidenum">
              <a:rPr lang="en-GB" sz="1200"/>
              <a:pPr/>
              <a:t>137</a:t>
            </a:fld>
            <a:endParaRPr lang="en-GB" sz="1200"/>
          </a:p>
        </p:txBody>
      </p:sp>
      <p:sp>
        <p:nvSpPr>
          <p:cNvPr id="369667" name="Rectangle 2"/>
          <p:cNvSpPr>
            <a:spLocks noGrp="1" noRot="1" noChangeAspect="1" noChangeArrowheads="1" noTextEdit="1"/>
          </p:cNvSpPr>
          <p:nvPr>
            <p:ph type="sldImg"/>
          </p:nvPr>
        </p:nvSpPr>
        <p:spPr>
          <a:ln/>
        </p:spPr>
      </p:sp>
      <p:sp>
        <p:nvSpPr>
          <p:cNvPr id="3696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9075379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0661B7C-9D93-6544-B1F0-02B544CABCC3}" type="slidenum">
              <a:rPr lang="en-GB" sz="1200"/>
              <a:pPr/>
              <a:t>138</a:t>
            </a:fld>
            <a:endParaRPr lang="en-GB" sz="1200"/>
          </a:p>
        </p:txBody>
      </p:sp>
      <p:sp>
        <p:nvSpPr>
          <p:cNvPr id="370691" name="Rectangle 2"/>
          <p:cNvSpPr>
            <a:spLocks noGrp="1" noRot="1" noChangeAspect="1" noChangeArrowheads="1" noTextEdit="1"/>
          </p:cNvSpPr>
          <p:nvPr>
            <p:ph type="sldImg"/>
          </p:nvPr>
        </p:nvSpPr>
        <p:spPr>
          <a:ln/>
        </p:spPr>
      </p:sp>
      <p:sp>
        <p:nvSpPr>
          <p:cNvPr id="3706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4572556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8E480C0-36F3-0740-89C6-A1EB7A48362D}" type="slidenum">
              <a:rPr lang="en-US" sz="1200">
                <a:latin typeface="Arial" charset="0"/>
              </a:rPr>
              <a:pPr/>
              <a:t>139</a:t>
            </a:fld>
            <a:endParaRPr lang="en-US" sz="1200">
              <a:latin typeface="Arial" charset="0"/>
            </a:endParaRPr>
          </a:p>
        </p:txBody>
      </p:sp>
      <p:sp>
        <p:nvSpPr>
          <p:cNvPr id="371715" name="Rectangle 2"/>
          <p:cNvSpPr>
            <a:spLocks noGrp="1" noRot="1" noChangeAspect="1" noChangeArrowheads="1" noTextEdit="1"/>
          </p:cNvSpPr>
          <p:nvPr>
            <p:ph type="sldImg"/>
          </p:nvPr>
        </p:nvSpPr>
        <p:spPr>
          <a:ln/>
        </p:spPr>
      </p:sp>
      <p:sp>
        <p:nvSpPr>
          <p:cNvPr id="3717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We have extended their approach to work with an adaptive semi-regular tetrahedral mesh.</a:t>
            </a:r>
          </a:p>
          <a:p>
            <a:pPr eaLnBrk="1" hangingPunct="1"/>
            <a:endParaRPr lang="en-US">
              <a:latin typeface="Arial" charset="0"/>
            </a:endParaRPr>
          </a:p>
          <a:p>
            <a:pPr eaLnBrk="1" hangingPunct="1"/>
            <a:r>
              <a:rPr lang="en-US">
                <a:latin typeface="Arial" charset="0"/>
              </a:rPr>
              <a:t>Our tetrahedral mesh is densely tessellated in the regions which are likely to contain some surface element.</a:t>
            </a:r>
          </a:p>
          <a:p>
            <a:pPr eaLnBrk="1" hangingPunct="1"/>
            <a:r>
              <a:rPr lang="en-US">
                <a:latin typeface="Arial" charset="0"/>
              </a:rPr>
              <a:t>A key contribution is that we show how to do this without computing photo-consistency everywhere in the volume. </a:t>
            </a:r>
          </a:p>
          <a:p>
            <a:pPr eaLnBrk="1" hangingPunct="1"/>
            <a:endParaRPr lang="en-US">
              <a:latin typeface="Arial" charset="0"/>
            </a:endParaRPr>
          </a:p>
          <a:p>
            <a:pPr eaLnBrk="1" hangingPunct="1"/>
            <a:r>
              <a:rPr lang="en-US">
                <a:latin typeface="Arial" charset="0"/>
              </a:rPr>
              <a:t>We also automatically detect pockets and free-space based on the visibility of sparse surface patches.</a:t>
            </a:r>
          </a:p>
        </p:txBody>
      </p:sp>
    </p:spTree>
    <p:extLst>
      <p:ext uri="{BB962C8B-B14F-4D97-AF65-F5344CB8AC3E}">
        <p14:creationId xmlns:p14="http://schemas.microsoft.com/office/powerpoint/2010/main" val="41051109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FA02010-7FA2-994D-A1CD-92004DC6A44B}" type="slidenum">
              <a:rPr lang="en-US" sz="1200">
                <a:latin typeface="Arial" charset="0"/>
              </a:rPr>
              <a:pPr/>
              <a:t>140</a:t>
            </a:fld>
            <a:endParaRPr lang="en-US" sz="1200">
              <a:latin typeface="Arial" charset="0"/>
            </a:endParaRPr>
          </a:p>
        </p:txBody>
      </p:sp>
      <p:sp>
        <p:nvSpPr>
          <p:cNvPr id="372739" name="Rectangle 2"/>
          <p:cNvSpPr>
            <a:spLocks noGrp="1" noRot="1" noChangeAspect="1" noChangeArrowheads="1" noTextEdit="1"/>
          </p:cNvSpPr>
          <p:nvPr>
            <p:ph type="sldImg"/>
          </p:nvPr>
        </p:nvSpPr>
        <p:spPr>
          <a:ln/>
        </p:spPr>
      </p:sp>
      <p:sp>
        <p:nvSpPr>
          <p:cNvPr id="3727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solidFill>
                  <a:srgbClr val="FF0000"/>
                </a:solidFill>
                <a:latin typeface="Arial" charset="0"/>
              </a:rPr>
              <a:t>Here is the idea behind our adaptive mesh refinement.</a:t>
            </a:r>
          </a:p>
          <a:p>
            <a:pPr eaLnBrk="1" hangingPunct="1"/>
            <a:endParaRPr lang="en-US">
              <a:solidFill>
                <a:srgbClr val="FF0000"/>
              </a:solidFill>
              <a:latin typeface="Arial" charset="0"/>
            </a:endParaRPr>
          </a:p>
          <a:p>
            <a:pPr eaLnBrk="1" hangingPunct="1"/>
            <a:r>
              <a:rPr lang="en-US">
                <a:solidFill>
                  <a:srgbClr val="FF0000"/>
                </a:solidFill>
                <a:latin typeface="Arial" charset="0"/>
              </a:rPr>
              <a:t>We start with a coarse tetrahedral mesh.</a:t>
            </a:r>
            <a:endParaRPr lang="en-US" b="1">
              <a:solidFill>
                <a:srgbClr val="FF0000"/>
              </a:solidFill>
              <a:latin typeface="Arial" charset="0"/>
            </a:endParaRPr>
          </a:p>
        </p:txBody>
      </p:sp>
    </p:spTree>
    <p:extLst>
      <p:ext uri="{BB962C8B-B14F-4D97-AF65-F5344CB8AC3E}">
        <p14:creationId xmlns:p14="http://schemas.microsoft.com/office/powerpoint/2010/main" val="5101078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868AAB9-3BF5-084C-B608-897C947869E4}" type="slidenum">
              <a:rPr lang="en-US" sz="1200">
                <a:latin typeface="Arial" charset="0"/>
              </a:rPr>
              <a:pPr/>
              <a:t>141</a:t>
            </a:fld>
            <a:endParaRPr lang="en-US" sz="1200">
              <a:latin typeface="Arial" charset="0"/>
            </a:endParaRPr>
          </a:p>
        </p:txBody>
      </p:sp>
      <p:sp>
        <p:nvSpPr>
          <p:cNvPr id="373763" name="Rectangle 2"/>
          <p:cNvSpPr>
            <a:spLocks noGrp="1" noRot="1" noChangeAspect="1" noChangeArrowheads="1" noTextEdit="1"/>
          </p:cNvSpPr>
          <p:nvPr>
            <p:ph type="sldImg"/>
          </p:nvPr>
        </p:nvSpPr>
        <p:spPr>
          <a:ln/>
        </p:spPr>
      </p:sp>
      <p:sp>
        <p:nvSpPr>
          <p:cNvPr id="3737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We densely sample the faces embedded within the tetrahedral mesh checking for photo-consistent points.</a:t>
            </a:r>
          </a:p>
          <a:p>
            <a:pPr eaLnBrk="1" hangingPunct="1"/>
            <a:r>
              <a:rPr lang="en-US">
                <a:latin typeface="Arial" charset="0"/>
              </a:rPr>
              <a:t>The ones that cross the unknown surface will show some evidence. These are in blue.</a:t>
            </a:r>
          </a:p>
          <a:p>
            <a:pPr eaLnBrk="1" hangingPunct="1"/>
            <a:endParaRPr lang="en-US">
              <a:latin typeface="Arial" charset="0"/>
            </a:endParaRPr>
          </a:p>
        </p:txBody>
      </p:sp>
    </p:spTree>
    <p:extLst>
      <p:ext uri="{BB962C8B-B14F-4D97-AF65-F5344CB8AC3E}">
        <p14:creationId xmlns:p14="http://schemas.microsoft.com/office/powerpoint/2010/main" val="30255142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D29D1FE-306F-684D-84A8-23F256FAE474}" type="slidenum">
              <a:rPr lang="en-US" sz="1200">
                <a:latin typeface="Arial" charset="0"/>
              </a:rPr>
              <a:pPr/>
              <a:t>142</a:t>
            </a:fld>
            <a:endParaRPr lang="en-US" sz="1200">
              <a:latin typeface="Arial" charset="0"/>
            </a:endParaRPr>
          </a:p>
        </p:txBody>
      </p:sp>
      <p:sp>
        <p:nvSpPr>
          <p:cNvPr id="374787" name="Rectangle 2"/>
          <p:cNvSpPr>
            <a:spLocks noGrp="1" noRot="1" noChangeAspect="1" noChangeArrowheads="1" noTextEdit="1"/>
          </p:cNvSpPr>
          <p:nvPr>
            <p:ph type="sldImg"/>
          </p:nvPr>
        </p:nvSpPr>
        <p:spPr>
          <a:ln/>
        </p:spPr>
      </p:sp>
      <p:sp>
        <p:nvSpPr>
          <p:cNvPr id="3747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If all four faces of a tetrahedron are red, then there is no point sampling inside it because it cannot contain any piece</a:t>
            </a:r>
          </a:p>
          <a:p>
            <a:pPr eaLnBrk="1" hangingPunct="1"/>
            <a:r>
              <a:rPr lang="en-US">
                <a:latin typeface="Arial" charset="0"/>
              </a:rPr>
              <a:t>Of the surface.</a:t>
            </a:r>
          </a:p>
          <a:p>
            <a:pPr eaLnBrk="1" hangingPunct="1"/>
            <a:endParaRPr lang="en-US">
              <a:latin typeface="Arial" charset="0"/>
            </a:endParaRPr>
          </a:p>
        </p:txBody>
      </p:sp>
    </p:spTree>
    <p:extLst>
      <p:ext uri="{BB962C8B-B14F-4D97-AF65-F5344CB8AC3E}">
        <p14:creationId xmlns:p14="http://schemas.microsoft.com/office/powerpoint/2010/main" val="304401967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23DB096-AD74-CB43-B368-C66705EA8818}" type="slidenum">
              <a:rPr lang="en-US" sz="1200">
                <a:latin typeface="Arial" charset="0"/>
              </a:rPr>
              <a:pPr/>
              <a:t>143</a:t>
            </a:fld>
            <a:endParaRPr lang="en-US" sz="1200">
              <a:latin typeface="Arial" charset="0"/>
            </a:endParaRPr>
          </a:p>
        </p:txBody>
      </p:sp>
      <p:sp>
        <p:nvSpPr>
          <p:cNvPr id="375811" name="Rectangle 2"/>
          <p:cNvSpPr>
            <a:spLocks noGrp="1" noRot="1" noChangeAspect="1" noChangeArrowheads="1" noTextEdit="1"/>
          </p:cNvSpPr>
          <p:nvPr>
            <p:ph type="sldImg"/>
          </p:nvPr>
        </p:nvSpPr>
        <p:spPr>
          <a:ln/>
        </p:spPr>
      </p:sp>
      <p:sp>
        <p:nvSpPr>
          <p:cNvPr id="3758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So we prune away all the red cells and subdivide and refine the blue ones until we reach a suitable resolution.</a:t>
            </a:r>
          </a:p>
          <a:p>
            <a:pPr eaLnBrk="1" hangingPunct="1"/>
            <a:endParaRPr lang="en-US">
              <a:latin typeface="Arial" charset="0"/>
            </a:endParaRPr>
          </a:p>
        </p:txBody>
      </p:sp>
    </p:spTree>
    <p:extLst>
      <p:ext uri="{BB962C8B-B14F-4D97-AF65-F5344CB8AC3E}">
        <p14:creationId xmlns:p14="http://schemas.microsoft.com/office/powerpoint/2010/main" val="34261767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Times New Roman" charset="0"/>
                <a:ea typeface="ＭＳ Ｐゴシック" charset="0"/>
              </a:defRPr>
            </a:lvl1pPr>
            <a:lvl2pPr marL="742950" indent="-285750" defTabSz="930275" eaLnBrk="0" hangingPunct="0">
              <a:defRPr sz="2400">
                <a:solidFill>
                  <a:schemeClr val="tx1"/>
                </a:solidFill>
                <a:latin typeface="Times New Roman" charset="0"/>
                <a:ea typeface="ＭＳ Ｐゴシック" charset="0"/>
              </a:defRPr>
            </a:lvl2pPr>
            <a:lvl3pPr marL="1143000" indent="-228600" defTabSz="930275" eaLnBrk="0" hangingPunct="0">
              <a:defRPr sz="2400">
                <a:solidFill>
                  <a:schemeClr val="tx1"/>
                </a:solidFill>
                <a:latin typeface="Times New Roman" charset="0"/>
                <a:ea typeface="ＭＳ Ｐゴシック" charset="0"/>
              </a:defRPr>
            </a:lvl3pPr>
            <a:lvl4pPr marL="1600200" indent="-228600" defTabSz="930275" eaLnBrk="0" hangingPunct="0">
              <a:defRPr sz="2400">
                <a:solidFill>
                  <a:schemeClr val="tx1"/>
                </a:solidFill>
                <a:latin typeface="Times New Roman" charset="0"/>
                <a:ea typeface="ＭＳ Ｐゴシック" charset="0"/>
              </a:defRPr>
            </a:lvl4pPr>
            <a:lvl5pPr marL="2057400" indent="-228600" defTabSz="930275" eaLnBrk="0" hangingPunct="0">
              <a:defRPr sz="2400">
                <a:solidFill>
                  <a:schemeClr val="tx1"/>
                </a:solidFill>
                <a:latin typeface="Times New Roman"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DDBF7DFB-1868-1240-AC48-8B12FFF7CEEF}" type="slidenum">
              <a:rPr lang="en-US" sz="1200"/>
              <a:pPr algn="r" eaLnBrk="1" hangingPunct="1"/>
              <a:t>144</a:t>
            </a:fld>
            <a:endParaRPr lang="en-US" sz="1200"/>
          </a:p>
        </p:txBody>
      </p:sp>
      <p:sp>
        <p:nvSpPr>
          <p:cNvPr id="376835" name="Rectangle 2"/>
          <p:cNvSpPr>
            <a:spLocks noGrp="1" noRot="1" noChangeAspect="1" noChangeArrowheads="1" noTextEdit="1"/>
          </p:cNvSpPr>
          <p:nvPr>
            <p:ph type="sldImg"/>
          </p:nvPr>
        </p:nvSpPr>
        <p:spPr>
          <a:ln/>
        </p:spPr>
      </p:sp>
      <p:sp>
        <p:nvSpPr>
          <p:cNvPr id="3768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In the next iteration the blue band is further subdivided.</a:t>
            </a:r>
          </a:p>
          <a:p>
            <a:pPr eaLnBrk="1" hangingPunct="1"/>
            <a:endParaRPr lang="en-US">
              <a:latin typeface="Arial" charset="0"/>
            </a:endParaRPr>
          </a:p>
        </p:txBody>
      </p:sp>
    </p:spTree>
    <p:extLst>
      <p:ext uri="{BB962C8B-B14F-4D97-AF65-F5344CB8AC3E}">
        <p14:creationId xmlns:p14="http://schemas.microsoft.com/office/powerpoint/2010/main" val="24599805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Times New Roman" charset="0"/>
                <a:ea typeface="ＭＳ Ｐゴシック" charset="0"/>
              </a:defRPr>
            </a:lvl1pPr>
            <a:lvl2pPr marL="742950" indent="-285750" defTabSz="930275" eaLnBrk="0" hangingPunct="0">
              <a:defRPr sz="2400">
                <a:solidFill>
                  <a:schemeClr val="tx1"/>
                </a:solidFill>
                <a:latin typeface="Times New Roman" charset="0"/>
                <a:ea typeface="ＭＳ Ｐゴシック" charset="0"/>
              </a:defRPr>
            </a:lvl2pPr>
            <a:lvl3pPr marL="1143000" indent="-228600" defTabSz="930275" eaLnBrk="0" hangingPunct="0">
              <a:defRPr sz="2400">
                <a:solidFill>
                  <a:schemeClr val="tx1"/>
                </a:solidFill>
                <a:latin typeface="Times New Roman" charset="0"/>
                <a:ea typeface="ＭＳ Ｐゴシック" charset="0"/>
              </a:defRPr>
            </a:lvl3pPr>
            <a:lvl4pPr marL="1600200" indent="-228600" defTabSz="930275" eaLnBrk="0" hangingPunct="0">
              <a:defRPr sz="2400">
                <a:solidFill>
                  <a:schemeClr val="tx1"/>
                </a:solidFill>
                <a:latin typeface="Times New Roman" charset="0"/>
                <a:ea typeface="ＭＳ Ｐゴシック" charset="0"/>
              </a:defRPr>
            </a:lvl4pPr>
            <a:lvl5pPr marL="2057400" indent="-228600" defTabSz="930275" eaLnBrk="0" hangingPunct="0">
              <a:defRPr sz="2400">
                <a:solidFill>
                  <a:schemeClr val="tx1"/>
                </a:solidFill>
                <a:latin typeface="Times New Roman"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0CD6BF6E-4E31-B04D-BC41-8FB3075D93EC}" type="slidenum">
              <a:rPr lang="en-US" sz="1200"/>
              <a:pPr algn="r" eaLnBrk="1" hangingPunct="1"/>
              <a:t>145</a:t>
            </a:fld>
            <a:endParaRPr lang="en-US" sz="1200"/>
          </a:p>
        </p:txBody>
      </p:sp>
      <p:sp>
        <p:nvSpPr>
          <p:cNvPr id="377859" name="Rectangle 2"/>
          <p:cNvSpPr>
            <a:spLocks noGrp="1" noRot="1" noChangeAspect="1" noChangeArrowheads="1" noTextEdit="1"/>
          </p:cNvSpPr>
          <p:nvPr>
            <p:ph type="sldImg"/>
          </p:nvPr>
        </p:nvSpPr>
        <p:spPr>
          <a:ln/>
        </p:spPr>
      </p:sp>
      <p:sp>
        <p:nvSpPr>
          <p:cNvPr id="3778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In the next iteration the blue band is further subdivided.</a:t>
            </a:r>
          </a:p>
          <a:p>
            <a:pPr eaLnBrk="1" hangingPunct="1"/>
            <a:endParaRPr lang="en-US">
              <a:latin typeface="Arial" charset="0"/>
            </a:endParaRPr>
          </a:p>
        </p:txBody>
      </p:sp>
    </p:spTree>
    <p:extLst>
      <p:ext uri="{BB962C8B-B14F-4D97-AF65-F5344CB8AC3E}">
        <p14:creationId xmlns:p14="http://schemas.microsoft.com/office/powerpoint/2010/main" val="377752749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Times New Roman" charset="0"/>
                <a:ea typeface="ＭＳ Ｐゴシック" charset="0"/>
              </a:defRPr>
            </a:lvl1pPr>
            <a:lvl2pPr marL="742950" indent="-285750" defTabSz="930275" eaLnBrk="0" hangingPunct="0">
              <a:defRPr sz="2400">
                <a:solidFill>
                  <a:schemeClr val="tx1"/>
                </a:solidFill>
                <a:latin typeface="Times New Roman" charset="0"/>
                <a:ea typeface="ＭＳ Ｐゴシック" charset="0"/>
              </a:defRPr>
            </a:lvl2pPr>
            <a:lvl3pPr marL="1143000" indent="-228600" defTabSz="930275" eaLnBrk="0" hangingPunct="0">
              <a:defRPr sz="2400">
                <a:solidFill>
                  <a:schemeClr val="tx1"/>
                </a:solidFill>
                <a:latin typeface="Times New Roman" charset="0"/>
                <a:ea typeface="ＭＳ Ｐゴシック" charset="0"/>
              </a:defRPr>
            </a:lvl3pPr>
            <a:lvl4pPr marL="1600200" indent="-228600" defTabSz="930275" eaLnBrk="0" hangingPunct="0">
              <a:defRPr sz="2400">
                <a:solidFill>
                  <a:schemeClr val="tx1"/>
                </a:solidFill>
                <a:latin typeface="Times New Roman" charset="0"/>
                <a:ea typeface="ＭＳ Ｐゴシック" charset="0"/>
              </a:defRPr>
            </a:lvl4pPr>
            <a:lvl5pPr marL="2057400" indent="-228600" defTabSz="930275" eaLnBrk="0" hangingPunct="0">
              <a:defRPr sz="2400">
                <a:solidFill>
                  <a:schemeClr val="tx1"/>
                </a:solidFill>
                <a:latin typeface="Times New Roman"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24B302D8-3418-5F44-AFEC-ED79C9370829}" type="slidenum">
              <a:rPr lang="en-US" sz="1200"/>
              <a:pPr algn="r" eaLnBrk="1" hangingPunct="1"/>
              <a:t>146</a:t>
            </a:fld>
            <a:endParaRPr lang="en-US" sz="1200"/>
          </a:p>
        </p:txBody>
      </p:sp>
      <p:sp>
        <p:nvSpPr>
          <p:cNvPr id="378883" name="Rectangle 2"/>
          <p:cNvSpPr>
            <a:spLocks noGrp="1" noRot="1" noChangeAspect="1" noChangeArrowheads="1" noTextEdit="1"/>
          </p:cNvSpPr>
          <p:nvPr>
            <p:ph type="sldImg"/>
          </p:nvPr>
        </p:nvSpPr>
        <p:spPr>
          <a:ln/>
        </p:spPr>
      </p:sp>
      <p:sp>
        <p:nvSpPr>
          <p:cNvPr id="3788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In the next iteration the blue band is further subdivided.</a:t>
            </a:r>
          </a:p>
          <a:p>
            <a:pPr eaLnBrk="1" hangingPunct="1"/>
            <a:endParaRPr lang="en-US">
              <a:latin typeface="Arial" charset="0"/>
            </a:endParaRPr>
          </a:p>
        </p:txBody>
      </p:sp>
    </p:spTree>
    <p:extLst>
      <p:ext uri="{BB962C8B-B14F-4D97-AF65-F5344CB8AC3E}">
        <p14:creationId xmlns:p14="http://schemas.microsoft.com/office/powerpoint/2010/main" val="1940712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B0B7C60-43D4-DC4A-92DB-22C711CA57C4}" type="slidenum">
              <a:rPr lang="en-US" sz="1200"/>
              <a:pPr/>
              <a:t>16</a:t>
            </a:fld>
            <a:endParaRPr lang="en-US" sz="120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Times New Roman" charset="0"/>
                <a:ea typeface="ＭＳ Ｐゴシック" charset="0"/>
              </a:defRPr>
            </a:lvl1pPr>
            <a:lvl2pPr marL="742950" indent="-285750" defTabSz="930275" eaLnBrk="0" hangingPunct="0">
              <a:defRPr sz="2400">
                <a:solidFill>
                  <a:schemeClr val="tx1"/>
                </a:solidFill>
                <a:latin typeface="Times New Roman" charset="0"/>
                <a:ea typeface="ＭＳ Ｐゴシック" charset="0"/>
              </a:defRPr>
            </a:lvl2pPr>
            <a:lvl3pPr marL="1143000" indent="-228600" defTabSz="930275" eaLnBrk="0" hangingPunct="0">
              <a:defRPr sz="2400">
                <a:solidFill>
                  <a:schemeClr val="tx1"/>
                </a:solidFill>
                <a:latin typeface="Times New Roman" charset="0"/>
                <a:ea typeface="ＭＳ Ｐゴシック" charset="0"/>
              </a:defRPr>
            </a:lvl3pPr>
            <a:lvl4pPr marL="1600200" indent="-228600" defTabSz="930275" eaLnBrk="0" hangingPunct="0">
              <a:defRPr sz="2400">
                <a:solidFill>
                  <a:schemeClr val="tx1"/>
                </a:solidFill>
                <a:latin typeface="Times New Roman" charset="0"/>
                <a:ea typeface="ＭＳ Ｐゴシック" charset="0"/>
              </a:defRPr>
            </a:lvl4pPr>
            <a:lvl5pPr marL="2057400" indent="-228600" defTabSz="930275" eaLnBrk="0" hangingPunct="0">
              <a:defRPr sz="2400">
                <a:solidFill>
                  <a:schemeClr val="tx1"/>
                </a:solidFill>
                <a:latin typeface="Times New Roman"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EAA95C8C-7A89-394A-BABE-8A63CD89D836}" type="slidenum">
              <a:rPr lang="en-US" sz="1200"/>
              <a:pPr algn="r" eaLnBrk="1" hangingPunct="1"/>
              <a:t>147</a:t>
            </a:fld>
            <a:endParaRPr lang="en-US" sz="1200"/>
          </a:p>
        </p:txBody>
      </p:sp>
      <p:sp>
        <p:nvSpPr>
          <p:cNvPr id="379907" name="Rectangle 2"/>
          <p:cNvSpPr>
            <a:spLocks noGrp="1" noRot="1" noChangeAspect="1" noChangeArrowheads="1" noTextEdit="1"/>
          </p:cNvSpPr>
          <p:nvPr>
            <p:ph type="sldImg"/>
          </p:nvPr>
        </p:nvSpPr>
        <p:spPr>
          <a:ln/>
        </p:spPr>
      </p:sp>
      <p:sp>
        <p:nvSpPr>
          <p:cNvPr id="3799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In the next iteration the blue band is further subdivided.</a:t>
            </a:r>
          </a:p>
          <a:p>
            <a:pPr eaLnBrk="1" hangingPunct="1"/>
            <a:endParaRPr lang="en-US">
              <a:latin typeface="Arial" charset="0"/>
            </a:endParaRPr>
          </a:p>
        </p:txBody>
      </p:sp>
    </p:spTree>
    <p:extLst>
      <p:ext uri="{BB962C8B-B14F-4D97-AF65-F5344CB8AC3E}">
        <p14:creationId xmlns:p14="http://schemas.microsoft.com/office/powerpoint/2010/main" val="22060901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Times New Roman" charset="0"/>
                <a:ea typeface="ＭＳ Ｐゴシック" charset="0"/>
              </a:defRPr>
            </a:lvl1pPr>
            <a:lvl2pPr marL="742950" indent="-285750" defTabSz="930275" eaLnBrk="0" hangingPunct="0">
              <a:defRPr sz="2400">
                <a:solidFill>
                  <a:schemeClr val="tx1"/>
                </a:solidFill>
                <a:latin typeface="Times New Roman" charset="0"/>
                <a:ea typeface="ＭＳ Ｐゴシック" charset="0"/>
              </a:defRPr>
            </a:lvl2pPr>
            <a:lvl3pPr marL="1143000" indent="-228600" defTabSz="930275" eaLnBrk="0" hangingPunct="0">
              <a:defRPr sz="2400">
                <a:solidFill>
                  <a:schemeClr val="tx1"/>
                </a:solidFill>
                <a:latin typeface="Times New Roman" charset="0"/>
                <a:ea typeface="ＭＳ Ｐゴシック" charset="0"/>
              </a:defRPr>
            </a:lvl3pPr>
            <a:lvl4pPr marL="1600200" indent="-228600" defTabSz="930275" eaLnBrk="0" hangingPunct="0">
              <a:defRPr sz="2400">
                <a:solidFill>
                  <a:schemeClr val="tx1"/>
                </a:solidFill>
                <a:latin typeface="Times New Roman" charset="0"/>
                <a:ea typeface="ＭＳ Ｐゴシック" charset="0"/>
              </a:defRPr>
            </a:lvl4pPr>
            <a:lvl5pPr marL="2057400" indent="-228600" defTabSz="930275" eaLnBrk="0" hangingPunct="0">
              <a:defRPr sz="2400">
                <a:solidFill>
                  <a:schemeClr val="tx1"/>
                </a:solidFill>
                <a:latin typeface="Times New Roman"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CAA897B1-348F-E441-83DD-614BA6815D5B}" type="slidenum">
              <a:rPr lang="en-US" sz="1200"/>
              <a:pPr algn="r" eaLnBrk="1" hangingPunct="1"/>
              <a:t>148</a:t>
            </a:fld>
            <a:endParaRPr lang="en-US" sz="1200"/>
          </a:p>
        </p:txBody>
      </p:sp>
      <p:sp>
        <p:nvSpPr>
          <p:cNvPr id="380931" name="Rectangle 2"/>
          <p:cNvSpPr>
            <a:spLocks noGrp="1" noRot="1" noChangeAspect="1" noChangeArrowheads="1" noTextEdit="1"/>
          </p:cNvSpPr>
          <p:nvPr>
            <p:ph type="sldImg"/>
          </p:nvPr>
        </p:nvSpPr>
        <p:spPr>
          <a:ln/>
        </p:spPr>
      </p:sp>
      <p:sp>
        <p:nvSpPr>
          <p:cNvPr id="3809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In the next iteration the blue band is further subdivided.</a:t>
            </a:r>
          </a:p>
          <a:p>
            <a:pPr eaLnBrk="1" hangingPunct="1"/>
            <a:endParaRPr lang="en-US">
              <a:latin typeface="Arial" charset="0"/>
            </a:endParaRPr>
          </a:p>
        </p:txBody>
      </p:sp>
    </p:spTree>
    <p:extLst>
      <p:ext uri="{BB962C8B-B14F-4D97-AF65-F5344CB8AC3E}">
        <p14:creationId xmlns:p14="http://schemas.microsoft.com/office/powerpoint/2010/main" val="41804948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Times New Roman" charset="0"/>
                <a:ea typeface="ＭＳ Ｐゴシック" charset="0"/>
              </a:defRPr>
            </a:lvl1pPr>
            <a:lvl2pPr marL="742950" indent="-285750" defTabSz="930275" eaLnBrk="0" hangingPunct="0">
              <a:defRPr sz="2400">
                <a:solidFill>
                  <a:schemeClr val="tx1"/>
                </a:solidFill>
                <a:latin typeface="Times New Roman" charset="0"/>
                <a:ea typeface="ＭＳ Ｐゴシック" charset="0"/>
              </a:defRPr>
            </a:lvl2pPr>
            <a:lvl3pPr marL="1143000" indent="-228600" defTabSz="930275" eaLnBrk="0" hangingPunct="0">
              <a:defRPr sz="2400">
                <a:solidFill>
                  <a:schemeClr val="tx1"/>
                </a:solidFill>
                <a:latin typeface="Times New Roman" charset="0"/>
                <a:ea typeface="ＭＳ Ｐゴシック" charset="0"/>
              </a:defRPr>
            </a:lvl3pPr>
            <a:lvl4pPr marL="1600200" indent="-228600" defTabSz="930275" eaLnBrk="0" hangingPunct="0">
              <a:defRPr sz="2400">
                <a:solidFill>
                  <a:schemeClr val="tx1"/>
                </a:solidFill>
                <a:latin typeface="Times New Roman" charset="0"/>
                <a:ea typeface="ＭＳ Ｐゴシック" charset="0"/>
              </a:defRPr>
            </a:lvl4pPr>
            <a:lvl5pPr marL="2057400" indent="-228600" defTabSz="930275" eaLnBrk="0" hangingPunct="0">
              <a:defRPr sz="2400">
                <a:solidFill>
                  <a:schemeClr val="tx1"/>
                </a:solidFill>
                <a:latin typeface="Times New Roman"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A1B9C47C-37F4-A04D-A659-A9D2262898DE}" type="slidenum">
              <a:rPr lang="en-US" sz="1200"/>
              <a:pPr algn="r" eaLnBrk="1" hangingPunct="1"/>
              <a:t>149</a:t>
            </a:fld>
            <a:endParaRPr lang="en-US" sz="1200"/>
          </a:p>
        </p:txBody>
      </p:sp>
      <p:sp>
        <p:nvSpPr>
          <p:cNvPr id="381955" name="Rectangle 2"/>
          <p:cNvSpPr>
            <a:spLocks noGrp="1" noRot="1" noChangeAspect="1" noChangeArrowheads="1" noTextEdit="1"/>
          </p:cNvSpPr>
          <p:nvPr>
            <p:ph type="sldImg"/>
          </p:nvPr>
        </p:nvSpPr>
        <p:spPr>
          <a:ln/>
        </p:spPr>
      </p:sp>
      <p:sp>
        <p:nvSpPr>
          <p:cNvPr id="3819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In the next iteration the blue band is further subdivided.</a:t>
            </a:r>
          </a:p>
          <a:p>
            <a:pPr eaLnBrk="1" hangingPunct="1"/>
            <a:endParaRPr lang="en-US">
              <a:latin typeface="Arial" charset="0"/>
            </a:endParaRPr>
          </a:p>
        </p:txBody>
      </p:sp>
    </p:spTree>
    <p:extLst>
      <p:ext uri="{BB962C8B-B14F-4D97-AF65-F5344CB8AC3E}">
        <p14:creationId xmlns:p14="http://schemas.microsoft.com/office/powerpoint/2010/main" val="278141391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Times New Roman" charset="0"/>
                <a:ea typeface="ＭＳ Ｐゴシック" charset="0"/>
              </a:defRPr>
            </a:lvl1pPr>
            <a:lvl2pPr marL="742950" indent="-285750" defTabSz="930275" eaLnBrk="0" hangingPunct="0">
              <a:defRPr sz="2400">
                <a:solidFill>
                  <a:schemeClr val="tx1"/>
                </a:solidFill>
                <a:latin typeface="Times New Roman" charset="0"/>
                <a:ea typeface="ＭＳ Ｐゴシック" charset="0"/>
              </a:defRPr>
            </a:lvl2pPr>
            <a:lvl3pPr marL="1143000" indent="-228600" defTabSz="930275" eaLnBrk="0" hangingPunct="0">
              <a:defRPr sz="2400">
                <a:solidFill>
                  <a:schemeClr val="tx1"/>
                </a:solidFill>
                <a:latin typeface="Times New Roman" charset="0"/>
                <a:ea typeface="ＭＳ Ｐゴシック" charset="0"/>
              </a:defRPr>
            </a:lvl3pPr>
            <a:lvl4pPr marL="1600200" indent="-228600" defTabSz="930275" eaLnBrk="0" hangingPunct="0">
              <a:defRPr sz="2400">
                <a:solidFill>
                  <a:schemeClr val="tx1"/>
                </a:solidFill>
                <a:latin typeface="Times New Roman" charset="0"/>
                <a:ea typeface="ＭＳ Ｐゴシック" charset="0"/>
              </a:defRPr>
            </a:lvl4pPr>
            <a:lvl5pPr marL="2057400" indent="-228600" defTabSz="930275" eaLnBrk="0" hangingPunct="0">
              <a:defRPr sz="2400">
                <a:solidFill>
                  <a:schemeClr val="tx1"/>
                </a:solidFill>
                <a:latin typeface="Times New Roman"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6AD16194-9883-4345-B7D2-CBF13B33AE7A}" type="slidenum">
              <a:rPr lang="en-US" sz="1200"/>
              <a:pPr algn="r" eaLnBrk="1" hangingPunct="1"/>
              <a:t>150</a:t>
            </a:fld>
            <a:endParaRPr lang="en-US" sz="1200"/>
          </a:p>
        </p:txBody>
      </p:sp>
      <p:sp>
        <p:nvSpPr>
          <p:cNvPr id="382979" name="Rectangle 2"/>
          <p:cNvSpPr>
            <a:spLocks noGrp="1" noRot="1" noChangeAspect="1" noChangeArrowheads="1" noTextEdit="1"/>
          </p:cNvSpPr>
          <p:nvPr>
            <p:ph type="sldImg"/>
          </p:nvPr>
        </p:nvSpPr>
        <p:spPr>
          <a:ln/>
        </p:spPr>
      </p:sp>
      <p:sp>
        <p:nvSpPr>
          <p:cNvPr id="3829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In the next iteration the blue band is further subdivided.</a:t>
            </a:r>
          </a:p>
          <a:p>
            <a:pPr eaLnBrk="1" hangingPunct="1"/>
            <a:endParaRPr lang="en-US">
              <a:latin typeface="Arial" charset="0"/>
            </a:endParaRPr>
          </a:p>
        </p:txBody>
      </p:sp>
    </p:spTree>
    <p:extLst>
      <p:ext uri="{BB962C8B-B14F-4D97-AF65-F5344CB8AC3E}">
        <p14:creationId xmlns:p14="http://schemas.microsoft.com/office/powerpoint/2010/main" val="425380650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5A54F10-C7D0-BD4E-A08D-079266A0A5EA}" type="slidenum">
              <a:rPr lang="en-US" sz="1200">
                <a:latin typeface="Arial" charset="0"/>
              </a:rPr>
              <a:pPr/>
              <a:t>151</a:t>
            </a:fld>
            <a:endParaRPr lang="en-US" sz="1200">
              <a:latin typeface="Arial" charset="0"/>
            </a:endParaRPr>
          </a:p>
        </p:txBody>
      </p:sp>
      <p:sp>
        <p:nvSpPr>
          <p:cNvPr id="384003" name="Rectangle 2"/>
          <p:cNvSpPr>
            <a:spLocks noGrp="1" noRot="1" noChangeAspect="1" noChangeArrowheads="1" noTextEdit="1"/>
          </p:cNvSpPr>
          <p:nvPr>
            <p:ph type="sldImg"/>
          </p:nvPr>
        </p:nvSpPr>
        <p:spPr>
          <a:ln/>
        </p:spPr>
      </p:sp>
      <p:sp>
        <p:nvSpPr>
          <p:cNvPr id="3840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The graph-cut does not recover a lot of surface detail – </a:t>
            </a:r>
          </a:p>
          <a:p>
            <a:pPr eaLnBrk="1" hangingPunct="1"/>
            <a:endParaRPr lang="en-US">
              <a:latin typeface="Arial" charset="0"/>
            </a:endParaRPr>
          </a:p>
          <a:p>
            <a:pPr eaLnBrk="1" hangingPunct="1"/>
            <a:r>
              <a:rPr lang="en-US">
                <a:latin typeface="Arial" charset="0"/>
              </a:rPr>
              <a:t>we do a subsequent local refinement by sub-dividing the surface mesh and perturbing the vertices locally to optimize photo-consistency.</a:t>
            </a:r>
          </a:p>
        </p:txBody>
      </p:sp>
    </p:spTree>
    <p:extLst>
      <p:ext uri="{BB962C8B-B14F-4D97-AF65-F5344CB8AC3E}">
        <p14:creationId xmlns:p14="http://schemas.microsoft.com/office/powerpoint/2010/main" val="6949884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Times New Roman" charset="0"/>
                <a:ea typeface="ＭＳ Ｐゴシック" charset="0"/>
              </a:defRPr>
            </a:lvl1pPr>
            <a:lvl2pPr marL="742950" indent="-285750" defTabSz="930275" eaLnBrk="0" hangingPunct="0">
              <a:defRPr sz="2400">
                <a:solidFill>
                  <a:schemeClr val="tx1"/>
                </a:solidFill>
                <a:latin typeface="Times New Roman" charset="0"/>
                <a:ea typeface="ＭＳ Ｐゴシック" charset="0"/>
              </a:defRPr>
            </a:lvl2pPr>
            <a:lvl3pPr marL="1143000" indent="-228600" defTabSz="930275" eaLnBrk="0" hangingPunct="0">
              <a:defRPr sz="2400">
                <a:solidFill>
                  <a:schemeClr val="tx1"/>
                </a:solidFill>
                <a:latin typeface="Times New Roman" charset="0"/>
                <a:ea typeface="ＭＳ Ｐゴシック" charset="0"/>
              </a:defRPr>
            </a:lvl3pPr>
            <a:lvl4pPr marL="1600200" indent="-228600" defTabSz="930275" eaLnBrk="0" hangingPunct="0">
              <a:defRPr sz="2400">
                <a:solidFill>
                  <a:schemeClr val="tx1"/>
                </a:solidFill>
                <a:latin typeface="Times New Roman" charset="0"/>
                <a:ea typeface="ＭＳ Ｐゴシック" charset="0"/>
              </a:defRPr>
            </a:lvl4pPr>
            <a:lvl5pPr marL="2057400" indent="-228600" defTabSz="930275" eaLnBrk="0" hangingPunct="0">
              <a:defRPr sz="2400">
                <a:solidFill>
                  <a:schemeClr val="tx1"/>
                </a:solidFill>
                <a:latin typeface="Times New Roman"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1054EF83-82C1-724B-A159-7DD23FD4805A}" type="slidenum">
              <a:rPr lang="en-US" sz="1200"/>
              <a:pPr algn="r" eaLnBrk="1" hangingPunct="1"/>
              <a:t>152</a:t>
            </a:fld>
            <a:endParaRPr lang="en-US" sz="1200"/>
          </a:p>
        </p:txBody>
      </p:sp>
      <p:sp>
        <p:nvSpPr>
          <p:cNvPr id="385027" name="Rectangle 2"/>
          <p:cNvSpPr>
            <a:spLocks noGrp="1" noRot="1" noChangeAspect="1" noChangeArrowheads="1" noTextEdit="1"/>
          </p:cNvSpPr>
          <p:nvPr>
            <p:ph type="sldImg"/>
          </p:nvPr>
        </p:nvSpPr>
        <p:spPr>
          <a:ln/>
        </p:spPr>
      </p:sp>
      <p:sp>
        <p:nvSpPr>
          <p:cNvPr id="3850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More results</a:t>
            </a:r>
          </a:p>
        </p:txBody>
      </p:sp>
    </p:spTree>
    <p:extLst>
      <p:ext uri="{BB962C8B-B14F-4D97-AF65-F5344CB8AC3E}">
        <p14:creationId xmlns:p14="http://schemas.microsoft.com/office/powerpoint/2010/main" val="54891944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DAA1725-31BF-964A-B9AC-3B0894BDDCD0}" type="slidenum">
              <a:rPr lang="en-US" sz="1200">
                <a:latin typeface="Arial" charset="0"/>
              </a:rPr>
              <a:pPr/>
              <a:t>153</a:t>
            </a:fld>
            <a:endParaRPr lang="en-US" sz="1200">
              <a:latin typeface="Arial" charset="0"/>
            </a:endParaRPr>
          </a:p>
        </p:txBody>
      </p:sp>
      <p:sp>
        <p:nvSpPr>
          <p:cNvPr id="386051" name="Rectangle 2"/>
          <p:cNvSpPr>
            <a:spLocks noGrp="1" noRot="1" noChangeAspect="1" noChangeArrowheads="1" noTextEdit="1"/>
          </p:cNvSpPr>
          <p:nvPr>
            <p:ph type="sldImg"/>
          </p:nvPr>
        </p:nvSpPr>
        <p:spPr>
          <a:ln/>
        </p:spPr>
      </p:sp>
      <p:sp>
        <p:nvSpPr>
          <p:cNvPr id="3860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Results – describe how we allow topology changes.</a:t>
            </a:r>
          </a:p>
        </p:txBody>
      </p:sp>
    </p:spTree>
    <p:extLst>
      <p:ext uri="{BB962C8B-B14F-4D97-AF65-F5344CB8AC3E}">
        <p14:creationId xmlns:p14="http://schemas.microsoft.com/office/powerpoint/2010/main" val="147942587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3031" tIns="46516" rIns="93031" bIns="46516" anchor="b"/>
          <a:lstStyle>
            <a:lvl1pPr defTabSz="930275" eaLnBrk="0" hangingPunct="0">
              <a:defRPr sz="2400">
                <a:solidFill>
                  <a:schemeClr val="tx1"/>
                </a:solidFill>
                <a:latin typeface="Times New Roman" charset="0"/>
                <a:ea typeface="ＭＳ Ｐゴシック" charset="0"/>
              </a:defRPr>
            </a:lvl1pPr>
            <a:lvl2pPr marL="742950" indent="-285750" defTabSz="930275" eaLnBrk="0" hangingPunct="0">
              <a:defRPr sz="2400">
                <a:solidFill>
                  <a:schemeClr val="tx1"/>
                </a:solidFill>
                <a:latin typeface="Times New Roman" charset="0"/>
                <a:ea typeface="ＭＳ Ｐゴシック" charset="0"/>
              </a:defRPr>
            </a:lvl2pPr>
            <a:lvl3pPr marL="1143000" indent="-228600" defTabSz="930275" eaLnBrk="0" hangingPunct="0">
              <a:defRPr sz="2400">
                <a:solidFill>
                  <a:schemeClr val="tx1"/>
                </a:solidFill>
                <a:latin typeface="Times New Roman" charset="0"/>
                <a:ea typeface="ＭＳ Ｐゴシック" charset="0"/>
              </a:defRPr>
            </a:lvl3pPr>
            <a:lvl4pPr marL="1600200" indent="-228600" defTabSz="930275" eaLnBrk="0" hangingPunct="0">
              <a:defRPr sz="2400">
                <a:solidFill>
                  <a:schemeClr val="tx1"/>
                </a:solidFill>
                <a:latin typeface="Times New Roman" charset="0"/>
                <a:ea typeface="ＭＳ Ｐゴシック" charset="0"/>
              </a:defRPr>
            </a:lvl4pPr>
            <a:lvl5pPr marL="2057400" indent="-228600" defTabSz="930275" eaLnBrk="0" hangingPunct="0">
              <a:defRPr sz="2400">
                <a:solidFill>
                  <a:schemeClr val="tx1"/>
                </a:solidFill>
                <a:latin typeface="Times New Roman" charset="0"/>
                <a:ea typeface="ＭＳ Ｐゴシック" charset="0"/>
              </a:defRPr>
            </a:lvl5pPr>
            <a:lvl6pPr marL="2514600" indent="-228600" defTabSz="930275"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30275"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30275"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30275"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EB1A6ABE-A48C-824D-B3FC-2F9C2B56E8F3}" type="slidenum">
              <a:rPr lang="en-US" sz="1200"/>
              <a:pPr algn="r" eaLnBrk="1" hangingPunct="1"/>
              <a:t>154</a:t>
            </a:fld>
            <a:endParaRPr lang="en-US" sz="1200"/>
          </a:p>
        </p:txBody>
      </p:sp>
      <p:sp>
        <p:nvSpPr>
          <p:cNvPr id="387075" name="Rectangle 2"/>
          <p:cNvSpPr>
            <a:spLocks noGrp="1" noRot="1" noChangeAspect="1" noChangeArrowheads="1" noTextEdit="1"/>
          </p:cNvSpPr>
          <p:nvPr>
            <p:ph type="sldImg"/>
          </p:nvPr>
        </p:nvSpPr>
        <p:spPr>
          <a:ln/>
        </p:spPr>
      </p:sp>
      <p:sp>
        <p:nvSpPr>
          <p:cNvPr id="3870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More results</a:t>
            </a:r>
          </a:p>
        </p:txBody>
      </p:sp>
    </p:spTree>
    <p:extLst>
      <p:ext uri="{BB962C8B-B14F-4D97-AF65-F5344CB8AC3E}">
        <p14:creationId xmlns:p14="http://schemas.microsoft.com/office/powerpoint/2010/main" val="29189613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736D70F-2290-F740-8CB4-D588F91D86E8}" type="slidenum">
              <a:rPr lang="en-US" sz="1200"/>
              <a:pPr/>
              <a:t>155</a:t>
            </a:fld>
            <a:endParaRPr lang="en-US" sz="1200"/>
          </a:p>
        </p:txBody>
      </p:sp>
      <p:sp>
        <p:nvSpPr>
          <p:cNvPr id="388099" name="Rectangle 2"/>
          <p:cNvSpPr>
            <a:spLocks noGrp="1" noRot="1" noChangeAspect="1" noChangeArrowheads="1" noTextEdit="1"/>
          </p:cNvSpPr>
          <p:nvPr>
            <p:ph type="sldImg"/>
          </p:nvPr>
        </p:nvSpPr>
        <p:spPr>
          <a:ln/>
        </p:spPr>
      </p:sp>
      <p:sp>
        <p:nvSpPr>
          <p:cNvPr id="3881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9126692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4724E49-F7B4-0A41-AF9D-DEEFD81486A8}" type="slidenum">
              <a:rPr lang="en-US" sz="1200"/>
              <a:pPr/>
              <a:t>156</a:t>
            </a:fld>
            <a:endParaRPr lang="en-US" sz="1200"/>
          </a:p>
        </p:txBody>
      </p:sp>
      <p:sp>
        <p:nvSpPr>
          <p:cNvPr id="389123" name="Rectangle 2"/>
          <p:cNvSpPr>
            <a:spLocks noGrp="1" noRot="1" noChangeAspect="1" noChangeArrowheads="1" noTextEdit="1"/>
          </p:cNvSpPr>
          <p:nvPr>
            <p:ph type="sldImg"/>
          </p:nvPr>
        </p:nvSpPr>
        <p:spPr>
          <a:ln/>
        </p:spPr>
      </p:sp>
      <p:sp>
        <p:nvSpPr>
          <p:cNvPr id="3891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827642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0934CC9-570C-BB49-B7B4-7D688F58DB8E}" type="slidenum">
              <a:rPr lang="en-US" sz="1200"/>
              <a:pPr/>
              <a:t>17</a:t>
            </a:fld>
            <a:endParaRPr lang="en-US" sz="1200"/>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0036E94-1282-2249-95EA-3485053789F7}" type="slidenum">
              <a:rPr lang="en-US" sz="1200"/>
              <a:pPr/>
              <a:t>166</a:t>
            </a:fld>
            <a:endParaRPr lang="en-US" sz="1200"/>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29438245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CE6B871-976D-6E46-AB71-C42B37B47C88}" type="slidenum">
              <a:rPr lang="en-US" sz="1200"/>
              <a:pPr/>
              <a:t>167</a:t>
            </a:fld>
            <a:endParaRPr lang="en-US" sz="1200"/>
          </a:p>
        </p:txBody>
      </p:sp>
      <p:sp>
        <p:nvSpPr>
          <p:cNvPr id="289795" name="Rectangle 2"/>
          <p:cNvSpPr>
            <a:spLocks noGrp="1" noRot="1" noChangeAspect="1" noChangeArrowheads="1" noTextEdit="1"/>
          </p:cNvSpPr>
          <p:nvPr>
            <p:ph type="sldImg"/>
          </p:nvPr>
        </p:nvSpPr>
        <p:spPr>
          <a:ln/>
        </p:spPr>
      </p:sp>
      <p:sp>
        <p:nvSpPr>
          <p:cNvPr id="2897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24573682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7223B9D-DA99-FF4F-9321-68521BE14C02}" type="slidenum">
              <a:rPr lang="en-US" sz="1200"/>
              <a:pPr/>
              <a:t>168</a:t>
            </a:fld>
            <a:endParaRPr lang="en-US" sz="1200"/>
          </a:p>
        </p:txBody>
      </p:sp>
      <p:sp>
        <p:nvSpPr>
          <p:cNvPr id="290819" name="Rectangle 2"/>
          <p:cNvSpPr>
            <a:spLocks noGrp="1" noRot="1" noChangeAspect="1" noChangeArrowheads="1" noTextEdit="1"/>
          </p:cNvSpPr>
          <p:nvPr>
            <p:ph type="sldImg"/>
          </p:nvPr>
        </p:nvSpPr>
        <p:spPr>
          <a:ln/>
        </p:spPr>
      </p:sp>
      <p:sp>
        <p:nvSpPr>
          <p:cNvPr id="2908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06357823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92DB459-A2C4-B943-A4C0-BCC712A9F402}" type="slidenum">
              <a:rPr lang="en-US" sz="1200"/>
              <a:pPr/>
              <a:t>169</a:t>
            </a:fld>
            <a:endParaRPr lang="en-US" sz="1200"/>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41076954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C34A00C-50A1-8344-9C05-19473B06A860}" type="slidenum">
              <a:rPr lang="en-US" sz="1200"/>
              <a:pPr/>
              <a:t>170</a:t>
            </a:fld>
            <a:endParaRPr lang="en-US" sz="1200"/>
          </a:p>
        </p:txBody>
      </p:sp>
      <p:sp>
        <p:nvSpPr>
          <p:cNvPr id="292867" name="Rectangle 2"/>
          <p:cNvSpPr>
            <a:spLocks noGrp="1" noRot="1" noChangeAspect="1" noChangeArrowheads="1" noTextEdit="1"/>
          </p:cNvSpPr>
          <p:nvPr>
            <p:ph type="sldImg"/>
          </p:nvPr>
        </p:nvSpPr>
        <p:spPr>
          <a:ln/>
        </p:spPr>
      </p:sp>
      <p:sp>
        <p:nvSpPr>
          <p:cNvPr id="2928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9695499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26A7532-965F-4F4F-B295-647B4AEAD229}" type="slidenum">
              <a:rPr lang="en-US" sz="1200"/>
              <a:pPr/>
              <a:t>171</a:t>
            </a:fld>
            <a:endParaRPr lang="en-US" sz="1200"/>
          </a:p>
        </p:txBody>
      </p:sp>
      <p:sp>
        <p:nvSpPr>
          <p:cNvPr id="293891" name="Rectangle 2"/>
          <p:cNvSpPr>
            <a:spLocks noGrp="1" noRot="1" noChangeAspect="1" noChangeArrowheads="1" noTextEdit="1"/>
          </p:cNvSpPr>
          <p:nvPr>
            <p:ph type="sldImg"/>
          </p:nvPr>
        </p:nvSpPr>
        <p:spPr>
          <a:ln/>
        </p:spPr>
      </p:sp>
      <p:sp>
        <p:nvSpPr>
          <p:cNvPr id="2938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617924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D058015-C785-DB47-9680-8FACD875BF67}" type="slidenum">
              <a:rPr lang="en-US" sz="1200"/>
              <a:pPr/>
              <a:t>172</a:t>
            </a:fld>
            <a:endParaRPr lang="en-US" sz="1200"/>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98686330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16A78CD-0A4E-014D-AAE2-C3C6A77361D1}" type="slidenum">
              <a:rPr lang="en-US" sz="1200"/>
              <a:pPr/>
              <a:t>173</a:t>
            </a:fld>
            <a:endParaRPr lang="en-US" sz="1200"/>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0269509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D8530AC-3612-3B49-B1C9-58059565FD47}" type="slidenum">
              <a:rPr lang="en-US" sz="1200"/>
              <a:pPr/>
              <a:t>174</a:t>
            </a:fld>
            <a:endParaRPr lang="en-US" sz="1200"/>
          </a:p>
        </p:txBody>
      </p:sp>
      <p:sp>
        <p:nvSpPr>
          <p:cNvPr id="296963" name="Rectangle 2"/>
          <p:cNvSpPr>
            <a:spLocks noGrp="1" noRot="1" noChangeAspect="1" noChangeArrowheads="1" noTextEdit="1"/>
          </p:cNvSpPr>
          <p:nvPr>
            <p:ph type="sldImg"/>
          </p:nvPr>
        </p:nvSpPr>
        <p:spPr>
          <a:ln/>
        </p:spPr>
      </p:sp>
      <p:sp>
        <p:nvSpPr>
          <p:cNvPr id="2969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92681775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BA23FF4-AD42-AB43-948A-374920287BDD}" type="slidenum">
              <a:rPr lang="en-US" sz="1200"/>
              <a:pPr/>
              <a:t>175</a:t>
            </a:fld>
            <a:endParaRPr lang="en-US" sz="1200"/>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573502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9411280-B1E2-C24D-A56A-43C9343D285A}" type="slidenum">
              <a:rPr lang="en-US" sz="1200"/>
              <a:pPr/>
              <a:t>18</a:t>
            </a:fld>
            <a:endParaRPr lang="en-US" sz="1200"/>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B5F4B82-B2CD-A24A-9630-53522AB49926}" type="slidenum">
              <a:rPr lang="en-US" sz="1200"/>
              <a:pPr/>
              <a:t>176</a:t>
            </a:fld>
            <a:endParaRPr lang="en-US" sz="1200"/>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15697794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DA7CAB0-5301-0640-A9A1-82776F77A1B6}" type="slidenum">
              <a:rPr lang="en-US" sz="1200"/>
              <a:pPr/>
              <a:t>177</a:t>
            </a:fld>
            <a:endParaRPr lang="en-US" sz="1200"/>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4413027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1375B23-25AC-8640-9AF1-1B093F6E9D70}" type="slidenum">
              <a:rPr lang="en-US" sz="1200"/>
              <a:pPr/>
              <a:t>178</a:t>
            </a:fld>
            <a:endParaRPr lang="en-US" sz="1200"/>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94689176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189514C-4178-DE4C-8F92-97965A23B522}" type="slidenum">
              <a:rPr lang="en-US" sz="1200"/>
              <a:pPr/>
              <a:t>179</a:t>
            </a:fld>
            <a:endParaRPr lang="en-US" sz="1200"/>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5810123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65513BF-99E1-1A46-83B3-B6E296AA7D21}" type="slidenum">
              <a:rPr lang="en-US" sz="1200"/>
              <a:pPr/>
              <a:t>180</a:t>
            </a:fld>
            <a:endParaRPr lang="en-US" sz="1200"/>
          </a:p>
        </p:txBody>
      </p:sp>
      <p:sp>
        <p:nvSpPr>
          <p:cNvPr id="303107" name="Rectangle 2"/>
          <p:cNvSpPr>
            <a:spLocks noGrp="1" noRot="1" noChangeAspect="1" noChangeArrowheads="1" noTextEdit="1"/>
          </p:cNvSpPr>
          <p:nvPr>
            <p:ph type="sldImg"/>
          </p:nvPr>
        </p:nvSpPr>
        <p:spPr>
          <a:ln/>
        </p:spPr>
      </p:sp>
      <p:sp>
        <p:nvSpPr>
          <p:cNvPr id="3031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29315410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965FBA0-9E81-AB42-85C6-3DB3CD88A799}" type="slidenum">
              <a:rPr lang="en-US" sz="1200"/>
              <a:pPr/>
              <a:t>181</a:t>
            </a:fld>
            <a:endParaRPr lang="en-US" sz="1200"/>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25858640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1A3E40A-A69A-B44F-8CDB-D9D185F46C71}" type="slidenum">
              <a:rPr lang="en-US" sz="1200"/>
              <a:pPr/>
              <a:t>182</a:t>
            </a:fld>
            <a:endParaRPr lang="en-US" sz="1200"/>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66550476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E5E9A2E-42BD-764E-A871-B3C6183A4652}" type="slidenum">
              <a:rPr lang="en-US" sz="1200"/>
              <a:pPr/>
              <a:t>183</a:t>
            </a:fld>
            <a:endParaRPr lang="en-US" sz="1200"/>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93283840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BDC63FB-71AF-5241-BDB1-BF49E1F0DB96}" type="slidenum">
              <a:rPr lang="en-US" sz="1200"/>
              <a:pPr/>
              <a:t>184</a:t>
            </a:fld>
            <a:endParaRPr lang="en-US" sz="1200"/>
          </a:p>
        </p:txBody>
      </p:sp>
      <p:sp>
        <p:nvSpPr>
          <p:cNvPr id="307203" name="Rectangle 2"/>
          <p:cNvSpPr>
            <a:spLocks noGrp="1" noRot="1" noChangeAspect="1" noChangeArrowheads="1" noTextEdit="1"/>
          </p:cNvSpPr>
          <p:nvPr>
            <p:ph type="sldImg"/>
          </p:nvPr>
        </p:nvSpPr>
        <p:spPr>
          <a:ln/>
        </p:spPr>
      </p:sp>
      <p:sp>
        <p:nvSpPr>
          <p:cNvPr id="3072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6417490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79CA064-1E02-A74F-92F7-7E720C99093D}" type="slidenum">
              <a:rPr lang="en-US" sz="1200"/>
              <a:pPr/>
              <a:t>185</a:t>
            </a:fld>
            <a:endParaRPr lang="en-US" sz="1200"/>
          </a:p>
        </p:txBody>
      </p:sp>
      <p:sp>
        <p:nvSpPr>
          <p:cNvPr id="308227" name="Rectangle 2"/>
          <p:cNvSpPr>
            <a:spLocks noGrp="1" noRot="1" noChangeAspect="1" noChangeArrowheads="1" noTextEdit="1"/>
          </p:cNvSpPr>
          <p:nvPr>
            <p:ph type="sldImg"/>
          </p:nvPr>
        </p:nvSpPr>
        <p:spPr>
          <a:ln/>
        </p:spPr>
      </p:sp>
      <p:sp>
        <p:nvSpPr>
          <p:cNvPr id="3082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269606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08899AE-BCFF-9744-8106-4DFD1C048FCC}" type="slidenum">
              <a:rPr lang="en-US" sz="1200"/>
              <a:pPr/>
              <a:t>19</a:t>
            </a:fld>
            <a:endParaRPr lang="en-US" sz="120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6ACB946-A511-1E42-9A02-72B649EDD35F}" type="slidenum">
              <a:rPr lang="en-US" sz="1200"/>
              <a:pPr/>
              <a:t>186</a:t>
            </a:fld>
            <a:endParaRPr lang="en-US" sz="1200"/>
          </a:p>
        </p:txBody>
      </p:sp>
      <p:sp>
        <p:nvSpPr>
          <p:cNvPr id="309251" name="Rectangle 2"/>
          <p:cNvSpPr>
            <a:spLocks noGrp="1" noRot="1" noChangeAspect="1" noChangeArrowheads="1" noTextEdit="1"/>
          </p:cNvSpPr>
          <p:nvPr>
            <p:ph type="sldImg"/>
          </p:nvPr>
        </p:nvSpPr>
        <p:spPr>
          <a:ln/>
        </p:spPr>
      </p:sp>
      <p:sp>
        <p:nvSpPr>
          <p:cNvPr id="3092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99714325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EE10828-77B1-854A-9ED4-6941FA3E6947}" type="slidenum">
              <a:rPr lang="en-US" sz="1200"/>
              <a:pPr/>
              <a:t>187</a:t>
            </a:fld>
            <a:endParaRPr lang="en-US" sz="1200"/>
          </a:p>
        </p:txBody>
      </p:sp>
      <p:sp>
        <p:nvSpPr>
          <p:cNvPr id="310275" name="Rectangle 2"/>
          <p:cNvSpPr>
            <a:spLocks noGrp="1" noRot="1" noChangeAspect="1" noChangeArrowheads="1" noTextEdit="1"/>
          </p:cNvSpPr>
          <p:nvPr>
            <p:ph type="sldImg"/>
          </p:nvPr>
        </p:nvSpPr>
        <p:spPr>
          <a:ln/>
        </p:spPr>
      </p:sp>
      <p:sp>
        <p:nvSpPr>
          <p:cNvPr id="3102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32653424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B2ABDC2-286D-F343-9AF5-9962248BF32A}" type="slidenum">
              <a:rPr lang="en-US" sz="1200"/>
              <a:pPr/>
              <a:t>188</a:t>
            </a:fld>
            <a:endParaRPr lang="en-US" sz="1200"/>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77167375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A6B18AA-2B42-6041-82D7-70AA508E9168}" type="slidenum">
              <a:rPr lang="en-US" sz="1200"/>
              <a:pPr/>
              <a:t>189</a:t>
            </a:fld>
            <a:endParaRPr lang="en-US" sz="1200"/>
          </a:p>
        </p:txBody>
      </p:sp>
      <p:sp>
        <p:nvSpPr>
          <p:cNvPr id="312323" name="Rectangle 2"/>
          <p:cNvSpPr>
            <a:spLocks noGrp="1" noRot="1" noChangeAspect="1" noChangeArrowheads="1" noTextEdit="1"/>
          </p:cNvSpPr>
          <p:nvPr>
            <p:ph type="sldImg"/>
          </p:nvPr>
        </p:nvSpPr>
        <p:spPr>
          <a:ln/>
        </p:spPr>
      </p:sp>
      <p:sp>
        <p:nvSpPr>
          <p:cNvPr id="3123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86529251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FDC47A1-69E4-4D46-B6CF-0CCC118F0AEB}" type="slidenum">
              <a:rPr lang="en-US" sz="1200"/>
              <a:pPr/>
              <a:t>190</a:t>
            </a:fld>
            <a:endParaRPr lang="en-US" sz="1200"/>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5949360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F20013A-FC40-4D49-971A-15D4A80CB0E2}" type="slidenum">
              <a:rPr lang="en-US" sz="1200"/>
              <a:pPr/>
              <a:t>191</a:t>
            </a:fld>
            <a:endParaRPr lang="en-US" sz="1200"/>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41789543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F51BAA8-CBF6-CC4B-AF76-8681B83F0064}" type="slidenum">
              <a:rPr lang="en-US" sz="1200"/>
              <a:pPr/>
              <a:t>192</a:t>
            </a:fld>
            <a:endParaRPr lang="en-US" sz="1200"/>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66918862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BC660BB-55A8-1F45-878B-2CA154BAFD1C}" type="slidenum">
              <a:rPr lang="en-US" sz="1200"/>
              <a:pPr/>
              <a:t>193</a:t>
            </a:fld>
            <a:endParaRPr lang="en-US" sz="1200"/>
          </a:p>
        </p:txBody>
      </p:sp>
      <p:sp>
        <p:nvSpPr>
          <p:cNvPr id="316419" name="Rectangle 2"/>
          <p:cNvSpPr>
            <a:spLocks noGrp="1" noRot="1" noChangeAspect="1" noChangeArrowheads="1" noTextEdit="1"/>
          </p:cNvSpPr>
          <p:nvPr>
            <p:ph type="sldImg"/>
          </p:nvPr>
        </p:nvSpPr>
        <p:spPr>
          <a:ln/>
        </p:spPr>
      </p:sp>
      <p:sp>
        <p:nvSpPr>
          <p:cNvPr id="3164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35711545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7E2F048-550E-D741-9076-84552E5445AB}" type="slidenum">
              <a:rPr lang="en-US" sz="1200"/>
              <a:pPr/>
              <a:t>194</a:t>
            </a:fld>
            <a:endParaRPr lang="en-US" sz="1200"/>
          </a:p>
        </p:txBody>
      </p:sp>
      <p:sp>
        <p:nvSpPr>
          <p:cNvPr id="317443" name="Rectangle 2"/>
          <p:cNvSpPr>
            <a:spLocks noGrp="1" noRot="1" noChangeAspect="1" noChangeArrowheads="1" noTextEdit="1"/>
          </p:cNvSpPr>
          <p:nvPr>
            <p:ph type="sldImg"/>
          </p:nvPr>
        </p:nvSpPr>
        <p:spPr>
          <a:ln/>
        </p:spPr>
      </p:sp>
      <p:sp>
        <p:nvSpPr>
          <p:cNvPr id="3174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00600369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57202DE-CFF4-4C4E-9844-96C71543E61B}" type="slidenum">
              <a:rPr lang="en-US" sz="1200"/>
              <a:pPr/>
              <a:t>195</a:t>
            </a:fld>
            <a:endParaRPr lang="en-US" sz="1200"/>
          </a:p>
        </p:txBody>
      </p:sp>
      <p:sp>
        <p:nvSpPr>
          <p:cNvPr id="318467" name="Rectangle 2"/>
          <p:cNvSpPr>
            <a:spLocks noGrp="1" noRot="1" noChangeAspect="1" noChangeArrowheads="1" noTextEdit="1"/>
          </p:cNvSpPr>
          <p:nvPr>
            <p:ph type="sldImg"/>
          </p:nvPr>
        </p:nvSpPr>
        <p:spPr>
          <a:ln/>
        </p:spPr>
      </p:sp>
      <p:sp>
        <p:nvSpPr>
          <p:cNvPr id="3184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50444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8C21A81-EC44-D049-B77D-7AD7FB1ACE77}" type="slidenum">
              <a:rPr lang="en-US" sz="1200"/>
              <a:pPr/>
              <a:t>20</a:t>
            </a:fld>
            <a:endParaRPr lang="en-US" sz="1200"/>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8CEC8C8-5329-A24D-9BE5-DFCE661B7C54}" type="slidenum">
              <a:rPr lang="en-US" sz="1200"/>
              <a:pPr/>
              <a:t>196</a:t>
            </a:fld>
            <a:endParaRPr lang="en-US" sz="1200"/>
          </a:p>
        </p:txBody>
      </p:sp>
      <p:sp>
        <p:nvSpPr>
          <p:cNvPr id="319491" name="Rectangle 2"/>
          <p:cNvSpPr>
            <a:spLocks noGrp="1" noRot="1" noChangeAspect="1" noChangeArrowheads="1" noTextEdit="1"/>
          </p:cNvSpPr>
          <p:nvPr>
            <p:ph type="sldImg"/>
          </p:nvPr>
        </p:nvSpPr>
        <p:spPr>
          <a:ln/>
        </p:spPr>
      </p:sp>
      <p:sp>
        <p:nvSpPr>
          <p:cNvPr id="319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99088740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DC363F2-30CE-BA43-B5CC-052A853B2748}" type="slidenum">
              <a:rPr lang="en-US" sz="1200"/>
              <a:pPr/>
              <a:t>197</a:t>
            </a:fld>
            <a:endParaRPr lang="en-US" sz="1200"/>
          </a:p>
        </p:txBody>
      </p:sp>
      <p:sp>
        <p:nvSpPr>
          <p:cNvPr id="320515" name="Rectangle 2"/>
          <p:cNvSpPr>
            <a:spLocks noGrp="1" noRot="1" noChangeAspect="1" noChangeArrowheads="1" noTextEdit="1"/>
          </p:cNvSpPr>
          <p:nvPr>
            <p:ph type="sldImg"/>
          </p:nvPr>
        </p:nvSpPr>
        <p:spPr>
          <a:ln/>
        </p:spPr>
      </p:sp>
      <p:sp>
        <p:nvSpPr>
          <p:cNvPr id="3205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1196568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94131A9-0027-CE45-90FD-16E4E7E9B7FC}" type="slidenum">
              <a:rPr lang="en-US" sz="1200"/>
              <a:pPr/>
              <a:t>198</a:t>
            </a:fld>
            <a:endParaRPr lang="en-US" sz="120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99655436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667E3D3-2856-4D44-91E3-E0FB8C804E68}" type="slidenum">
              <a:rPr lang="en-US" sz="1200"/>
              <a:pPr/>
              <a:t>199</a:t>
            </a:fld>
            <a:endParaRPr lang="en-US" sz="1200"/>
          </a:p>
        </p:txBody>
      </p:sp>
      <p:sp>
        <p:nvSpPr>
          <p:cNvPr id="322563" name="Rectangle 2"/>
          <p:cNvSpPr>
            <a:spLocks noGrp="1" noRot="1" noChangeAspect="1" noChangeArrowheads="1" noTextEdit="1"/>
          </p:cNvSpPr>
          <p:nvPr>
            <p:ph type="sldImg"/>
          </p:nvPr>
        </p:nvSpPr>
        <p:spPr>
          <a:ln/>
        </p:spPr>
      </p:sp>
      <p:sp>
        <p:nvSpPr>
          <p:cNvPr id="322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62284579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5A89525-24DF-8D41-A087-97AE9868B0E4}" type="slidenum">
              <a:rPr lang="en-US" sz="1200"/>
              <a:pPr/>
              <a:t>200</a:t>
            </a:fld>
            <a:endParaRPr lang="en-US" sz="1200"/>
          </a:p>
        </p:txBody>
      </p:sp>
      <p:sp>
        <p:nvSpPr>
          <p:cNvPr id="323587" name="Rectangle 2"/>
          <p:cNvSpPr>
            <a:spLocks noGrp="1" noRot="1" noChangeAspect="1" noChangeArrowheads="1" noTextEdit="1"/>
          </p:cNvSpPr>
          <p:nvPr>
            <p:ph type="sldImg"/>
          </p:nvPr>
        </p:nvSpPr>
        <p:spPr>
          <a:ln/>
        </p:spPr>
      </p:sp>
      <p:sp>
        <p:nvSpPr>
          <p:cNvPr id="3235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93427290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63B5065-A08C-FA40-A256-732495AB3A60}" type="slidenum">
              <a:rPr lang="en-US" sz="1200"/>
              <a:pPr/>
              <a:t>201</a:t>
            </a:fld>
            <a:endParaRPr lang="en-US" sz="1200"/>
          </a:p>
        </p:txBody>
      </p:sp>
      <p:sp>
        <p:nvSpPr>
          <p:cNvPr id="324611" name="Rectangle 2"/>
          <p:cNvSpPr>
            <a:spLocks noGrp="1" noRot="1" noChangeAspect="1" noChangeArrowheads="1" noTextEdit="1"/>
          </p:cNvSpPr>
          <p:nvPr>
            <p:ph type="sldImg"/>
          </p:nvPr>
        </p:nvSpPr>
        <p:spPr>
          <a:ln/>
        </p:spPr>
      </p:sp>
      <p:sp>
        <p:nvSpPr>
          <p:cNvPr id="3246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1026840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B705999-7FC4-7043-8181-C17182BE3CBB}" type="slidenum">
              <a:rPr lang="en-US" sz="1200"/>
              <a:pPr/>
              <a:t>202</a:t>
            </a:fld>
            <a:endParaRPr lang="en-US" sz="1200"/>
          </a:p>
        </p:txBody>
      </p:sp>
      <p:sp>
        <p:nvSpPr>
          <p:cNvPr id="325635" name="Rectangle 2"/>
          <p:cNvSpPr>
            <a:spLocks noGrp="1" noRot="1" noChangeAspect="1" noChangeArrowheads="1" noTextEdit="1"/>
          </p:cNvSpPr>
          <p:nvPr>
            <p:ph type="sldImg"/>
          </p:nvPr>
        </p:nvSpPr>
        <p:spPr>
          <a:ln/>
        </p:spPr>
      </p:sp>
      <p:sp>
        <p:nvSpPr>
          <p:cNvPr id="3256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18022248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CB16797-8C99-3B4E-9C46-FC4E563856E1}" type="slidenum">
              <a:rPr lang="en-US" sz="1200"/>
              <a:pPr/>
              <a:t>203</a:t>
            </a:fld>
            <a:endParaRPr lang="en-US" sz="1200"/>
          </a:p>
        </p:txBody>
      </p:sp>
      <p:sp>
        <p:nvSpPr>
          <p:cNvPr id="326659" name="Rectangle 2"/>
          <p:cNvSpPr>
            <a:spLocks noGrp="1" noRot="1" noChangeAspect="1" noChangeArrowheads="1" noTextEdit="1"/>
          </p:cNvSpPr>
          <p:nvPr>
            <p:ph type="sldImg"/>
          </p:nvPr>
        </p:nvSpPr>
        <p:spPr>
          <a:ln/>
        </p:spPr>
      </p:sp>
      <p:sp>
        <p:nvSpPr>
          <p:cNvPr id="3266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53927001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0961FF5-6388-E447-A80A-077DD8ECBA26}" type="slidenum">
              <a:rPr lang="en-US" sz="1200"/>
              <a:pPr/>
              <a:t>204</a:t>
            </a:fld>
            <a:endParaRPr lang="en-US" sz="1200"/>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4160730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01455C8-974E-1B43-A744-A349B44D0CC2}" type="slidenum">
              <a:rPr lang="en-US" sz="1200"/>
              <a:pPr/>
              <a:t>205</a:t>
            </a:fld>
            <a:endParaRPr lang="en-US" sz="1200"/>
          </a:p>
        </p:txBody>
      </p:sp>
      <p:sp>
        <p:nvSpPr>
          <p:cNvPr id="328707" name="Rectangle 2"/>
          <p:cNvSpPr>
            <a:spLocks noGrp="1" noRot="1" noChangeAspect="1" noChangeArrowheads="1" noTextEdit="1"/>
          </p:cNvSpPr>
          <p:nvPr>
            <p:ph type="sldImg"/>
          </p:nvPr>
        </p:nvSpPr>
        <p:spPr>
          <a:ln/>
        </p:spPr>
      </p:sp>
      <p:sp>
        <p:nvSpPr>
          <p:cNvPr id="3287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098421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24846B8-8431-5D42-B0EB-6E815AA666C4}" type="slidenum">
              <a:rPr lang="en-US" sz="1200"/>
              <a:pPr/>
              <a:t>21</a:t>
            </a:fld>
            <a:endParaRPr lang="en-US" sz="1200"/>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DF0C335-6BD7-2341-B2BB-58933ABBE88D}" type="slidenum">
              <a:rPr lang="en-US" sz="1200"/>
              <a:pPr/>
              <a:t>206</a:t>
            </a:fld>
            <a:endParaRPr lang="en-US" sz="1200"/>
          </a:p>
        </p:txBody>
      </p:sp>
      <p:sp>
        <p:nvSpPr>
          <p:cNvPr id="329731" name="Rectangle 2"/>
          <p:cNvSpPr>
            <a:spLocks noGrp="1" noRot="1" noChangeAspect="1" noChangeArrowheads="1" noTextEdit="1"/>
          </p:cNvSpPr>
          <p:nvPr>
            <p:ph type="sldImg"/>
          </p:nvPr>
        </p:nvSpPr>
        <p:spPr>
          <a:ln/>
        </p:spPr>
      </p:sp>
      <p:sp>
        <p:nvSpPr>
          <p:cNvPr id="3297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915493099"/>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0B74DC3-C3E1-454E-918A-EEDEDD269EAD}" type="slidenum">
              <a:rPr lang="en-US" sz="1200"/>
              <a:pPr/>
              <a:t>207</a:t>
            </a:fld>
            <a:endParaRPr lang="en-US" sz="1200"/>
          </a:p>
        </p:txBody>
      </p:sp>
      <p:sp>
        <p:nvSpPr>
          <p:cNvPr id="330755" name="Rectangle 2"/>
          <p:cNvSpPr>
            <a:spLocks noGrp="1" noRot="1" noChangeAspect="1" noChangeArrowheads="1" noTextEdit="1"/>
          </p:cNvSpPr>
          <p:nvPr>
            <p:ph type="sldImg"/>
          </p:nvPr>
        </p:nvSpPr>
        <p:spPr>
          <a:ln/>
        </p:spPr>
      </p:sp>
      <p:sp>
        <p:nvSpPr>
          <p:cNvPr id="3307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419569761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3103E9B-5C93-B943-9F40-CCFEF3B4311C}" type="slidenum">
              <a:rPr lang="en-US" sz="1200"/>
              <a:pPr/>
              <a:t>208</a:t>
            </a:fld>
            <a:endParaRPr lang="en-US" sz="1200"/>
          </a:p>
        </p:txBody>
      </p:sp>
      <p:sp>
        <p:nvSpPr>
          <p:cNvPr id="331779" name="Rectangle 2"/>
          <p:cNvSpPr>
            <a:spLocks noGrp="1" noRot="1" noChangeAspect="1" noChangeArrowheads="1" noTextEdit="1"/>
          </p:cNvSpPr>
          <p:nvPr>
            <p:ph type="sldImg"/>
          </p:nvPr>
        </p:nvSpPr>
        <p:spPr>
          <a:ln/>
        </p:spPr>
      </p:sp>
      <p:sp>
        <p:nvSpPr>
          <p:cNvPr id="3317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87708579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0C10957-8359-794D-9A9B-3147E0784073}" type="slidenum">
              <a:rPr lang="en-US" sz="1200"/>
              <a:pPr/>
              <a:t>209</a:t>
            </a:fld>
            <a:endParaRPr lang="en-US" sz="1200"/>
          </a:p>
        </p:txBody>
      </p:sp>
      <p:sp>
        <p:nvSpPr>
          <p:cNvPr id="332803" name="Rectangle 2"/>
          <p:cNvSpPr>
            <a:spLocks noGrp="1" noRot="1" noChangeAspect="1" noChangeArrowheads="1" noTextEdit="1"/>
          </p:cNvSpPr>
          <p:nvPr>
            <p:ph type="sldImg"/>
          </p:nvPr>
        </p:nvSpPr>
        <p:spPr>
          <a:ln/>
        </p:spPr>
      </p:sp>
      <p:sp>
        <p:nvSpPr>
          <p:cNvPr id="3328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7759520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FAB447D-826F-2E41-921C-9D10F8784EDD}" type="slidenum">
              <a:rPr lang="en-US" sz="1200"/>
              <a:pPr/>
              <a:t>210</a:t>
            </a:fld>
            <a:endParaRPr lang="en-US" sz="1200"/>
          </a:p>
        </p:txBody>
      </p:sp>
      <p:sp>
        <p:nvSpPr>
          <p:cNvPr id="333827" name="Rectangle 2"/>
          <p:cNvSpPr>
            <a:spLocks noGrp="1" noRot="1" noChangeAspect="1" noChangeArrowheads="1" noTextEdit="1"/>
          </p:cNvSpPr>
          <p:nvPr>
            <p:ph type="sldImg"/>
          </p:nvPr>
        </p:nvSpPr>
        <p:spPr>
          <a:ln/>
        </p:spPr>
      </p:sp>
      <p:sp>
        <p:nvSpPr>
          <p:cNvPr id="333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30002957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0D0C164-D9B1-A246-B82D-70CE0C34C2CF}" type="slidenum">
              <a:rPr lang="en-US" sz="1200"/>
              <a:pPr/>
              <a:t>211</a:t>
            </a:fld>
            <a:endParaRPr lang="en-US" sz="1200"/>
          </a:p>
        </p:txBody>
      </p:sp>
      <p:sp>
        <p:nvSpPr>
          <p:cNvPr id="334851" name="Rectangle 2"/>
          <p:cNvSpPr>
            <a:spLocks noGrp="1" noRot="1" noChangeAspect="1" noChangeArrowheads="1" noTextEdit="1"/>
          </p:cNvSpPr>
          <p:nvPr>
            <p:ph type="sldImg"/>
          </p:nvPr>
        </p:nvSpPr>
        <p:spPr>
          <a:ln/>
        </p:spPr>
      </p:sp>
      <p:sp>
        <p:nvSpPr>
          <p:cNvPr id="3348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0828532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42CC069-0ECD-274A-8368-64220AA3CA03}" type="slidenum">
              <a:rPr lang="en-US" sz="1200"/>
              <a:pPr/>
              <a:t>212</a:t>
            </a:fld>
            <a:endParaRPr lang="en-US" sz="1200"/>
          </a:p>
        </p:txBody>
      </p:sp>
      <p:sp>
        <p:nvSpPr>
          <p:cNvPr id="335875" name="Rectangle 2"/>
          <p:cNvSpPr>
            <a:spLocks noGrp="1" noRot="1" noChangeAspect="1" noChangeArrowheads="1" noTextEdit="1"/>
          </p:cNvSpPr>
          <p:nvPr>
            <p:ph type="sldImg"/>
          </p:nvPr>
        </p:nvSpPr>
        <p:spPr>
          <a:ln/>
        </p:spPr>
      </p:sp>
      <p:sp>
        <p:nvSpPr>
          <p:cNvPr id="3358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2895115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178856E-44CC-614F-A780-2ADCC7B667CA}" type="slidenum">
              <a:rPr lang="en-US" sz="1200"/>
              <a:pPr/>
              <a:t>213</a:t>
            </a:fld>
            <a:endParaRPr lang="en-US" sz="1200"/>
          </a:p>
        </p:txBody>
      </p:sp>
      <p:sp>
        <p:nvSpPr>
          <p:cNvPr id="336899" name="Rectangle 2"/>
          <p:cNvSpPr>
            <a:spLocks noGrp="1" noRot="1" noChangeAspect="1" noChangeArrowheads="1" noTextEdit="1"/>
          </p:cNvSpPr>
          <p:nvPr>
            <p:ph type="sldImg"/>
          </p:nvPr>
        </p:nvSpPr>
        <p:spPr>
          <a:ln/>
        </p:spPr>
      </p:sp>
      <p:sp>
        <p:nvSpPr>
          <p:cNvPr id="3369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3142297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7989F08-4F90-DC4A-B95A-111C85670755}" type="slidenum">
              <a:rPr lang="en-US" sz="1200"/>
              <a:pPr/>
              <a:t>214</a:t>
            </a:fld>
            <a:endParaRPr lang="en-US" sz="1200"/>
          </a:p>
        </p:txBody>
      </p:sp>
      <p:sp>
        <p:nvSpPr>
          <p:cNvPr id="337923" name="Rectangle 2"/>
          <p:cNvSpPr>
            <a:spLocks noGrp="1" noRot="1" noChangeAspect="1" noChangeArrowheads="1" noTextEdit="1"/>
          </p:cNvSpPr>
          <p:nvPr>
            <p:ph type="sldImg"/>
          </p:nvPr>
        </p:nvSpPr>
        <p:spPr>
          <a:ln/>
        </p:spPr>
      </p:sp>
      <p:sp>
        <p:nvSpPr>
          <p:cNvPr id="3379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64474416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893A64D-17D9-B747-A9D0-5988FAA60284}" type="slidenum">
              <a:rPr lang="en-US" sz="1200"/>
              <a:pPr/>
              <a:t>215</a:t>
            </a:fld>
            <a:endParaRPr lang="en-US" sz="1200"/>
          </a:p>
        </p:txBody>
      </p:sp>
      <p:sp>
        <p:nvSpPr>
          <p:cNvPr id="338947" name="Rectangle 2"/>
          <p:cNvSpPr>
            <a:spLocks noGrp="1" noRot="1" noChangeAspect="1" noChangeArrowheads="1" noTextEdit="1"/>
          </p:cNvSpPr>
          <p:nvPr>
            <p:ph type="sldImg"/>
          </p:nvPr>
        </p:nvSpPr>
        <p:spPr>
          <a:ln/>
        </p:spPr>
      </p:sp>
      <p:sp>
        <p:nvSpPr>
          <p:cNvPr id="3389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402680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7BB2465-C3E6-4294-8DFE-4C0FFD2AC116}" type="slidenum">
              <a:rPr lang="en-US" altLang="en-US" smtClean="0"/>
              <a:pPr>
                <a:spcBef>
                  <a:spcPct val="0"/>
                </a:spcBef>
              </a:pPr>
              <a:t>2</a:t>
            </a:fld>
            <a:endParaRPr lang="en-US" altLang="en-US" smtClean="0"/>
          </a:p>
        </p:txBody>
      </p:sp>
    </p:spTree>
    <p:extLst>
      <p:ext uri="{BB962C8B-B14F-4D97-AF65-F5344CB8AC3E}">
        <p14:creationId xmlns:p14="http://schemas.microsoft.com/office/powerpoint/2010/main" val="227634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a:ln/>
        </p:spPr>
      </p:sp>
      <p:sp>
        <p:nvSpPr>
          <p:cNvPr id="583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83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3BF1A65-2DCC-8846-9A25-70E7964B9D79}" type="slidenum">
              <a:rPr lang="en-US" sz="1200"/>
              <a:pPr/>
              <a:t>22</a:t>
            </a:fld>
            <a:endParaRPr lang="en-US" sz="120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CA2AA71-85CC-EA4E-8CA9-C1241A6A3D45}" type="slidenum">
              <a:rPr lang="en-US" sz="1200"/>
              <a:pPr/>
              <a:t>216</a:t>
            </a:fld>
            <a:endParaRPr lang="en-US" sz="1200"/>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02701104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C057018-2B86-6846-B771-DFBC719244E6}" type="slidenum">
              <a:rPr lang="en-US" sz="1200"/>
              <a:pPr/>
              <a:t>217</a:t>
            </a:fld>
            <a:endParaRPr lang="en-US" sz="1200"/>
          </a:p>
        </p:txBody>
      </p:sp>
      <p:sp>
        <p:nvSpPr>
          <p:cNvPr id="340995" name="Rectangle 2"/>
          <p:cNvSpPr>
            <a:spLocks noGrp="1" noRot="1" noChangeAspect="1" noChangeArrowheads="1" noTextEdit="1"/>
          </p:cNvSpPr>
          <p:nvPr>
            <p:ph type="sldImg"/>
          </p:nvPr>
        </p:nvSpPr>
        <p:spPr>
          <a:ln/>
        </p:spPr>
      </p:sp>
      <p:sp>
        <p:nvSpPr>
          <p:cNvPr id="3409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04464882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DC1FD4E-812D-654D-A763-BD3CCEB7CAD7}" type="slidenum">
              <a:rPr lang="en-US" sz="1200"/>
              <a:pPr/>
              <a:t>218</a:t>
            </a:fld>
            <a:endParaRPr lang="en-US" sz="1200"/>
          </a:p>
        </p:txBody>
      </p:sp>
      <p:sp>
        <p:nvSpPr>
          <p:cNvPr id="342019" name="Rectangle 2"/>
          <p:cNvSpPr>
            <a:spLocks noGrp="1" noRot="1" noChangeAspect="1" noChangeArrowheads="1" noTextEdit="1"/>
          </p:cNvSpPr>
          <p:nvPr>
            <p:ph type="sldImg"/>
          </p:nvPr>
        </p:nvSpPr>
        <p:spPr>
          <a:ln/>
        </p:spPr>
      </p:sp>
      <p:sp>
        <p:nvSpPr>
          <p:cNvPr id="3420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419477326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C4204E9-C8B3-BB42-AE76-4EE6D8F9FB9A}" type="slidenum">
              <a:rPr lang="en-US" sz="1200"/>
              <a:pPr/>
              <a:t>219</a:t>
            </a:fld>
            <a:endParaRPr lang="en-US" sz="1200"/>
          </a:p>
        </p:txBody>
      </p:sp>
      <p:sp>
        <p:nvSpPr>
          <p:cNvPr id="343043" name="Rectangle 2"/>
          <p:cNvSpPr>
            <a:spLocks noGrp="1" noRot="1" noChangeAspect="1" noChangeArrowheads="1" noTextEdit="1"/>
          </p:cNvSpPr>
          <p:nvPr>
            <p:ph type="sldImg"/>
          </p:nvPr>
        </p:nvSpPr>
        <p:spPr>
          <a:ln/>
        </p:spPr>
      </p:sp>
      <p:sp>
        <p:nvSpPr>
          <p:cNvPr id="3430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72567957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8357458-50DE-1C4F-A00C-1E2BC86200B7}" type="slidenum">
              <a:rPr lang="en-US" sz="1200"/>
              <a:pPr/>
              <a:t>220</a:t>
            </a:fld>
            <a:endParaRPr lang="en-US" sz="1200"/>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361191928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C2C2011-07F4-BE4A-B418-9EE0EE6BCCE3}" type="slidenum">
              <a:rPr lang="en-US" sz="1200"/>
              <a:pPr/>
              <a:t>221</a:t>
            </a:fld>
            <a:endParaRPr lang="en-US" sz="1200"/>
          </a:p>
        </p:txBody>
      </p:sp>
      <p:sp>
        <p:nvSpPr>
          <p:cNvPr id="345091" name="Rectangle 2"/>
          <p:cNvSpPr>
            <a:spLocks noGrp="1" noRot="1" noChangeAspect="1" noChangeArrowheads="1" noTextEdit="1"/>
          </p:cNvSpPr>
          <p:nvPr>
            <p:ph type="sldImg"/>
          </p:nvPr>
        </p:nvSpPr>
        <p:spPr>
          <a:ln/>
        </p:spPr>
      </p:sp>
      <p:sp>
        <p:nvSpPr>
          <p:cNvPr id="3450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127385325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B445822-AC0C-0F44-AA55-C0379A309B83}" type="slidenum">
              <a:rPr lang="en-US" sz="1200"/>
              <a:pPr/>
              <a:t>222</a:t>
            </a:fld>
            <a:endParaRPr lang="en-US" sz="1200"/>
          </a:p>
        </p:txBody>
      </p:sp>
      <p:sp>
        <p:nvSpPr>
          <p:cNvPr id="346115" name="Rectangle 2"/>
          <p:cNvSpPr>
            <a:spLocks noGrp="1" noRot="1" noChangeAspect="1" noChangeArrowheads="1" noTextEdit="1"/>
          </p:cNvSpPr>
          <p:nvPr>
            <p:ph type="sldImg"/>
          </p:nvPr>
        </p:nvSpPr>
        <p:spPr>
          <a:xfrm>
            <a:off x="1144588" y="685800"/>
            <a:ext cx="4572000" cy="3429000"/>
          </a:xfrm>
          <a:ln/>
        </p:spPr>
      </p:sp>
      <p:sp>
        <p:nvSpPr>
          <p:cNvPr id="346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Times New Roman" charset="0"/>
              </a:rPr>
              <a:t>Research in </a:t>
            </a:r>
            <a:r>
              <a:rPr lang="en-US" dirty="0" err="1">
                <a:latin typeface="Times New Roman" charset="0"/>
              </a:rPr>
              <a:t>photogeometry</a:t>
            </a:r>
            <a:r>
              <a:rPr lang="en-US" dirty="0">
                <a:latin typeface="Times New Roman" charset="0"/>
              </a:rPr>
              <a:t> has shown that reflected light can be decomposed into the sum of two terms, a diffuse term, which depends on the light intensity, object color, surface normal, and light direction. And a specular terms. For dielectric </a:t>
            </a:r>
            <a:r>
              <a:rPr lang="en-US" dirty="0" err="1">
                <a:latin typeface="Times New Roman" charset="0"/>
              </a:rPr>
              <a:t>materails</a:t>
            </a:r>
            <a:r>
              <a:rPr lang="en-US" dirty="0">
                <a:latin typeface="Times New Roman" charset="0"/>
              </a:rPr>
              <a:t>, the specular term can be written as the product of the light intensity and a function of the view vector and the reflection vector. </a:t>
            </a:r>
          </a:p>
          <a:p>
            <a:endParaRPr lang="en-US" dirty="0">
              <a:latin typeface="Times New Roman" charset="0"/>
            </a:endParaRPr>
          </a:p>
          <a:p>
            <a:r>
              <a:rPr lang="en-US" dirty="0">
                <a:latin typeface="Times New Roman" charset="0"/>
              </a:rPr>
              <a:t>For a given surface point under one fixed light, if we collect and plot the reflected lights from all viewing angles in the RGB color space, we are expected to see a line. The starting point corresponds to the diffuse term. The line is pointing to the direction of line. If we take into account the limit dynamic range of cameras, then we will see three line segments, one color channel first saturates, then the second, </a:t>
            </a:r>
            <a:r>
              <a:rPr lang="en-US" dirty="0" err="1">
                <a:latin typeface="Times New Roman" charset="0"/>
              </a:rPr>
              <a:t>eventaully</a:t>
            </a:r>
            <a:r>
              <a:rPr lang="en-US" dirty="0">
                <a:latin typeface="Times New Roman" charset="0"/>
              </a:rPr>
              <a:t> all saturated, and converge to white. </a:t>
            </a:r>
          </a:p>
          <a:p>
            <a:endParaRPr lang="en-US" dirty="0">
              <a:latin typeface="Times New Roman" charset="0"/>
            </a:endParaRPr>
          </a:p>
        </p:txBody>
      </p:sp>
    </p:spTree>
    <p:extLst>
      <p:ext uri="{BB962C8B-B14F-4D97-AF65-F5344CB8AC3E}">
        <p14:creationId xmlns:p14="http://schemas.microsoft.com/office/powerpoint/2010/main" val="333977640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6B3FBBA-BCDC-2C44-B1D7-05075B2AD6C9}" type="slidenum">
              <a:rPr lang="en-US" sz="1200"/>
              <a:pPr/>
              <a:t>223</a:t>
            </a:fld>
            <a:endParaRPr lang="en-US" sz="1200"/>
          </a:p>
        </p:txBody>
      </p:sp>
      <p:sp>
        <p:nvSpPr>
          <p:cNvPr id="347139" name="Rectangle 2"/>
          <p:cNvSpPr>
            <a:spLocks noGrp="1" noRot="1" noChangeAspect="1" noChangeArrowheads="1" noTextEdit="1"/>
          </p:cNvSpPr>
          <p:nvPr>
            <p:ph type="sldImg"/>
          </p:nvPr>
        </p:nvSpPr>
        <p:spPr>
          <a:xfrm>
            <a:off x="1144588" y="685800"/>
            <a:ext cx="4572000" cy="3429000"/>
          </a:xfrm>
          <a:ln/>
        </p:spPr>
      </p:sp>
      <p:sp>
        <p:nvSpPr>
          <p:cNvPr id="3471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rPr>
              <a:t>Here is another experiments. </a:t>
            </a:r>
          </a:p>
        </p:txBody>
      </p:sp>
    </p:spTree>
    <p:extLst>
      <p:ext uri="{BB962C8B-B14F-4D97-AF65-F5344CB8AC3E}">
        <p14:creationId xmlns:p14="http://schemas.microsoft.com/office/powerpoint/2010/main" val="313855682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6BF8107-EF10-234E-9799-F5FEE12BB03A}" type="slidenum">
              <a:rPr lang="en-US" sz="1200"/>
              <a:pPr/>
              <a:t>224</a:t>
            </a:fld>
            <a:endParaRPr lang="en-US" sz="1200"/>
          </a:p>
        </p:txBody>
      </p:sp>
      <p:sp>
        <p:nvSpPr>
          <p:cNvPr id="348163" name="Rectangle 2"/>
          <p:cNvSpPr>
            <a:spLocks noGrp="1" noRot="1" noChangeAspect="1" noChangeArrowheads="1" noTextEdit="1"/>
          </p:cNvSpPr>
          <p:nvPr>
            <p:ph type="sldImg"/>
          </p:nvPr>
        </p:nvSpPr>
        <p:spPr>
          <a:xfrm>
            <a:off x="1144588" y="685800"/>
            <a:ext cx="4572000" cy="3429000"/>
          </a:xfrm>
          <a:ln/>
        </p:spPr>
      </p:sp>
      <p:sp>
        <p:nvSpPr>
          <p:cNvPr id="3481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Times New Roman" charset="0"/>
              </a:rPr>
              <a:t>Here are the reconstructed views</a:t>
            </a:r>
          </a:p>
        </p:txBody>
      </p:sp>
    </p:spTree>
    <p:extLst>
      <p:ext uri="{BB962C8B-B14F-4D97-AF65-F5344CB8AC3E}">
        <p14:creationId xmlns:p14="http://schemas.microsoft.com/office/powerpoint/2010/main" val="35050801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6942BE5-06CD-9B42-9BA3-C3C6D706A5FC}" type="slidenum">
              <a:rPr lang="en-US" sz="1200"/>
              <a:pPr/>
              <a:t>226</a:t>
            </a:fld>
            <a:endParaRPr lang="en-US" sz="1200"/>
          </a:p>
        </p:txBody>
      </p:sp>
      <p:sp>
        <p:nvSpPr>
          <p:cNvPr id="540674" name="Rectangle 2"/>
          <p:cNvSpPr>
            <a:spLocks noGrp="1" noRot="1" noChangeAspect="1" noChangeArrowheads="1" noTextEdit="1"/>
          </p:cNvSpPr>
          <p:nvPr>
            <p:ph type="sldImg"/>
          </p:nvPr>
        </p:nvSpPr>
        <p:spPr>
          <a:ln/>
        </p:spPr>
      </p:sp>
      <p:sp>
        <p:nvSpPr>
          <p:cNvPr id="540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a:ln/>
        </p:spPr>
      </p:sp>
      <p:sp>
        <p:nvSpPr>
          <p:cNvPr id="6041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6041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CEFB171-6C52-7A44-A32E-2EC550B0300F}" type="slidenum">
              <a:rPr lang="en-US" sz="1200"/>
              <a:pPr/>
              <a:t>23</a:t>
            </a:fld>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EF463CE-E281-984E-9F2D-3DD39A32FBD1}" type="slidenum">
              <a:rPr lang="en-US" sz="1200"/>
              <a:pPr/>
              <a:t>24</a:t>
            </a:fld>
            <a:endParaRPr 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a:ln/>
        </p:spPr>
      </p:sp>
      <p:sp>
        <p:nvSpPr>
          <p:cNvPr id="6451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6451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F28899C-5C21-1445-9BB6-CEA0F8C21898}" type="slidenum">
              <a:rPr lang="en-US" sz="1200"/>
              <a:pPr/>
              <a:t>25</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a:ln/>
        </p:spPr>
      </p:sp>
      <p:sp>
        <p:nvSpPr>
          <p:cNvPr id="6656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6656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99B3DC4-E2E3-774D-BB1B-DBF5E9667DEE}" type="slidenum">
              <a:rPr lang="en-US" sz="1200"/>
              <a:pPr/>
              <a:t>26</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a:ln/>
        </p:spPr>
      </p:sp>
      <p:sp>
        <p:nvSpPr>
          <p:cNvPr id="686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686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5B03E93-02C2-ED49-9955-D09F45786A63}" type="slidenum">
              <a:rPr lang="en-US" sz="1200"/>
              <a:pPr/>
              <a:t>27</a:t>
            </a:fld>
            <a:endParaRPr 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a:ln/>
        </p:spPr>
      </p:sp>
      <p:sp>
        <p:nvSpPr>
          <p:cNvPr id="706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706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2E2D66B-748B-6E4B-94DA-D8A5FD9B774B}" type="slidenum">
              <a:rPr lang="en-US" sz="1200"/>
              <a:pPr/>
              <a:t>28</a:t>
            </a:fld>
            <a:endParaRPr 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a:ln/>
        </p:spPr>
      </p:sp>
      <p:sp>
        <p:nvSpPr>
          <p:cNvPr id="7270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7270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5FB9F3D-B14D-D345-ABE5-82AEA62CBFB2}" type="slidenum">
              <a:rPr lang="en-US" sz="1200"/>
              <a:pPr/>
              <a:t>29</a:t>
            </a:fld>
            <a:endParaRPr 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a:ln/>
        </p:spPr>
      </p:sp>
      <p:sp>
        <p:nvSpPr>
          <p:cNvPr id="7475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7475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3E6D8CB-AE50-5F4E-9F11-3607FCD93CE1}" type="slidenum">
              <a:rPr lang="en-US" sz="1200"/>
              <a:pPr/>
              <a:t>30</a:t>
            </a:fld>
            <a:endParaRPr 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a:ln/>
        </p:spPr>
      </p:sp>
      <p:sp>
        <p:nvSpPr>
          <p:cNvPr id="7680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7680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E3A4B7B-6982-E54E-935D-7DF58984CC82}" type="slidenum">
              <a:rPr lang="en-US" sz="1200"/>
              <a:pPr/>
              <a:t>31</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9A6B65F-0619-A24B-814D-CF467B2105E2}" type="slidenum">
              <a:rPr lang="en-US" sz="1200"/>
              <a:pPr/>
              <a:t>4</a:t>
            </a:fld>
            <a:endParaRPr lang="en-US"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a:ln/>
        </p:spPr>
      </p:sp>
      <p:sp>
        <p:nvSpPr>
          <p:cNvPr id="7885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7885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A077D85-7A01-2841-A102-5D2F40B667BC}" type="slidenum">
              <a:rPr lang="en-US" sz="1200"/>
              <a:pPr/>
              <a:t>32</a:t>
            </a:fld>
            <a:endParaRPr 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a:ln/>
        </p:spPr>
      </p:sp>
      <p:sp>
        <p:nvSpPr>
          <p:cNvPr id="8089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8089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A84EBFC-E7BA-1B49-9657-9F5FC2DC09DB}" type="slidenum">
              <a:rPr lang="en-US" sz="1200"/>
              <a:pPr/>
              <a:t>33</a:t>
            </a:fld>
            <a:endParaRPr 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a:ln/>
        </p:spPr>
      </p:sp>
      <p:sp>
        <p:nvSpPr>
          <p:cNvPr id="8294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8294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1D19ED9-BB59-5844-8C3F-DEEF05CA9D12}" type="slidenum">
              <a:rPr lang="en-US" sz="1200"/>
              <a:pPr/>
              <a:t>34</a:t>
            </a:fld>
            <a:endParaRPr 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a:ln/>
        </p:spPr>
      </p:sp>
      <p:sp>
        <p:nvSpPr>
          <p:cNvPr id="8499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8499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90557BB-2F14-3E4A-8640-4918750DBB73}" type="slidenum">
              <a:rPr lang="en-US" sz="1200"/>
              <a:pPr/>
              <a:t>35</a:t>
            </a:fld>
            <a:endParaRPr 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a:ln/>
        </p:spPr>
      </p:sp>
      <p:sp>
        <p:nvSpPr>
          <p:cNvPr id="8704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8704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3B532B9-35C8-4745-ADC8-23738FA3E5D9}" type="slidenum">
              <a:rPr lang="en-US" sz="1200"/>
              <a:pPr/>
              <a:t>36</a:t>
            </a:fld>
            <a:endParaRPr 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a:ln/>
        </p:spPr>
      </p:sp>
      <p:sp>
        <p:nvSpPr>
          <p:cNvPr id="8909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8909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2AEB511-F5BD-B24E-A86A-EA3494B99211}" type="slidenum">
              <a:rPr lang="en-US" sz="1200"/>
              <a:pPr/>
              <a:t>37</a:t>
            </a:fld>
            <a:endParaRPr 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a:ln/>
        </p:spPr>
      </p:sp>
      <p:sp>
        <p:nvSpPr>
          <p:cNvPr id="9113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9113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D50401D-26E4-2D4E-B524-107D5CC5B7D9}" type="slidenum">
              <a:rPr lang="en-US" sz="1200"/>
              <a:pPr/>
              <a:t>38</a:t>
            </a:fld>
            <a:endParaRPr 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a:ln/>
        </p:spPr>
      </p:sp>
      <p:sp>
        <p:nvSpPr>
          <p:cNvPr id="9318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9318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02BCAC5-AE06-5440-92F5-AD6C3BD9AC93}" type="slidenum">
              <a:rPr lang="en-US" sz="1200"/>
              <a:pPr/>
              <a:t>39</a:t>
            </a:fld>
            <a:endParaRPr 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a:ln/>
        </p:spPr>
      </p:sp>
      <p:sp>
        <p:nvSpPr>
          <p:cNvPr id="9523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9523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298DAE5-0D95-814B-B8FF-79CFD42FC724}" type="slidenum">
              <a:rPr lang="en-US" sz="1200"/>
              <a:pPr/>
              <a:t>40</a:t>
            </a:fld>
            <a:endParaRPr 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9DC4DD7-61E2-2A4F-85BE-6EEC48297D8F}" type="slidenum">
              <a:rPr lang="en-US" sz="1200"/>
              <a:pPr/>
              <a:t>41</a:t>
            </a:fld>
            <a:endParaRPr lang="en-US" sz="1200"/>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2355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ABD236F-1166-AA44-BE06-0F6584E6D812}" type="slidenum">
              <a:rPr lang="en-US" sz="1200"/>
              <a:pPr/>
              <a:t>5</a:t>
            </a:fld>
            <a:endParaRPr 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a:ln/>
        </p:spPr>
      </p:sp>
      <p:sp>
        <p:nvSpPr>
          <p:cNvPr id="9933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9933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2336E7F-BE66-A54C-BA2C-8F5322789AD9}" type="slidenum">
              <a:rPr lang="en-US" sz="1200"/>
              <a:pPr/>
              <a:t>42</a:t>
            </a:fld>
            <a:endParaRPr 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B863C90-E0F8-C04D-BE93-6BB57641442D}" type="slidenum">
              <a:rPr lang="en-US" sz="1200"/>
              <a:pPr/>
              <a:t>43</a:t>
            </a:fld>
            <a:endParaRPr lang="en-US" sz="1200"/>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D1F8007-10D8-CF4E-A9AD-F68EA37A632F}" type="slidenum">
              <a:rPr lang="en-US" sz="1200"/>
              <a:pPr/>
              <a:t>44</a:t>
            </a:fld>
            <a:endParaRPr lang="en-US" sz="1200"/>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A72C194-090E-6747-A977-1A25A9EF9194}" type="slidenum">
              <a:rPr lang="en-US" sz="1200"/>
              <a:pPr/>
              <a:t>45</a:t>
            </a:fld>
            <a:endParaRPr lang="en-US" sz="1200"/>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317376B-4CA0-5F45-84FC-8ED6F5C7AFB9}" type="slidenum">
              <a:rPr lang="en-US" sz="1200"/>
              <a:pPr/>
              <a:t>46</a:t>
            </a:fld>
            <a:endParaRPr lang="en-US" sz="1200"/>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FF55344-9F7E-5743-9D06-E5BF37444100}" type="slidenum">
              <a:rPr lang="en-US" sz="1200"/>
              <a:pPr/>
              <a:t>47</a:t>
            </a:fld>
            <a:endParaRPr lang="en-US" sz="1200"/>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A48E61C-56C5-0F4B-90C9-45352ED52ACE}" type="slidenum">
              <a:rPr lang="en-US" sz="1200"/>
              <a:pPr/>
              <a:t>48</a:t>
            </a:fld>
            <a:endParaRPr lang="en-US" sz="1200"/>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4B00D8C-CF54-004A-9521-140CD99FFE0D}" type="slidenum">
              <a:rPr lang="en-US" sz="1200"/>
              <a:pPr/>
              <a:t>49</a:t>
            </a:fld>
            <a:endParaRPr lang="en-US" sz="1200"/>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17BF8E8-4F84-7049-BD69-F19A33D0FA16}" type="slidenum">
              <a:rPr lang="en-US" sz="1200"/>
              <a:pPr/>
              <a:t>50</a:t>
            </a:fld>
            <a:endParaRPr lang="en-US" sz="1200"/>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5A2AD75-9744-AF48-AAEB-34B86A17157C}" type="slidenum">
              <a:rPr lang="en-US" sz="1200"/>
              <a:pPr/>
              <a:t>51</a:t>
            </a:fld>
            <a:endParaRPr lang="en-US" sz="120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2560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38C630E-55A5-D74F-BED1-E22A8546253A}" type="slidenum">
              <a:rPr lang="en-US" sz="1200"/>
              <a:pPr/>
              <a:t>7</a:t>
            </a:fld>
            <a:endParaRPr 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296366F-C51E-5B42-81B3-0B382DA5F506}" type="slidenum">
              <a:rPr lang="en-US" sz="1200"/>
              <a:pPr/>
              <a:t>52</a:t>
            </a:fld>
            <a:endParaRPr lang="en-US" sz="1200"/>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80BE98F-22BC-AB46-A64E-242AAE61113F}" type="slidenum">
              <a:rPr lang="en-US" sz="1200"/>
              <a:pPr/>
              <a:t>53</a:t>
            </a:fld>
            <a:endParaRPr lang="en-US" sz="1200"/>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738E677-2746-F349-8168-59F2D919D7CB}" type="slidenum">
              <a:rPr lang="en-US" sz="1200"/>
              <a:pPr/>
              <a:t>54</a:t>
            </a:fld>
            <a:endParaRPr lang="en-US" sz="1200"/>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666CD0D-9A8A-1C48-A819-56034E864384}" type="slidenum">
              <a:rPr lang="en-US" sz="1200"/>
              <a:pPr/>
              <a:t>55</a:t>
            </a:fld>
            <a:endParaRPr lang="en-US" sz="120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noTextEdit="1"/>
          </p:cNvSpPr>
          <p:nvPr>
            <p:ph type="sldImg"/>
          </p:nvPr>
        </p:nvSpPr>
        <p:spPr>
          <a:ln/>
        </p:spPr>
      </p:sp>
      <p:sp>
        <p:nvSpPr>
          <p:cNvPr id="12800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12800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C3031F2-71AB-4340-9968-2D53E3A15F54}" type="slidenum">
              <a:rPr lang="en-US" sz="1200"/>
              <a:pPr/>
              <a:t>56</a:t>
            </a:fld>
            <a:endParaRPr 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noTextEdit="1"/>
          </p:cNvSpPr>
          <p:nvPr>
            <p:ph type="sldImg"/>
          </p:nvPr>
        </p:nvSpPr>
        <p:spPr>
          <a:ln/>
        </p:spPr>
      </p:sp>
      <p:sp>
        <p:nvSpPr>
          <p:cNvPr id="13005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13005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967B691-FF93-AD46-8875-D7D258F5A732}" type="slidenum">
              <a:rPr lang="en-US" sz="1200"/>
              <a:pPr/>
              <a:t>61</a:t>
            </a:fld>
            <a:endParaRPr 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a:ln/>
        </p:spPr>
      </p:sp>
      <p:sp>
        <p:nvSpPr>
          <p:cNvPr id="13209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13209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91C1A2A-E54E-9741-86DE-C0F27A55678D}" type="slidenum">
              <a:rPr lang="en-US" sz="1200"/>
              <a:pPr/>
              <a:t>62</a:t>
            </a:fld>
            <a:endParaRPr lang="en-US"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82EB132-644B-1A4C-81DB-5AE9C7F1C332}" type="slidenum">
              <a:rPr lang="en-US" sz="1200"/>
              <a:pPr/>
              <a:t>63</a:t>
            </a:fld>
            <a:endParaRPr lang="en-US" sz="1200"/>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E734008-920B-0945-BDEF-7C8FFEA9821B}" type="slidenum">
              <a:rPr lang="en-US" sz="1200"/>
              <a:pPr/>
              <a:t>64</a:t>
            </a:fld>
            <a:endParaRPr lang="en-US" sz="1200"/>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97AA3EC-8E92-E74F-95B8-0823A64CDF48}" type="slidenum">
              <a:rPr lang="en-US" sz="1200"/>
              <a:pPr/>
              <a:t>65</a:t>
            </a:fld>
            <a:endParaRPr lang="en-US" sz="1200"/>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2765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A507294-88D3-A948-856F-EEC2D892ACC0}" type="slidenum">
              <a:rPr lang="en-US" sz="1200"/>
              <a:pPr/>
              <a:t>8</a:t>
            </a:fld>
            <a:endParaRPr lang="en-US"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noTextEdit="1"/>
          </p:cNvSpPr>
          <p:nvPr>
            <p:ph type="sldImg"/>
          </p:nvPr>
        </p:nvSpPr>
        <p:spPr>
          <a:ln/>
        </p:spPr>
      </p:sp>
      <p:sp>
        <p:nvSpPr>
          <p:cNvPr id="14029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14029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C86BE4B-B2CD-8A4D-8BFA-DCC140DF70D6}" type="slidenum">
              <a:rPr lang="en-US" sz="1200"/>
              <a:pPr/>
              <a:t>66</a:t>
            </a:fld>
            <a:endParaRPr lang="en-US"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F9EEE93-29D4-894C-8FF9-79C9B70D52B5}" type="slidenum">
              <a:rPr lang="en-US" sz="1200"/>
              <a:pPr/>
              <a:t>67</a:t>
            </a:fld>
            <a:endParaRPr lang="en-US" sz="1200"/>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4E52D0C-5828-BF45-8B0F-4EA4A17FBA5E}" type="slidenum">
              <a:rPr lang="en-US" sz="1200"/>
              <a:pPr/>
              <a:t>68</a:t>
            </a:fld>
            <a:endParaRPr lang="en-US" sz="1200"/>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5A9821A-38F2-8B4B-9E81-9DD633A111D4}" type="slidenum">
              <a:rPr lang="en-US" sz="1200"/>
              <a:pPr/>
              <a:t>69</a:t>
            </a:fld>
            <a:endParaRPr lang="en-US" sz="120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A905C00-C4C0-C64F-BFBB-C6C2743C5C73}" type="slidenum">
              <a:rPr lang="en-US" sz="1200"/>
              <a:pPr/>
              <a:t>70</a:t>
            </a:fld>
            <a:endParaRPr lang="en-US" sz="1200"/>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3282EF2-81A2-0E4D-B5D9-4F13B81DFD00}" type="slidenum">
              <a:rPr lang="en-US" sz="1200"/>
              <a:pPr/>
              <a:t>71</a:t>
            </a:fld>
            <a:endParaRPr lang="en-US" sz="1200"/>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4DB6EAF-6854-BE4D-969B-A90D75922C9F}" type="slidenum">
              <a:rPr lang="en-US" sz="1200"/>
              <a:pPr/>
              <a:t>72</a:t>
            </a:fld>
            <a:endParaRPr lang="en-US" sz="1200"/>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68E1470-161B-7346-BD19-92CB3590FBAB}" type="slidenum">
              <a:rPr lang="en-US" sz="1200"/>
              <a:pPr/>
              <a:t>73</a:t>
            </a:fld>
            <a:endParaRPr lang="en-US" sz="1200"/>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6C56D43-360D-B64C-8C6F-94FAD9D33137}" type="slidenum">
              <a:rPr lang="en-US" sz="1200"/>
              <a:pPr/>
              <a:t>74</a:t>
            </a:fld>
            <a:endParaRPr lang="en-US" sz="1200"/>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FDE4194-DCD0-854F-9973-7C5A93E72BFF}" type="slidenum">
              <a:rPr lang="en-US" sz="1200"/>
              <a:pPr/>
              <a:t>75</a:t>
            </a:fld>
            <a:endParaRPr lang="en-US" sz="1200"/>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ln/>
        </p:spPr>
      </p:sp>
      <p:sp>
        <p:nvSpPr>
          <p:cNvPr id="2969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2969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078FFB1-BC90-E145-83E5-8A0A30FED42E}" type="slidenum">
              <a:rPr lang="en-US" sz="1200"/>
              <a:pPr/>
              <a:t>9</a:t>
            </a:fld>
            <a:endParaRPr lang="en-US" sz="12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EB3C862-C9C7-714E-9C59-A0ACF1306D8C}" type="slidenum">
              <a:rPr lang="en-US" sz="1200"/>
              <a:pPr/>
              <a:t>76</a:t>
            </a:fld>
            <a:endParaRPr lang="en-US" sz="1200"/>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BD40CE8-3077-B74A-A68B-B9856EC6AB20}" type="slidenum">
              <a:rPr lang="en-US" sz="1200"/>
              <a:pPr/>
              <a:t>77</a:t>
            </a:fld>
            <a:endParaRPr lang="en-US" sz="1200"/>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5D266A6-21B3-994E-B4B9-23160F089FF1}" type="slidenum">
              <a:rPr lang="en-US" sz="1200"/>
              <a:pPr/>
              <a:t>78</a:t>
            </a:fld>
            <a:endParaRPr lang="en-US" sz="1200"/>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F231E7A-9ADC-7942-9B68-FD6F7707DF78}" type="slidenum">
              <a:rPr lang="en-US" sz="1200"/>
              <a:pPr/>
              <a:t>79</a:t>
            </a:fld>
            <a:endParaRPr lang="en-US" sz="1200"/>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noTextEdit="1"/>
          </p:cNvSpPr>
          <p:nvPr>
            <p:ph type="sldImg"/>
          </p:nvPr>
        </p:nvSpPr>
        <p:spPr>
          <a:ln/>
        </p:spPr>
      </p:sp>
      <p:sp>
        <p:nvSpPr>
          <p:cNvPr id="1710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1710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CD55275-43D7-9B44-BD0F-33D261CF57A3}" type="slidenum">
              <a:rPr lang="en-US" sz="1200"/>
              <a:pPr/>
              <a:t>80</a:t>
            </a:fld>
            <a:endParaRPr lang="en-US" sz="12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noTextEdit="1"/>
          </p:cNvSpPr>
          <p:nvPr>
            <p:ph type="sldImg"/>
          </p:nvPr>
        </p:nvSpPr>
        <p:spPr>
          <a:ln/>
        </p:spPr>
      </p:sp>
      <p:sp>
        <p:nvSpPr>
          <p:cNvPr id="1730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1730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48DFEE2-CBB3-E040-8DEA-370F4E26E487}" type="slidenum">
              <a:rPr lang="en-US" sz="1200"/>
              <a:pPr/>
              <a:t>81</a:t>
            </a:fld>
            <a:endParaRPr lang="en-US" sz="12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p:cNvSpPr>
            <a:spLocks noGrp="1" noRot="1" noChangeAspect="1" noTextEdit="1"/>
          </p:cNvSpPr>
          <p:nvPr>
            <p:ph type="sldImg"/>
          </p:nvPr>
        </p:nvSpPr>
        <p:spPr>
          <a:ln/>
        </p:spPr>
      </p:sp>
      <p:sp>
        <p:nvSpPr>
          <p:cNvPr id="17715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17715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A2E6AA1-ECAF-B340-9F80-916637ABE53D}" type="slidenum">
              <a:rPr lang="en-US" sz="1200"/>
              <a:pPr/>
              <a:t>82</a:t>
            </a:fld>
            <a:endParaRPr lang="en-US" sz="12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CBACE8B-B6DC-9D48-86F6-951CB0EFC643}" type="slidenum">
              <a:rPr lang="en-US" sz="1200"/>
              <a:pPr/>
              <a:t>83</a:t>
            </a:fld>
            <a:endParaRPr lang="en-US" sz="1200"/>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F1A80AF-F504-9E42-B5AD-B0CB29E1CD2E}" type="slidenum">
              <a:rPr lang="en-US" sz="1200"/>
              <a:pPr/>
              <a:t>84</a:t>
            </a:fld>
            <a:endParaRPr lang="en-US" sz="1200"/>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6"/>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Font typeface="Wingdings" charset="0"/>
              <a:buNone/>
            </a:pPr>
            <a:fld id="{A57468FA-7518-9945-836C-92C0243CF003}" type="slidenum">
              <a:rPr lang="en-GB" sz="1200">
                <a:latin typeface="Arial" charset="0"/>
              </a:rPr>
              <a:pPr>
                <a:buFont typeface="Wingdings" charset="0"/>
                <a:buNone/>
              </a:pPr>
              <a:t>85</a:t>
            </a:fld>
            <a:endParaRPr lang="en-GB" sz="1200">
              <a:latin typeface="Arial" charset="0"/>
            </a:endParaRPr>
          </a:p>
        </p:txBody>
      </p:sp>
      <p:sp>
        <p:nvSpPr>
          <p:cNvPr id="183298" name="Rectangle 2"/>
          <p:cNvSpPr>
            <a:spLocks noGrp="1" noRot="1" noChangeAspect="1" noChangeArrowheads="1" noTextEdit="1"/>
          </p:cNvSpPr>
          <p:nvPr>
            <p:ph type="sldImg"/>
          </p:nvPr>
        </p:nvSpPr>
        <p:spPr>
          <a:xfrm>
            <a:off x="1141413" y="685800"/>
            <a:ext cx="4575175" cy="3430588"/>
          </a:xfrm>
          <a:solidFill>
            <a:srgbClr val="FFFFFF"/>
          </a:solidFill>
          <a:ln/>
        </p:spPr>
      </p:sp>
      <p:sp>
        <p:nvSpPr>
          <p:cNvPr id="183299" name="Rectangle 3"/>
          <p:cNvSpPr>
            <a:spLocks noGrp="1" noChangeArrowheads="1"/>
          </p:cNvSpPr>
          <p:nvPr>
            <p:ph type="body" idx="1"/>
          </p:nvPr>
        </p:nvSpPr>
        <p:spPr>
          <a:xfrm>
            <a:off x="914400" y="4343400"/>
            <a:ext cx="5029200" cy="4114800"/>
          </a:xfrm>
          <a:solidFill>
            <a:srgbClr val="FFFFFF"/>
          </a:solidFill>
          <a:ln>
            <a:solidFill>
              <a:srgbClr val="000000"/>
            </a:solidFill>
          </a:ln>
          <a:extLst>
            <a:ext uri="{FAA26D3D-D897-4be2-8F04-BA451C77F1D7}">
              <ma14:placeholderFlag xmlns="" xmlns:ma14="http://schemas.microsoft.com/office/mac/drawingml/2011/main" val="1"/>
            </a:ext>
          </a:extLst>
        </p:spPr>
        <p:txBody>
          <a:bodyPr lIns="98291" tIns="49146" rIns="98291" bIns="49146"/>
          <a:lstStyle/>
          <a:p>
            <a:endParaRPr 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a:ln/>
        </p:spPr>
      </p:sp>
      <p:sp>
        <p:nvSpPr>
          <p:cNvPr id="3174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3174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FEE0EB1-C77D-8E40-9431-2388194E48FE}" type="slidenum">
              <a:rPr lang="en-US" sz="1200"/>
              <a:pPr/>
              <a:t>10</a:t>
            </a:fld>
            <a:endParaRPr lang="en-US" sz="12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6"/>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Font typeface="Wingdings" charset="0"/>
              <a:buNone/>
            </a:pPr>
            <a:fld id="{B738E94F-6273-8D40-B1AE-45665873F568}" type="slidenum">
              <a:rPr lang="en-GB" sz="1200">
                <a:latin typeface="Arial" charset="0"/>
              </a:rPr>
              <a:pPr>
                <a:buFont typeface="Wingdings" charset="0"/>
                <a:buNone/>
              </a:pPr>
              <a:t>86</a:t>
            </a:fld>
            <a:endParaRPr lang="en-GB" sz="1200">
              <a:latin typeface="Arial" charset="0"/>
            </a:endParaRPr>
          </a:p>
        </p:txBody>
      </p:sp>
      <p:sp>
        <p:nvSpPr>
          <p:cNvPr id="185346" name="Rectangle 1026"/>
          <p:cNvSpPr>
            <a:spLocks noGrp="1" noRot="1" noChangeAspect="1" noChangeArrowheads="1" noTextEdit="1"/>
          </p:cNvSpPr>
          <p:nvPr>
            <p:ph type="sldImg"/>
          </p:nvPr>
        </p:nvSpPr>
        <p:spPr>
          <a:xfrm>
            <a:off x="1141413" y="685800"/>
            <a:ext cx="4575175" cy="3430588"/>
          </a:xfrm>
          <a:solidFill>
            <a:srgbClr val="FFFFFF"/>
          </a:solidFill>
          <a:ln/>
        </p:spPr>
      </p:sp>
      <p:sp>
        <p:nvSpPr>
          <p:cNvPr id="185347" name="Rectangle 1027"/>
          <p:cNvSpPr>
            <a:spLocks noGrp="1" noChangeArrowheads="1"/>
          </p:cNvSpPr>
          <p:nvPr>
            <p:ph type="body" idx="1"/>
          </p:nvPr>
        </p:nvSpPr>
        <p:spPr>
          <a:xfrm>
            <a:off x="914400" y="4343400"/>
            <a:ext cx="5029200" cy="4114800"/>
          </a:xfrm>
          <a:solidFill>
            <a:srgbClr val="FFFFFF"/>
          </a:solidFill>
          <a:ln>
            <a:solidFill>
              <a:srgbClr val="000000"/>
            </a:solidFill>
          </a:ln>
          <a:extLst>
            <a:ext uri="{FAA26D3D-D897-4be2-8F04-BA451C77F1D7}">
              <ma14:placeholderFlag xmlns="" xmlns:ma14="http://schemas.microsoft.com/office/mac/drawingml/2011/main" val="1"/>
            </a:ext>
          </a:extLst>
        </p:spPr>
        <p:txBody>
          <a:bodyPr lIns="98291" tIns="49146" rIns="98291" bIns="49146"/>
          <a:lstStyle/>
          <a:p>
            <a:endParaRPr lang="en-US">
              <a:latin typeface="Times New Roman"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10989E1-6BDC-214B-807D-A18B9C8801D4}" type="slidenum">
              <a:rPr lang="en-US" sz="1200"/>
              <a:pPr/>
              <a:t>87</a:t>
            </a:fld>
            <a:endParaRPr lang="en-US" sz="1200"/>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260BC4D-C021-534C-BC52-E7FA5038B4EE}" type="slidenum">
              <a:rPr lang="en-US" sz="1200"/>
              <a:pPr/>
              <a:t>89</a:t>
            </a:fld>
            <a:endParaRPr lang="en-US" sz="1200"/>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88A5C6E-B529-CD4F-A066-69BBC729A4EF}" type="slidenum">
              <a:rPr lang="en-US" sz="1200"/>
              <a:pPr/>
              <a:t>90</a:t>
            </a:fld>
            <a:endParaRPr lang="en-US" sz="1200"/>
          </a:p>
        </p:txBody>
      </p:sp>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p:cNvSpPr>
            <a:spLocks noGrp="1" noRot="1" noChangeAspect="1" noChangeArrowheads="1" noTextEdit="1"/>
          </p:cNvSpPr>
          <p:nvPr>
            <p:ph type="sldImg"/>
          </p:nvPr>
        </p:nvSpPr>
        <p:spPr>
          <a:xfrm>
            <a:off x="1128713" y="690563"/>
            <a:ext cx="4603750" cy="3452812"/>
          </a:xfrm>
          <a:ln/>
        </p:spPr>
      </p:sp>
      <p:sp>
        <p:nvSpPr>
          <p:cNvPr id="197634" name="Rectangle 3"/>
          <p:cNvSpPr>
            <a:spLocks noGrp="1" noChangeArrowheads="1"/>
          </p:cNvSpPr>
          <p:nvPr>
            <p:ph type="body" idx="1"/>
          </p:nvPr>
        </p:nvSpPr>
        <p:spPr>
          <a:xfrm>
            <a:off x="903288" y="4371975"/>
            <a:ext cx="5051425" cy="40687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Times New Roman" charset="0"/>
              </a:rPr>
              <a:t>One of the constraints to estimate depth from multiple images is photo-consistency.  This constraints expresses the fact that pixels that correspond to a point on the true object surface should have a consistent appearance, i.e. in general have the same color.  A simple and efficient approach to compute depth based on this principle is the plane-sweep approach.  The approach consist of sweeping a plane through the volume under consideration.  For each location of the plane, all the images are projected on the plane and the algorithm verifies how similar pixels projected from different images are.   Along rays corresponding to pixel of a reference view, the best match is chosen as the depth estimate for that pixel.  </a:t>
            </a:r>
          </a:p>
          <a:p>
            <a:pPr eaLnBrk="1" hangingPunct="1"/>
            <a:endParaRPr lang="en-US">
              <a:latin typeface="Times New Roman" charset="0"/>
            </a:endParaRPr>
          </a:p>
          <a:p>
            <a:pPr eaLnBrk="1" hangingPunct="1"/>
            <a:r>
              <a:rPr lang="en-US">
                <a:latin typeface="Times New Roman" charset="0"/>
              </a:rPr>
              <a:t>In the slide an example is shown that corresponds to a virtual thea pot in front of a canvas.  On the top-right the images corresponding to the four cameras are blended together, on the bottom-right the corresponding sum-of-absolute-differences between RGB values is shown.  Black corresponds to a perfect match.  </a:t>
            </a:r>
          </a:p>
          <a:p>
            <a:pPr eaLnBrk="1" hangingPunct="1"/>
            <a:endParaRPr lang="en-US">
              <a:latin typeface="Times New Roman" charset="0"/>
            </a:endParaRPr>
          </a:p>
          <a:p>
            <a:pPr eaLnBrk="1" hangingPunct="1"/>
            <a:endParaRPr lang="en-US">
              <a:latin typeface="Times New Roman"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Image Placeholder 1"/>
          <p:cNvSpPr>
            <a:spLocks noGrp="1" noRot="1" noChangeAspect="1" noTextEdit="1"/>
          </p:cNvSpPr>
          <p:nvPr>
            <p:ph type="sldImg"/>
          </p:nvPr>
        </p:nvSpPr>
        <p:spPr>
          <a:ln/>
        </p:spPr>
      </p:sp>
      <p:sp>
        <p:nvSpPr>
          <p:cNvPr id="19968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19968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F5D2480-8CD2-6D46-8E8B-8618BF9F4290}" type="slidenum">
              <a:rPr lang="en-US" sz="1200"/>
              <a:pPr/>
              <a:t>92</a:t>
            </a:fld>
            <a:endParaRPr lang="en-US" sz="12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Image Placeholder 1"/>
          <p:cNvSpPr>
            <a:spLocks noGrp="1" noRot="1" noChangeAspect="1" noTextEdit="1"/>
          </p:cNvSpPr>
          <p:nvPr>
            <p:ph type="sldImg"/>
          </p:nvPr>
        </p:nvSpPr>
        <p:spPr>
          <a:ln/>
        </p:spPr>
      </p:sp>
      <p:sp>
        <p:nvSpPr>
          <p:cNvPr id="20173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20173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7051E6F-C2CD-AC48-9FB4-4EC47AC9EDC1}" type="slidenum">
              <a:rPr lang="en-US" sz="1200"/>
              <a:pPr/>
              <a:t>93</a:t>
            </a:fld>
            <a:endParaRPr lang="en-US" sz="12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Image Placeholder 1"/>
          <p:cNvSpPr>
            <a:spLocks noGrp="1" noRot="1" noChangeAspect="1" noTextEdit="1"/>
          </p:cNvSpPr>
          <p:nvPr>
            <p:ph type="sldImg"/>
          </p:nvPr>
        </p:nvSpPr>
        <p:spPr>
          <a:ln/>
        </p:spPr>
      </p:sp>
      <p:sp>
        <p:nvSpPr>
          <p:cNvPr id="20377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20377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8F7760F-B3E4-374F-BA78-09F72C49E392}" type="slidenum">
              <a:rPr lang="en-US" sz="1200"/>
              <a:pPr/>
              <a:t>94</a:t>
            </a:fld>
            <a:endParaRPr lang="en-US" sz="12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p:cNvSpPr>
            <a:spLocks noGrp="1" noRot="1" noChangeAspect="1" noTextEdit="1"/>
          </p:cNvSpPr>
          <p:nvPr>
            <p:ph type="sldImg"/>
          </p:nvPr>
        </p:nvSpPr>
        <p:spPr>
          <a:ln/>
        </p:spPr>
      </p:sp>
      <p:sp>
        <p:nvSpPr>
          <p:cNvPr id="20685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20685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EF8E62C-445C-2C49-B0CA-269EEE57F319}" type="slidenum">
              <a:rPr lang="en-US" sz="1200"/>
              <a:pPr/>
              <a:t>95</a:t>
            </a:fld>
            <a:endParaRPr lang="en-US" sz="12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Grp="1" noRot="1" noChangeAspect="1" noChangeArrowheads="1" noTextEdit="1"/>
          </p:cNvSpPr>
          <p:nvPr>
            <p:ph type="sldImg"/>
          </p:nvPr>
        </p:nvSpPr>
        <p:spPr>
          <a:ln/>
        </p:spPr>
      </p:sp>
      <p:sp>
        <p:nvSpPr>
          <p:cNvPr id="21094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A809E43-D6AD-F148-86F4-DCF1A128AB5C}" type="slidenum">
              <a:rPr lang="en-US" sz="1200"/>
              <a:pPr/>
              <a:t>11</a:t>
            </a:fld>
            <a:endParaRPr lang="en-US" sz="120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Image Placeholder 1"/>
          <p:cNvSpPr>
            <a:spLocks noGrp="1" noRot="1" noChangeAspect="1" noTextEdit="1"/>
          </p:cNvSpPr>
          <p:nvPr>
            <p:ph type="sldImg"/>
          </p:nvPr>
        </p:nvSpPr>
        <p:spPr>
          <a:ln/>
        </p:spPr>
      </p:sp>
      <p:sp>
        <p:nvSpPr>
          <p:cNvPr id="21299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21299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850F1C4-7B6B-5949-8F99-A66B01861C87}" type="slidenum">
              <a:rPr lang="en-US" sz="1200"/>
              <a:pPr/>
              <a:t>97</a:t>
            </a:fld>
            <a:endParaRPr lang="en-US" sz="12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noTextEdit="1"/>
          </p:cNvSpPr>
          <p:nvPr>
            <p:ph type="sldImg"/>
          </p:nvPr>
        </p:nvSpPr>
        <p:spPr>
          <a:ln/>
        </p:spPr>
      </p:sp>
      <p:sp>
        <p:nvSpPr>
          <p:cNvPr id="21504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rPr>
              <a:t>fix sweep images</a:t>
            </a:r>
          </a:p>
        </p:txBody>
      </p:sp>
      <p:sp>
        <p:nvSpPr>
          <p:cNvPr id="21504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F5ADB7A-67F8-874D-9644-7EB8FD10BC16}" type="slidenum">
              <a:rPr lang="en-US" sz="1200"/>
              <a:pPr/>
              <a:t>98</a:t>
            </a:fld>
            <a:endParaRPr lang="en-US"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Image Placeholder 1"/>
          <p:cNvSpPr>
            <a:spLocks noGrp="1" noRot="1" noChangeAspect="1" noTextEdit="1"/>
          </p:cNvSpPr>
          <p:nvPr>
            <p:ph type="sldImg"/>
          </p:nvPr>
        </p:nvSpPr>
        <p:spPr>
          <a:ln/>
        </p:spPr>
      </p:sp>
      <p:sp>
        <p:nvSpPr>
          <p:cNvPr id="21709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21709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5981E7C-C42C-E841-B08F-2B75EE8B9DB1}" type="slidenum">
              <a:rPr lang="en-US" sz="1200"/>
              <a:pPr/>
              <a:t>99</a:t>
            </a:fld>
            <a:endParaRPr lang="en-US"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Slide Image Placeholder 1"/>
          <p:cNvSpPr>
            <a:spLocks noGrp="1" noRot="1" noChangeAspect="1" noTextEdit="1"/>
          </p:cNvSpPr>
          <p:nvPr>
            <p:ph type="sldImg"/>
          </p:nvPr>
        </p:nvSpPr>
        <p:spPr>
          <a:ln/>
        </p:spPr>
      </p:sp>
      <p:sp>
        <p:nvSpPr>
          <p:cNvPr id="2375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2375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51EFEC2-A08D-114E-8628-604974735134}" type="slidenum">
              <a:rPr lang="en-US" sz="1200"/>
              <a:pPr/>
              <a:t>100</a:t>
            </a:fld>
            <a:endParaRPr lang="en-US"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Slide Image Placeholder 1"/>
          <p:cNvSpPr>
            <a:spLocks noGrp="1" noRot="1" noChangeAspect="1" noTextEdit="1"/>
          </p:cNvSpPr>
          <p:nvPr>
            <p:ph type="sldImg"/>
          </p:nvPr>
        </p:nvSpPr>
        <p:spPr>
          <a:ln/>
        </p:spPr>
      </p:sp>
      <p:sp>
        <p:nvSpPr>
          <p:cNvPr id="23961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23961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64B5D7D-27E4-7A4C-B802-4782706B84B6}" type="slidenum">
              <a:rPr lang="en-US" sz="1200"/>
              <a:pPr/>
              <a:t>101</a:t>
            </a:fld>
            <a:endParaRPr lang="en-US"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Rot="1" noChangeAspect="1" noChangeArrowheads="1" noTextEdit="1"/>
          </p:cNvSpPr>
          <p:nvPr>
            <p:ph type="sldImg"/>
          </p:nvPr>
        </p:nvSpPr>
        <p:spPr>
          <a:ln/>
        </p:spPr>
      </p:sp>
      <p:sp>
        <p:nvSpPr>
          <p:cNvPr id="24166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2"/>
          <p:cNvSpPr>
            <a:spLocks noGrp="1" noRot="1" noChangeAspect="1" noChangeArrowheads="1" noTextEdit="1"/>
          </p:cNvSpPr>
          <p:nvPr>
            <p:ph type="sldImg"/>
          </p:nvPr>
        </p:nvSpPr>
        <p:spPr>
          <a:ln/>
        </p:spPr>
      </p:sp>
      <p:sp>
        <p:nvSpPr>
          <p:cNvPr id="24371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Rot="1" noChangeAspect="1" noChangeArrowheads="1" noTextEdit="1"/>
          </p:cNvSpPr>
          <p:nvPr>
            <p:ph type="sldImg"/>
          </p:nvPr>
        </p:nvSpPr>
        <p:spPr>
          <a:ln/>
        </p:spPr>
      </p:sp>
      <p:sp>
        <p:nvSpPr>
          <p:cNvPr id="24576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p:cNvSpPr>
            <a:spLocks noGrp="1" noRot="1" noChangeAspect="1" noChangeArrowheads="1" noTextEdit="1"/>
          </p:cNvSpPr>
          <p:nvPr>
            <p:ph type="sldImg"/>
          </p:nvPr>
        </p:nvSpPr>
        <p:spPr>
          <a:ln/>
        </p:spPr>
      </p:sp>
      <p:sp>
        <p:nvSpPr>
          <p:cNvPr id="24781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Slide Image Placeholder 1"/>
          <p:cNvSpPr>
            <a:spLocks noGrp="1" noRot="1" noChangeAspect="1" noTextEdit="1"/>
          </p:cNvSpPr>
          <p:nvPr>
            <p:ph type="sldImg"/>
          </p:nvPr>
        </p:nvSpPr>
        <p:spPr>
          <a:ln/>
        </p:spPr>
      </p:sp>
      <p:sp>
        <p:nvSpPr>
          <p:cNvPr id="2498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Times New Roman" charset="0"/>
              </a:rPr>
              <a:t>Add legend with words: baseline, focal length, etc.</a:t>
            </a:r>
          </a:p>
        </p:txBody>
      </p:sp>
      <p:sp>
        <p:nvSpPr>
          <p:cNvPr id="2498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FAA3E4D-AFEC-6F4A-AD76-5CA183B19DD5}" type="slidenum">
              <a:rPr lang="en-US" sz="1200"/>
              <a:pPr/>
              <a:t>106</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userDrawn="1"/>
        </p:nvSpPr>
        <p:spPr bwMode="auto">
          <a:xfrm>
            <a:off x="0" y="0"/>
            <a:ext cx="1524000" cy="6858000"/>
          </a:xfrm>
          <a:prstGeom prst="rect">
            <a:avLst/>
          </a:prstGeom>
          <a:solidFill>
            <a:srgbClr val="FFCC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pic>
        <p:nvPicPr>
          <p:cNvPr id="5" name="Picture 5"/>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l="4445" t="7314" r="7556" b="5724"/>
          <a:stretch>
            <a:fillRect/>
          </a:stretch>
        </p:blipFill>
        <p:spPr bwMode="auto">
          <a:xfrm>
            <a:off x="193675" y="377825"/>
            <a:ext cx="1109663" cy="1022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576388" y="2130425"/>
            <a:ext cx="7469187" cy="1470025"/>
          </a:xfrm>
        </p:spPr>
        <p:txBody>
          <a:bodyPr/>
          <a:lstStyle>
            <a:lvl1pPr>
              <a:defRPr/>
            </a:lvl1pPr>
          </a:lstStyle>
          <a:p>
            <a:r>
              <a:rPr lang="en-US"/>
              <a:t>Click to edit Master title style</a:t>
            </a:r>
          </a:p>
        </p:txBody>
      </p:sp>
      <p:sp>
        <p:nvSpPr>
          <p:cNvPr id="5123" name="Rectangle 3"/>
          <p:cNvSpPr>
            <a:spLocks noGrp="1" noChangeArrowheads="1"/>
          </p:cNvSpPr>
          <p:nvPr>
            <p:ph type="subTitle" idx="1"/>
          </p:nvPr>
        </p:nvSpPr>
        <p:spPr>
          <a:xfrm>
            <a:off x="2154238" y="3886200"/>
            <a:ext cx="6400800" cy="1752600"/>
          </a:xfrm>
        </p:spPr>
        <p:txBody>
          <a:bodyPr/>
          <a:lstStyle>
            <a:lvl1pPr marL="0" indent="0" algn="ctr">
              <a:buFontTx/>
              <a:buNone/>
              <a:defRPr/>
            </a:lvl1pPr>
          </a:lstStyle>
          <a:p>
            <a:r>
              <a:rPr lang="en-US"/>
              <a:t>Click to edit Master subtitle style</a:t>
            </a:r>
          </a:p>
        </p:txBody>
      </p:sp>
    </p:spTree>
    <p:extLst>
      <p:ext uri="{BB962C8B-B14F-4D97-AF65-F5344CB8AC3E}">
        <p14:creationId xmlns:p14="http://schemas.microsoft.com/office/powerpoint/2010/main" val="3603070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sldNum" sz="quarter" idx="10"/>
          </p:nvPr>
        </p:nvSpPr>
        <p:spPr>
          <a:ln/>
        </p:spPr>
        <p:txBody>
          <a:bodyPr/>
          <a:lstStyle>
            <a:lvl1pPr>
              <a:defRPr/>
            </a:lvl1pPr>
          </a:lstStyle>
          <a:p>
            <a:pPr>
              <a:defRPr/>
            </a:pPr>
            <a:fld id="{352DE070-BEC3-B446-A48F-E0017F079A47}" type="slidenum">
              <a:rPr lang="en-US"/>
              <a:pPr>
                <a:defRPr/>
              </a:pPr>
              <a:t>‹#›</a:t>
            </a:fld>
            <a:endParaRPr lang="en-US"/>
          </a:p>
        </p:txBody>
      </p:sp>
    </p:spTree>
    <p:extLst>
      <p:ext uri="{BB962C8B-B14F-4D97-AF65-F5344CB8AC3E}">
        <p14:creationId xmlns:p14="http://schemas.microsoft.com/office/powerpoint/2010/main" val="3724847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67550" y="381000"/>
            <a:ext cx="184785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381000"/>
            <a:ext cx="539115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sldNum" sz="quarter" idx="10"/>
          </p:nvPr>
        </p:nvSpPr>
        <p:spPr>
          <a:ln/>
        </p:spPr>
        <p:txBody>
          <a:bodyPr/>
          <a:lstStyle>
            <a:lvl1pPr>
              <a:defRPr/>
            </a:lvl1pPr>
          </a:lstStyle>
          <a:p>
            <a:pPr>
              <a:defRPr/>
            </a:pPr>
            <a:fld id="{04EF1631-C20D-9245-A5EB-87A156AEE27B}" type="slidenum">
              <a:rPr lang="en-US"/>
              <a:pPr>
                <a:defRPr/>
              </a:pPr>
              <a:t>‹#›</a:t>
            </a:fld>
            <a:endParaRPr lang="en-US"/>
          </a:p>
        </p:txBody>
      </p:sp>
    </p:spTree>
    <p:extLst>
      <p:ext uri="{BB962C8B-B14F-4D97-AF65-F5344CB8AC3E}">
        <p14:creationId xmlns:p14="http://schemas.microsoft.com/office/powerpoint/2010/main" val="2875771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056961" y="59047"/>
            <a:ext cx="8004960" cy="620705"/>
          </a:xfrm>
        </p:spPr>
        <p:txBody>
          <a:bodyPr/>
          <a:lstStyle/>
          <a:p>
            <a:r>
              <a:rPr lang="en-US"/>
              <a:t>Click to edit Master title style</a:t>
            </a:r>
          </a:p>
        </p:txBody>
      </p:sp>
      <p:sp>
        <p:nvSpPr>
          <p:cNvPr id="3" name="Content Placeholder 2"/>
          <p:cNvSpPr>
            <a:spLocks noGrp="1"/>
          </p:cNvSpPr>
          <p:nvPr>
            <p:ph sz="half" idx="1"/>
          </p:nvPr>
        </p:nvSpPr>
        <p:spPr>
          <a:xfrm>
            <a:off x="457920" y="1126198"/>
            <a:ext cx="8226720" cy="2432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920" y="3696869"/>
            <a:ext cx="8226720" cy="24324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209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noChangeArrowheads="1"/>
          </p:cNvSpPr>
          <p:nvPr>
            <p:ph type="ftr" sz="quarter" idx="10"/>
          </p:nvPr>
        </p:nvSpPr>
        <p:spPr>
          <a:xfrm>
            <a:off x="1571625" y="6475413"/>
            <a:ext cx="5846763" cy="246062"/>
          </a:xfrm>
          <a:prstGeom prst="rect">
            <a:avLst/>
          </a:prstGeom>
        </p:spPr>
        <p:txBody>
          <a:bodyPr/>
          <a:lstStyle>
            <a:lvl1pPr>
              <a:defRPr>
                <a:latin typeface="Times New Roman" pitchFamily="18" charset="0"/>
                <a:ea typeface="+mn-ea"/>
                <a:cs typeface="+mn-cs"/>
              </a:defRPr>
            </a:lvl1pPr>
          </a:lstStyle>
          <a:p>
            <a:pPr>
              <a:defRPr/>
            </a:pPr>
            <a:r>
              <a:rPr lang="en-US"/>
              <a:t>Visual 3D modeling of real-world from videos</a:t>
            </a:r>
          </a:p>
        </p:txBody>
      </p:sp>
      <p:sp>
        <p:nvSpPr>
          <p:cNvPr id="6" name="Rectangle 5"/>
          <p:cNvSpPr>
            <a:spLocks noGrp="1" noChangeArrowheads="1"/>
          </p:cNvSpPr>
          <p:nvPr>
            <p:ph type="sldNum" sz="quarter" idx="11"/>
          </p:nvPr>
        </p:nvSpPr>
        <p:spPr>
          <a:xfrm>
            <a:off x="450850" y="6459538"/>
            <a:ext cx="822325" cy="246062"/>
          </a:xfrm>
        </p:spPr>
        <p:txBody>
          <a:bodyPr/>
          <a:lstStyle>
            <a:lvl1pPr>
              <a:defRPr/>
            </a:lvl1pPr>
          </a:lstStyle>
          <a:p>
            <a:pPr>
              <a:defRPr/>
            </a:pPr>
            <a:fld id="{1A54D50F-7D05-824C-85EB-CBA5CA684172}" type="slidenum">
              <a:rPr lang="en-US"/>
              <a:pPr>
                <a:defRPr/>
              </a:pPr>
              <a:t>‹#›</a:t>
            </a:fld>
            <a:endParaRPr lang="en-US"/>
          </a:p>
        </p:txBody>
      </p:sp>
    </p:spTree>
    <p:extLst>
      <p:ext uri="{BB962C8B-B14F-4D97-AF65-F5344CB8AC3E}">
        <p14:creationId xmlns:p14="http://schemas.microsoft.com/office/powerpoint/2010/main" val="1330171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8229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4000500"/>
            <a:ext cx="8229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ftr" sz="quarter" idx="10"/>
          </p:nvPr>
        </p:nvSpPr>
        <p:spPr>
          <a:xfrm>
            <a:off x="2743200" y="6248400"/>
            <a:ext cx="3657600" cy="457200"/>
          </a:xfrm>
          <a:prstGeom prst="rect">
            <a:avLst/>
          </a:prstGeom>
        </p:spPr>
        <p:txBody>
          <a:bodyPr/>
          <a:lstStyle>
            <a:lvl1pPr>
              <a:defRPr>
                <a:latin typeface="Times New Roman" pitchFamily="18" charset="0"/>
                <a:ea typeface="+mn-ea"/>
                <a:cs typeface="+mn-cs"/>
              </a:defRPr>
            </a:lvl1pPr>
          </a:lstStyle>
          <a:p>
            <a:pPr>
              <a:defRPr/>
            </a:pPr>
            <a:endParaRPr lang="en-US"/>
          </a:p>
        </p:txBody>
      </p:sp>
      <p:sp>
        <p:nvSpPr>
          <p:cNvPr id="6" name="Rectangle 3"/>
          <p:cNvSpPr>
            <a:spLocks noGrp="1" noChangeArrowheads="1"/>
          </p:cNvSpPr>
          <p:nvPr>
            <p:ph type="sldNum" sz="quarter" idx="11"/>
          </p:nvPr>
        </p:nvSpPr>
        <p:spPr>
          <a:xfrm>
            <a:off x="6553200" y="6248400"/>
            <a:ext cx="2133600" cy="457200"/>
          </a:xfrm>
        </p:spPr>
        <p:txBody>
          <a:bodyPr/>
          <a:lstStyle>
            <a:lvl1pPr>
              <a:defRPr>
                <a:latin typeface="+mn-lt"/>
                <a:ea typeface="+mn-ea"/>
              </a:defRPr>
            </a:lvl1pPr>
          </a:lstStyle>
          <a:p>
            <a:pPr>
              <a:defRPr/>
            </a:pPr>
            <a:endParaRPr lang="en-US"/>
          </a:p>
        </p:txBody>
      </p:sp>
      <p:sp>
        <p:nvSpPr>
          <p:cNvPr id="7" name="Rectangle 16"/>
          <p:cNvSpPr>
            <a:spLocks noGrp="1" noChangeArrowheads="1"/>
          </p:cNvSpPr>
          <p:nvPr>
            <p:ph type="dt" sz="half" idx="12"/>
          </p:nvPr>
        </p:nvSpPr>
        <p:spPr>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cs typeface="+mn-cs"/>
              </a:defRPr>
            </a:lvl1pPr>
          </a:lstStyle>
          <a:p>
            <a:pPr>
              <a:defRPr/>
            </a:pPr>
            <a:r>
              <a:rPr lang="en-US"/>
              <a:t>‹#›</a:t>
            </a:r>
          </a:p>
        </p:txBody>
      </p:sp>
    </p:spTree>
    <p:extLst>
      <p:ext uri="{BB962C8B-B14F-4D97-AF65-F5344CB8AC3E}">
        <p14:creationId xmlns:p14="http://schemas.microsoft.com/office/powerpoint/2010/main" val="510589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sldNum" sz="quarter" idx="10"/>
          </p:nvPr>
        </p:nvSpPr>
        <p:spPr>
          <a:ln/>
        </p:spPr>
        <p:txBody>
          <a:bodyPr/>
          <a:lstStyle>
            <a:lvl1pPr>
              <a:defRPr/>
            </a:lvl1pPr>
          </a:lstStyle>
          <a:p>
            <a:pPr>
              <a:defRPr/>
            </a:pPr>
            <a:fld id="{86049D46-9F82-1747-9106-103B841A78C1}" type="slidenum">
              <a:rPr lang="en-US"/>
              <a:pPr>
                <a:defRPr/>
              </a:pPr>
              <a:t>‹#›</a:t>
            </a:fld>
            <a:endParaRPr lang="en-US"/>
          </a:p>
        </p:txBody>
      </p:sp>
    </p:spTree>
    <p:extLst>
      <p:ext uri="{BB962C8B-B14F-4D97-AF65-F5344CB8AC3E}">
        <p14:creationId xmlns:p14="http://schemas.microsoft.com/office/powerpoint/2010/main" val="202287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sldNum" sz="quarter" idx="10"/>
          </p:nvPr>
        </p:nvSpPr>
        <p:spPr>
          <a:ln/>
        </p:spPr>
        <p:txBody>
          <a:bodyPr/>
          <a:lstStyle>
            <a:lvl1pPr>
              <a:defRPr/>
            </a:lvl1pPr>
          </a:lstStyle>
          <a:p>
            <a:pPr>
              <a:defRPr/>
            </a:pPr>
            <a:fld id="{23846FC3-99FC-BE48-9982-3B282CA5271F}" type="slidenum">
              <a:rPr lang="en-US"/>
              <a:pPr>
                <a:defRPr/>
              </a:pPr>
              <a:t>‹#›</a:t>
            </a:fld>
            <a:endParaRPr lang="en-US"/>
          </a:p>
        </p:txBody>
      </p:sp>
    </p:spTree>
    <p:extLst>
      <p:ext uri="{BB962C8B-B14F-4D97-AF65-F5344CB8AC3E}">
        <p14:creationId xmlns:p14="http://schemas.microsoft.com/office/powerpoint/2010/main" val="2106545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447800"/>
            <a:ext cx="36195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95900" y="1447800"/>
            <a:ext cx="36195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sldNum" sz="quarter" idx="10"/>
          </p:nvPr>
        </p:nvSpPr>
        <p:spPr>
          <a:ln/>
        </p:spPr>
        <p:txBody>
          <a:bodyPr/>
          <a:lstStyle>
            <a:lvl1pPr>
              <a:defRPr/>
            </a:lvl1pPr>
          </a:lstStyle>
          <a:p>
            <a:pPr>
              <a:defRPr/>
            </a:pPr>
            <a:fld id="{5E81260E-7EB1-F846-B659-FC1A09456C88}" type="slidenum">
              <a:rPr lang="en-US"/>
              <a:pPr>
                <a:defRPr/>
              </a:pPr>
              <a:t>‹#›</a:t>
            </a:fld>
            <a:endParaRPr lang="en-US"/>
          </a:p>
        </p:txBody>
      </p:sp>
    </p:spTree>
    <p:extLst>
      <p:ext uri="{BB962C8B-B14F-4D97-AF65-F5344CB8AC3E}">
        <p14:creationId xmlns:p14="http://schemas.microsoft.com/office/powerpoint/2010/main" val="328910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sldNum" sz="quarter" idx="10"/>
          </p:nvPr>
        </p:nvSpPr>
        <p:spPr>
          <a:ln/>
        </p:spPr>
        <p:txBody>
          <a:bodyPr/>
          <a:lstStyle>
            <a:lvl1pPr>
              <a:defRPr/>
            </a:lvl1pPr>
          </a:lstStyle>
          <a:p>
            <a:pPr>
              <a:defRPr/>
            </a:pPr>
            <a:fld id="{4143C522-4F5E-C24F-B540-C6E2598E50FC}" type="slidenum">
              <a:rPr lang="en-US"/>
              <a:pPr>
                <a:defRPr/>
              </a:pPr>
              <a:t>‹#›</a:t>
            </a:fld>
            <a:endParaRPr lang="en-US"/>
          </a:p>
        </p:txBody>
      </p:sp>
    </p:spTree>
    <p:extLst>
      <p:ext uri="{BB962C8B-B14F-4D97-AF65-F5344CB8AC3E}">
        <p14:creationId xmlns:p14="http://schemas.microsoft.com/office/powerpoint/2010/main" val="3267593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sldNum" sz="quarter" idx="10"/>
          </p:nvPr>
        </p:nvSpPr>
        <p:spPr>
          <a:ln/>
        </p:spPr>
        <p:txBody>
          <a:bodyPr/>
          <a:lstStyle>
            <a:lvl1pPr>
              <a:defRPr/>
            </a:lvl1pPr>
          </a:lstStyle>
          <a:p>
            <a:pPr>
              <a:defRPr/>
            </a:pPr>
            <a:fld id="{766B21D5-0554-A14C-847C-C70E7890B0BD}" type="slidenum">
              <a:rPr lang="en-US"/>
              <a:pPr>
                <a:defRPr/>
              </a:pPr>
              <a:t>‹#›</a:t>
            </a:fld>
            <a:endParaRPr lang="en-US"/>
          </a:p>
        </p:txBody>
      </p:sp>
    </p:spTree>
    <p:extLst>
      <p:ext uri="{BB962C8B-B14F-4D97-AF65-F5344CB8AC3E}">
        <p14:creationId xmlns:p14="http://schemas.microsoft.com/office/powerpoint/2010/main" val="288687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fld id="{6EC0E89F-3375-A746-ACB0-47250313D143}" type="slidenum">
              <a:rPr lang="en-US"/>
              <a:pPr>
                <a:defRPr/>
              </a:pPr>
              <a:t>‹#›</a:t>
            </a:fld>
            <a:endParaRPr lang="en-US"/>
          </a:p>
        </p:txBody>
      </p:sp>
    </p:spTree>
    <p:extLst>
      <p:ext uri="{BB962C8B-B14F-4D97-AF65-F5344CB8AC3E}">
        <p14:creationId xmlns:p14="http://schemas.microsoft.com/office/powerpoint/2010/main" val="3451985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A4FD5F14-F69C-1348-9566-098C9E85CC05}" type="slidenum">
              <a:rPr lang="en-US"/>
              <a:pPr>
                <a:defRPr/>
              </a:pPr>
              <a:t>‹#›</a:t>
            </a:fld>
            <a:endParaRPr lang="en-US"/>
          </a:p>
        </p:txBody>
      </p:sp>
    </p:spTree>
    <p:extLst>
      <p:ext uri="{BB962C8B-B14F-4D97-AF65-F5344CB8AC3E}">
        <p14:creationId xmlns:p14="http://schemas.microsoft.com/office/powerpoint/2010/main" val="1612232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sldNum" sz="quarter" idx="10"/>
          </p:nvPr>
        </p:nvSpPr>
        <p:spPr>
          <a:ln/>
        </p:spPr>
        <p:txBody>
          <a:bodyPr/>
          <a:lstStyle>
            <a:lvl1pPr>
              <a:defRPr/>
            </a:lvl1pPr>
          </a:lstStyle>
          <a:p>
            <a:pPr>
              <a:defRPr/>
            </a:pPr>
            <a:fld id="{397E01A7-41C5-B34C-8C82-4239749FBCE2}" type="slidenum">
              <a:rPr lang="en-US"/>
              <a:pPr>
                <a:defRPr/>
              </a:pPr>
              <a:t>‹#›</a:t>
            </a:fld>
            <a:endParaRPr lang="en-US"/>
          </a:p>
        </p:txBody>
      </p:sp>
    </p:spTree>
    <p:extLst>
      <p:ext uri="{BB962C8B-B14F-4D97-AF65-F5344CB8AC3E}">
        <p14:creationId xmlns:p14="http://schemas.microsoft.com/office/powerpoint/2010/main" val="1668596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0" y="381000"/>
            <a:ext cx="7391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524000" y="1447800"/>
            <a:ext cx="7391400"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7"/>
          <p:cNvSpPr>
            <a:spLocks noChangeArrowheads="1"/>
          </p:cNvSpPr>
          <p:nvPr userDrawn="1"/>
        </p:nvSpPr>
        <p:spPr bwMode="auto">
          <a:xfrm>
            <a:off x="0" y="0"/>
            <a:ext cx="1524000" cy="6858000"/>
          </a:xfrm>
          <a:prstGeom prst="rect">
            <a:avLst/>
          </a:prstGeom>
          <a:solidFill>
            <a:srgbClr val="FFCC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pic>
        <p:nvPicPr>
          <p:cNvPr id="1029" name="Picture 10"/>
          <p:cNvPicPr>
            <a:picLocks noChangeAspect="1" noChangeArrowheads="1"/>
          </p:cNvPicPr>
          <p:nvPr userDrawn="1"/>
        </p:nvPicPr>
        <p:blipFill>
          <a:blip r:embed="rId16" cstate="email">
            <a:extLst>
              <a:ext uri="{28A0092B-C50C-407E-A947-70E740481C1C}">
                <a14:useLocalDpi xmlns:a14="http://schemas.microsoft.com/office/drawing/2010/main" val="0"/>
              </a:ext>
            </a:extLst>
          </a:blip>
          <a:srcRect l="4445" t="7314" r="7556" b="5724"/>
          <a:stretch>
            <a:fillRect/>
          </a:stretch>
        </p:blipFill>
        <p:spPr bwMode="auto">
          <a:xfrm>
            <a:off x="193675" y="377825"/>
            <a:ext cx="1109663" cy="1022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5" name="Rectangle 11"/>
          <p:cNvSpPr>
            <a:spLocks noGrp="1" noChangeArrowheads="1"/>
          </p:cNvSpPr>
          <p:nvPr>
            <p:ph type="sldNum" sz="quarter" idx="4"/>
          </p:nvPr>
        </p:nvSpPr>
        <p:spPr bwMode="auto">
          <a:xfrm>
            <a:off x="0" y="6488113"/>
            <a:ext cx="492125" cy="3698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Verdana" charset="0"/>
                <a:cs typeface="+mn-cs"/>
              </a:defRPr>
            </a:lvl1pPr>
          </a:lstStyle>
          <a:p>
            <a:pPr>
              <a:defRPr/>
            </a:pPr>
            <a:fld id="{8FC4C3F3-4AB4-AF49-B363-62EAC6AD0B3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23"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4" r:id="rId12"/>
    <p:sldLayoutId id="2147483825" r:id="rId13"/>
    <p:sldLayoutId id="2147483826" r:id="rId14"/>
  </p:sldLayoutIdLst>
  <p:hf hdr="0" ftr="0" dt="0"/>
  <p:txStyles>
    <p:titleStyle>
      <a:lvl1pPr algn="ctr" rtl="0" eaLnBrk="0" fontAlgn="base" hangingPunct="0">
        <a:spcBef>
          <a:spcPct val="0"/>
        </a:spcBef>
        <a:spcAft>
          <a:spcPct val="0"/>
        </a:spcAft>
        <a:defRPr sz="3600">
          <a:solidFill>
            <a:schemeClr val="accent2"/>
          </a:solidFill>
          <a:latin typeface="+mj-lt"/>
          <a:ea typeface="ＭＳ Ｐゴシック" charset="0"/>
          <a:cs typeface="ＭＳ Ｐゴシック" charset="0"/>
        </a:defRPr>
      </a:lvl1pPr>
      <a:lvl2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2pPr>
      <a:lvl3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3pPr>
      <a:lvl4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4pPr>
      <a:lvl5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5pPr>
      <a:lvl6pPr marL="457200" algn="ctr" rtl="0" fontAlgn="base">
        <a:spcBef>
          <a:spcPct val="0"/>
        </a:spcBef>
        <a:spcAft>
          <a:spcPct val="0"/>
        </a:spcAft>
        <a:defRPr sz="3600">
          <a:solidFill>
            <a:schemeClr val="accent2"/>
          </a:solidFill>
          <a:latin typeface="Verdana" pitchFamily="34" charset="0"/>
        </a:defRPr>
      </a:lvl6pPr>
      <a:lvl7pPr marL="914400" algn="ctr" rtl="0" fontAlgn="base">
        <a:spcBef>
          <a:spcPct val="0"/>
        </a:spcBef>
        <a:spcAft>
          <a:spcPct val="0"/>
        </a:spcAft>
        <a:defRPr sz="3600">
          <a:solidFill>
            <a:schemeClr val="accent2"/>
          </a:solidFill>
          <a:latin typeface="Verdana" pitchFamily="34" charset="0"/>
        </a:defRPr>
      </a:lvl7pPr>
      <a:lvl8pPr marL="1371600" algn="ctr" rtl="0" fontAlgn="base">
        <a:spcBef>
          <a:spcPct val="0"/>
        </a:spcBef>
        <a:spcAft>
          <a:spcPct val="0"/>
        </a:spcAft>
        <a:defRPr sz="3600">
          <a:solidFill>
            <a:schemeClr val="accent2"/>
          </a:solidFill>
          <a:latin typeface="Verdana" pitchFamily="34" charset="0"/>
        </a:defRPr>
      </a:lvl8pPr>
      <a:lvl9pPr marL="1828800" algn="ctr" rtl="0" fontAlgn="base">
        <a:spcBef>
          <a:spcPct val="0"/>
        </a:spcBef>
        <a:spcAft>
          <a:spcPct val="0"/>
        </a:spcAft>
        <a:defRPr sz="3600">
          <a:solidFill>
            <a:schemeClr val="accent2"/>
          </a:solidFill>
          <a:latin typeface="Verdana" pitchFamily="34" charset="0"/>
        </a:defRPr>
      </a:lvl9pPr>
    </p:titleStyle>
    <p:bodyStyle>
      <a:lvl1pPr marL="342900" indent="-342900" algn="l" rtl="0" eaLnBrk="0" fontAlgn="base" hangingPunct="0">
        <a:spcBef>
          <a:spcPct val="20000"/>
        </a:spcBef>
        <a:spcAft>
          <a:spcPct val="0"/>
        </a:spcAft>
        <a:buChar char="•"/>
        <a:defRPr sz="26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0"/>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pomarc\Dropbox\pomarc\Documents\Courses\computervision\input-saunders.wmv" TargetMode="External"/><Relationship Id="rId1" Type="http://schemas.microsoft.com/office/2007/relationships/media" Target="file:///C:\Users\pomarc\Dropbox\pomarc\Documents\Courses\computervision\input-saunders.wmv" TargetMode="External"/><Relationship Id="rId5" Type="http://schemas.openxmlformats.org/officeDocument/2006/relationships/image" Target="../media/image190.png"/><Relationship Id="rId4" Type="http://schemas.openxmlformats.org/officeDocument/2006/relationships/notesSlide" Target="../notesSlides/notesSlide93.xml"/></Relationships>
</file>

<file path=ppt/slides/_rels/slide101.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94.jpeg"/><Relationship Id="rId5" Type="http://schemas.openxmlformats.org/officeDocument/2006/relationships/image" Target="../media/image193.jpeg"/><Relationship Id="rId4" Type="http://schemas.openxmlformats.org/officeDocument/2006/relationships/image" Target="../media/image192.jpeg"/></Relationships>
</file>

<file path=ppt/slides/_rels/slide102.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99.xml"/><Relationship Id="rId7" Type="http://schemas.openxmlformats.org/officeDocument/2006/relationships/image" Target="../media/image20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199.wmf"/><Relationship Id="rId4" Type="http://schemas.openxmlformats.org/officeDocument/2006/relationships/oleObject" Target="../embeddings/oleObject12.bin"/><Relationship Id="rId9" Type="http://schemas.openxmlformats.org/officeDocument/2006/relationships/image" Target="../media/image201.wmf"/></Relationships>
</file>

<file path=ppt/slides/_rels/slide1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8" Type="http://schemas.openxmlformats.org/officeDocument/2006/relationships/image" Target="../media/image150.jpeg"/><Relationship Id="rId3" Type="http://schemas.openxmlformats.org/officeDocument/2006/relationships/image" Target="../media/image145.jpeg"/><Relationship Id="rId7" Type="http://schemas.openxmlformats.org/officeDocument/2006/relationships/image" Target="../media/image149.jpeg"/><Relationship Id="rId2" Type="http://schemas.openxmlformats.org/officeDocument/2006/relationships/notesSlide" Target="../notesSlides/notesSlide102.xml"/><Relationship Id="rId1" Type="http://schemas.openxmlformats.org/officeDocument/2006/relationships/slideLayout" Target="../slideLayouts/slideLayout13.xml"/><Relationship Id="rId6" Type="http://schemas.openxmlformats.org/officeDocument/2006/relationships/image" Target="../media/image148.jpeg"/><Relationship Id="rId11" Type="http://schemas.openxmlformats.org/officeDocument/2006/relationships/image" Target="../media/image153.jpeg"/><Relationship Id="rId5" Type="http://schemas.openxmlformats.org/officeDocument/2006/relationships/image" Target="../media/image147.jpeg"/><Relationship Id="rId10" Type="http://schemas.openxmlformats.org/officeDocument/2006/relationships/image" Target="../media/image152.png"/><Relationship Id="rId4" Type="http://schemas.openxmlformats.org/officeDocument/2006/relationships/image" Target="../media/image146.jpeg"/><Relationship Id="rId9" Type="http://schemas.openxmlformats.org/officeDocument/2006/relationships/image" Target="../media/image151.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pomarc\Dropbox\pomarc\Documents\Courses\computervision\comparison.wmv" TargetMode="External"/><Relationship Id="rId1" Type="http://schemas.microsoft.com/office/2007/relationships/media" Target="file:///C:\Users\pomarc\Dropbox\pomarc\Documents\Courses\computervision\comparison.wmv" TargetMode="External"/><Relationship Id="rId5" Type="http://schemas.openxmlformats.org/officeDocument/2006/relationships/image" Target="../media/image203.png"/><Relationship Id="rId4" Type="http://schemas.openxmlformats.org/officeDocument/2006/relationships/notesSlide" Target="../notesSlides/notesSlide103.xml"/></Relationships>
</file>

<file path=ppt/slides/_rels/slide11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105.xml"/><Relationship Id="rId1" Type="http://schemas.openxmlformats.org/officeDocument/2006/relationships/slideLayout" Target="../slideLayouts/slideLayout4.xml"/><Relationship Id="rId6" Type="http://schemas.openxmlformats.org/officeDocument/2006/relationships/image" Target="../media/image208.jpeg"/><Relationship Id="rId5" Type="http://schemas.openxmlformats.org/officeDocument/2006/relationships/image" Target="../media/image207.jpeg"/><Relationship Id="rId4" Type="http://schemas.openxmlformats.org/officeDocument/2006/relationships/image" Target="../media/image206.jpeg"/></Relationships>
</file>

<file path=ppt/slides/_rels/slide113.xml.rels><?xml version="1.0" encoding="UTF-8" standalone="yes"?>
<Relationships xmlns="http://schemas.openxmlformats.org/package/2006/relationships"><Relationship Id="rId8" Type="http://schemas.openxmlformats.org/officeDocument/2006/relationships/image" Target="../media/image210.png"/><Relationship Id="rId3" Type="http://schemas.microsoft.com/office/2007/relationships/media" Target="file:///C:\Users\pomarc\Dropbox\pomarc\Documents\Courses\computervision\depth.wmv" TargetMode="External"/><Relationship Id="rId7" Type="http://schemas.openxmlformats.org/officeDocument/2006/relationships/image" Target="../media/image209.png"/><Relationship Id="rId2" Type="http://schemas.openxmlformats.org/officeDocument/2006/relationships/video" Target="file:///C:\Users\pomarc\Dropbox\pomarc\Documents\Courses\computervision\original.wmv" TargetMode="External"/><Relationship Id="rId1" Type="http://schemas.microsoft.com/office/2007/relationships/media" Target="file:///C:\Users\pomarc\Dropbox\pomarc\Documents\Courses\computervision\original.wmv" TargetMode="External"/><Relationship Id="rId6" Type="http://schemas.openxmlformats.org/officeDocument/2006/relationships/notesSlide" Target="../notesSlides/notesSlide106.xml"/><Relationship Id="rId5" Type="http://schemas.openxmlformats.org/officeDocument/2006/relationships/slideLayout" Target="../slideLayouts/slideLayout2.xml"/><Relationship Id="rId4" Type="http://schemas.openxmlformats.org/officeDocument/2006/relationships/video" Target="file:///C:\Users\pomarc\Dropbox\pomarc\Documents\Courses\computervision\depth.wmv"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213.wmf"/><Relationship Id="rId3" Type="http://schemas.openxmlformats.org/officeDocument/2006/relationships/notesSlide" Target="../notesSlides/notesSlide108.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12.wmf"/><Relationship Id="rId5" Type="http://schemas.openxmlformats.org/officeDocument/2006/relationships/oleObject" Target="../embeddings/oleObject15.bin"/><Relationship Id="rId4" Type="http://schemas.openxmlformats.org/officeDocument/2006/relationships/image" Target="../media/image214.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216.jpeg"/><Relationship Id="rId4" Type="http://schemas.openxmlformats.org/officeDocument/2006/relationships/hyperlink" Target="video.wmv" TargetMode="External"/></Relationships>
</file>

<file path=ppt/slides/_rels/slide118.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jpeg"/><Relationship Id="rId7" Type="http://schemas.openxmlformats.org/officeDocument/2006/relationships/image" Target="../media/image221.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jpeg"/><Relationship Id="rId10" Type="http://schemas.openxmlformats.org/officeDocument/2006/relationships/image" Target="../media/image224.jpeg"/><Relationship Id="rId4" Type="http://schemas.openxmlformats.org/officeDocument/2006/relationships/image" Target="../media/image218.jpeg"/><Relationship Id="rId9" Type="http://schemas.openxmlformats.org/officeDocument/2006/relationships/image" Target="../media/image223.jpe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pomarc\Dropbox\pomarc\Documents\Courses\computervision\heightmap-photo-results.wmv" TargetMode="External"/><Relationship Id="rId1" Type="http://schemas.microsoft.com/office/2007/relationships/media" Target="file:///C:\Users\pomarc\Dropbox\pomarc\Documents\Courses\computervision\heightmap-photo-results.wmv" TargetMode="External"/><Relationship Id="rId5" Type="http://schemas.openxmlformats.org/officeDocument/2006/relationships/image" Target="../media/image225.png"/><Relationship Id="rId4" Type="http://schemas.openxmlformats.org/officeDocument/2006/relationships/notesSlide" Target="../notesSlides/notesSlide1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microsoft.com/office/2007/relationships/media" Target="file:///C:\Users\pomarc\Documents\Courses\3dphoto\tores.mpg" TargetMode="External"/><Relationship Id="rId7" Type="http://schemas.openxmlformats.org/officeDocument/2006/relationships/image" Target="../media/image226.png"/><Relationship Id="rId2" Type="http://schemas.openxmlformats.org/officeDocument/2006/relationships/video" Target="file:///C:\Users\pomarc\Documents\Courses\3dphoto\herve.mpg" TargetMode="External"/><Relationship Id="rId1" Type="http://schemas.microsoft.com/office/2007/relationships/media" Target="file:///C:\Users\pomarc\Documents\Courses\3dphoto\herve.mpg" TargetMode="External"/><Relationship Id="rId6" Type="http://schemas.openxmlformats.org/officeDocument/2006/relationships/notesSlide" Target="../notesSlides/notesSlide113.xml"/><Relationship Id="rId5" Type="http://schemas.openxmlformats.org/officeDocument/2006/relationships/slideLayout" Target="../slideLayouts/slideLayout2.xml"/><Relationship Id="rId4" Type="http://schemas.openxmlformats.org/officeDocument/2006/relationships/video" Target="file:///C:\Users\pomarc\Documents\Courses\3dphoto\tores.mpg" TargetMode="Externa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yiorgos\presentation_material\face_images.avi" TargetMode="External"/><Relationship Id="rId1" Type="http://schemas.microsoft.com/office/2007/relationships/media" Target="file:///C:\yiorgos\presentation_material\face_images.avi" TargetMode="External"/><Relationship Id="rId5" Type="http://schemas.openxmlformats.org/officeDocument/2006/relationships/image" Target="../media/image227.png"/><Relationship Id="rId4" Type="http://schemas.openxmlformats.org/officeDocument/2006/relationships/notesSlide" Target="../notesSlides/notesSlide124.xml"/></Relationships>
</file>

<file path=ppt/slides/_rels/slide13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234.jpeg"/><Relationship Id="rId5" Type="http://schemas.openxmlformats.org/officeDocument/2006/relationships/image" Target="../media/image233.jpeg"/><Relationship Id="rId4" Type="http://schemas.openxmlformats.org/officeDocument/2006/relationships/image" Target="../media/image232.jpeg"/></Relationships>
</file>

<file path=ppt/slides/_rels/slide137.xml.rels><?xml version="1.0" encoding="UTF-8" standalone="yes"?>
<Relationships xmlns="http://schemas.openxmlformats.org/package/2006/relationships"><Relationship Id="rId3" Type="http://schemas.openxmlformats.org/officeDocument/2006/relationships/image" Target="../media/image236.png"/><Relationship Id="rId7" Type="http://schemas.openxmlformats.org/officeDocument/2006/relationships/image" Target="../media/image237.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234.jpeg"/><Relationship Id="rId5" Type="http://schemas.openxmlformats.org/officeDocument/2006/relationships/image" Target="../media/image233.jpeg"/><Relationship Id="rId4" Type="http://schemas.openxmlformats.org/officeDocument/2006/relationships/image" Target="../media/image232.jpe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240.jpeg"/><Relationship Id="rId4" Type="http://schemas.openxmlformats.org/officeDocument/2006/relationships/image" Target="../media/image2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jpeg"/></Relationships>
</file>

<file path=ppt/slides/_rels/slide145.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146.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47.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48.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5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250.jpeg"/><Relationship Id="rId4" Type="http://schemas.openxmlformats.org/officeDocument/2006/relationships/image" Target="../media/image249.png"/></Relationships>
</file>

<file path=ppt/slides/_rels/slide154.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oleObject" Target="../embeddings/oleObject17.bin"/></Relationships>
</file>

<file path=ppt/slides/_rels/slide156.xml.rels><?xml version="1.0" encoding="UTF-8" standalone="yes"?>
<Relationships xmlns="http://schemas.openxmlformats.org/package/2006/relationships"><Relationship Id="rId3" Type="http://schemas.openxmlformats.org/officeDocument/2006/relationships/hyperlink" Target="http://vision.middlebury.edu/mview/" TargetMode="External"/><Relationship Id="rId7" Type="http://schemas.openxmlformats.org/officeDocument/2006/relationships/image" Target="../media/image258.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jpeg"/><Relationship Id="rId4" Type="http://schemas.openxmlformats.org/officeDocument/2006/relationships/image" Target="../media/image255.png"/></Relationships>
</file>

<file path=ppt/slides/_rels/slide157.xml.rels><?xml version="1.0" encoding="UTF-8" standalone="yes"?>
<Relationships xmlns="http://schemas.openxmlformats.org/package/2006/relationships"><Relationship Id="rId3" Type="http://schemas.openxmlformats.org/officeDocument/2006/relationships/hyperlink" Target="https://www.eth3d.net/" TargetMode="External"/><Relationship Id="rId2" Type="http://schemas.openxmlformats.org/officeDocument/2006/relationships/hyperlink" Target="http://cvlab.epfl.ch/~strecha/multiview/denseMVS.html" TargetMode="External"/><Relationship Id="rId1" Type="http://schemas.openxmlformats.org/officeDocument/2006/relationships/slideLayout" Target="../slideLayouts/slideLayout2.xml"/><Relationship Id="rId4" Type="http://schemas.openxmlformats.org/officeDocument/2006/relationships/hyperlink" Target="https://www.tanksandtemples.org/"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6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www.cvlibs.net/datasets/kitti/eval_scene_flow.php?benchmark=stereo" TargetMode="External"/><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www.eth3d.net/high_res_multi_view"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268.png"/></Relationships>
</file>

<file path=ppt/slides/_rels/slide185.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273.pn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18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75.xml"/><Relationship Id="rId7" Type="http://schemas.openxmlformats.org/officeDocument/2006/relationships/image" Target="../media/image277.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276.png"/><Relationship Id="rId4" Type="http://schemas.openxmlformats.org/officeDocument/2006/relationships/oleObject" Target="../embeddings/oleObject18.bin"/></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00.xml"/><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21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01.xml"/><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mi.eng.cam.ac.uk/~aeb29/Presentation/iccv/Slide07.html" TargetMode="External"/><Relationship Id="rId2" Type="http://schemas.openxmlformats.org/officeDocument/2006/relationships/notesSlide" Target="../notesSlides/notesSlide203.xml"/><Relationship Id="rId1" Type="http://schemas.openxmlformats.org/officeDocument/2006/relationships/slideLayout" Target="../slideLayouts/slideLayout7.xml"/><Relationship Id="rId4" Type="http://schemas.openxmlformats.org/officeDocument/2006/relationships/image" Target="../media/image286.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0.xml.rels><?xml version="1.0" encoding="UTF-8" standalone="yes"?>
<Relationships xmlns="http://schemas.openxmlformats.org/package/2006/relationships"><Relationship Id="rId3" Type="http://schemas.openxmlformats.org/officeDocument/2006/relationships/hyperlink" Target="http://mi.eng.cam.ac.uk/~aeb29/Presentation/iccv/Slide09.html" TargetMode="External"/><Relationship Id="rId7" Type="http://schemas.openxmlformats.org/officeDocument/2006/relationships/image" Target="../media/image289.png"/><Relationship Id="rId2" Type="http://schemas.openxmlformats.org/officeDocument/2006/relationships/notesSlide" Target="../notesSlides/notesSlide204.xml"/><Relationship Id="rId1" Type="http://schemas.openxmlformats.org/officeDocument/2006/relationships/slideLayout" Target="../slideLayouts/slideLayout7.xml"/><Relationship Id="rId6" Type="http://schemas.openxmlformats.org/officeDocument/2006/relationships/image" Target="../media/image288.png"/><Relationship Id="rId5" Type="http://schemas.openxmlformats.org/officeDocument/2006/relationships/hyperlink" Target="http://mi.eng.cam.ac.uk/~aeb29/Presentation/iccv/Slide12.html" TargetMode="External"/><Relationship Id="rId4" Type="http://schemas.openxmlformats.org/officeDocument/2006/relationships/image" Target="../media/image287.png"/></Relationships>
</file>

<file path=ppt/slides/_rels/slide221.xml.rels><?xml version="1.0" encoding="UTF-8" standalone="yes"?>
<Relationships xmlns="http://schemas.openxmlformats.org/package/2006/relationships"><Relationship Id="rId8" Type="http://schemas.openxmlformats.org/officeDocument/2006/relationships/notesSlide" Target="../notesSlides/notesSlide205.xml"/><Relationship Id="rId13" Type="http://schemas.openxmlformats.org/officeDocument/2006/relationships/image" Target="../media/image292.png"/><Relationship Id="rId18" Type="http://schemas.openxmlformats.org/officeDocument/2006/relationships/image" Target="../media/image296.png"/><Relationship Id="rId3" Type="http://schemas.microsoft.com/office/2007/relationships/media" Target="file:///C:\Users\pomarc\Documents\Courses\3dphoto\tower512S.mpeg" TargetMode="External"/><Relationship Id="rId7" Type="http://schemas.openxmlformats.org/officeDocument/2006/relationships/slideLayout" Target="../slideLayouts/slideLayout7.xml"/><Relationship Id="rId12" Type="http://schemas.openxmlformats.org/officeDocument/2006/relationships/image" Target="../media/image291.png"/><Relationship Id="rId17" Type="http://schemas.openxmlformats.org/officeDocument/2006/relationships/image" Target="../media/image295.png"/><Relationship Id="rId2" Type="http://schemas.openxmlformats.org/officeDocument/2006/relationships/video" Target="file:///C:\Users\pomarc\Documents\Courses\3dphoto\tower512SI.mpeg" TargetMode="External"/><Relationship Id="rId16" Type="http://schemas.openxmlformats.org/officeDocument/2006/relationships/image" Target="../media/image294.png"/><Relationship Id="rId1" Type="http://schemas.microsoft.com/office/2007/relationships/media" Target="file:///C:\Users\pomarc\Documents\Courses\3dphoto\tower512SI.mpeg" TargetMode="External"/><Relationship Id="rId6" Type="http://schemas.openxmlformats.org/officeDocument/2006/relationships/video" Target="file:///C:\Users\pomarc\Documents\Courses\3dphoto\tower512SH.mpeg" TargetMode="External"/><Relationship Id="rId11" Type="http://schemas.openxmlformats.org/officeDocument/2006/relationships/image" Target="../media/image289.png"/><Relationship Id="rId5" Type="http://schemas.microsoft.com/office/2007/relationships/media" Target="file:///C:\Users\pomarc\Documents\Courses\3dphoto\tower512SH.mpeg" TargetMode="External"/><Relationship Id="rId15" Type="http://schemas.openxmlformats.org/officeDocument/2006/relationships/hyperlink" Target="http://mi.eng.cam.ac.uk/~aeb29/Presentation/iccv/Slide20.html" TargetMode="External"/><Relationship Id="rId10" Type="http://schemas.openxmlformats.org/officeDocument/2006/relationships/hyperlink" Target="http://mi.eng.cam.ac.uk/~aeb29/Presentation/iccv/Slide09.html" TargetMode="External"/><Relationship Id="rId4" Type="http://schemas.openxmlformats.org/officeDocument/2006/relationships/video" Target="file:///C:\Users\pomarc\Documents\Courses\3dphoto\tower512S.mpeg" TargetMode="External"/><Relationship Id="rId9" Type="http://schemas.openxmlformats.org/officeDocument/2006/relationships/image" Target="../media/image290.png"/><Relationship Id="rId14" Type="http://schemas.openxmlformats.org/officeDocument/2006/relationships/image" Target="../media/image293.png"/></Relationships>
</file>

<file path=ppt/slides/_rels/slide22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98.jpeg"/><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image" Target="../media/image301.jpeg"/><Relationship Id="rId5" Type="http://schemas.openxmlformats.org/officeDocument/2006/relationships/image" Target="../media/image300.jpeg"/><Relationship Id="rId4" Type="http://schemas.openxmlformats.org/officeDocument/2006/relationships/image" Target="../media/image299.jpeg"/></Relationships>
</file>

<file path=ppt/slides/_rels/slide224.xml.rels><?xml version="1.0" encoding="UTF-8" standalone="yes"?>
<Relationships xmlns="http://schemas.openxmlformats.org/package/2006/relationships"><Relationship Id="rId3" Type="http://schemas.openxmlformats.org/officeDocument/2006/relationships/image" Target="../media/image302.gif"/><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 Id="rId5" Type="http://schemas.openxmlformats.org/officeDocument/2006/relationships/image" Target="../media/image306.emf"/><Relationship Id="rId4" Type="http://schemas.openxmlformats.org/officeDocument/2006/relationships/image" Target="../media/image305.emf"/></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2.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6.png"/><Relationship Id="rId5" Type="http://schemas.openxmlformats.org/officeDocument/2006/relationships/oleObject" Target="../embeddings/oleObject3.bin"/><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jpe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83.jpe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jpeg"/><Relationship Id="rId7"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Mercedes-Benz%202011%206-D%20Vision%20Trailer.flv"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6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6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jpeg"/></Relationships>
</file>

<file path=ppt/slides/_rels/slide6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3.png"/><Relationship Id="rId7" Type="http://schemas.openxmlformats.org/officeDocument/2006/relationships/image" Target="../media/image11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95.jpeg"/><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jpeg"/></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media/image129.jpeg"/><Relationship Id="rId5" Type="http://schemas.openxmlformats.org/officeDocument/2006/relationships/image" Target="../media/image128.png"/><Relationship Id="rId4" Type="http://schemas.openxmlformats.org/officeDocument/2006/relationships/image" Target="../media/image127.png"/></Relationships>
</file>

<file path=ppt/slides/_rels/slide7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132.jpeg"/><Relationship Id="rId4" Type="http://schemas.openxmlformats.org/officeDocument/2006/relationships/image" Target="../media/image131.jpeg"/></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5.xml"/><Relationship Id="rId16" Type="http://schemas.openxmlformats.org/officeDocument/2006/relationships/image" Target="../media/image15.png"/><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0.png"/><Relationship Id="rId5" Type="http://schemas.openxmlformats.org/officeDocument/2006/relationships/tags" Target="../tags/tag8.xml"/><Relationship Id="rId15" Type="http://schemas.openxmlformats.org/officeDocument/2006/relationships/image" Target="../media/image14.png"/><Relationship Id="rId10" Type="http://schemas.openxmlformats.org/officeDocument/2006/relationships/notesSlide" Target="../notesSlides/notesSlide6.xml"/><Relationship Id="rId19" Type="http://schemas.openxmlformats.org/officeDocument/2006/relationships/image" Target="../media/image18.png"/><Relationship Id="rId4" Type="http://schemas.openxmlformats.org/officeDocument/2006/relationships/tags" Target="../tags/tag7.xml"/><Relationship Id="rId9" Type="http://schemas.openxmlformats.org/officeDocument/2006/relationships/slideLayout" Target="../slideLayouts/slideLayout2.xml"/><Relationship Id="rId1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35.png"/><Relationship Id="rId5" Type="http://schemas.openxmlformats.org/officeDocument/2006/relationships/oleObject" Target="../embeddings/oleObject5.bin"/><Relationship Id="rId4" Type="http://schemas.openxmlformats.org/officeDocument/2006/relationships/image" Target="../media/image136.png"/></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76.xml"/><Relationship Id="rId7" Type="http://schemas.openxmlformats.org/officeDocument/2006/relationships/image" Target="../media/image138.png"/><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137.png"/><Relationship Id="rId4" Type="http://schemas.openxmlformats.org/officeDocument/2006/relationships/oleObject" Target="../embeddings/oleObject6.bin"/><Relationship Id="rId9" Type="http://schemas.openxmlformats.org/officeDocument/2006/relationships/image" Target="../media/image139.png"/></Relationships>
</file>

<file path=ppt/slides/_rels/slide83.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143.jpeg"/><Relationship Id="rId5" Type="http://schemas.openxmlformats.org/officeDocument/2006/relationships/image" Target="../media/image142.jpeg"/><Relationship Id="rId4" Type="http://schemas.openxmlformats.org/officeDocument/2006/relationships/image" Target="../media/image141.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139.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137.png"/><Relationship Id="rId4" Type="http://schemas.openxmlformats.org/officeDocument/2006/relationships/oleObject" Target="../embeddings/oleObject9.bin"/></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150.jpeg"/><Relationship Id="rId3" Type="http://schemas.openxmlformats.org/officeDocument/2006/relationships/image" Target="../media/image145.jpeg"/><Relationship Id="rId7" Type="http://schemas.openxmlformats.org/officeDocument/2006/relationships/image" Target="../media/image149.jpeg"/><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image" Target="../media/image148.jpeg"/><Relationship Id="rId11" Type="http://schemas.openxmlformats.org/officeDocument/2006/relationships/image" Target="../media/image153.jpeg"/><Relationship Id="rId5" Type="http://schemas.openxmlformats.org/officeDocument/2006/relationships/image" Target="../media/image147.jpeg"/><Relationship Id="rId10" Type="http://schemas.openxmlformats.org/officeDocument/2006/relationships/image" Target="../media/image152.png"/><Relationship Id="rId4" Type="http://schemas.openxmlformats.org/officeDocument/2006/relationships/image" Target="../media/image146.jpeg"/><Relationship Id="rId9" Type="http://schemas.openxmlformats.org/officeDocument/2006/relationships/image" Target="../media/image151.jpeg"/></Relationships>
</file>

<file path=ppt/slides/_rels/slide8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8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9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64.j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7.jpeg"/><Relationship Id="rId2" Type="http://schemas.openxmlformats.org/officeDocument/2006/relationships/video" Target="file:///C:\Users\pomarc\Dropbox\pomarc\Documents\Courses\computervision\planesweep-3.wmv" TargetMode="External"/><Relationship Id="rId1" Type="http://schemas.microsoft.com/office/2007/relationships/media" Target="file:///C:\Users\pomarc\Dropbox\pomarc\Documents\Courses\computervision\planesweep-3.wmv" TargetMode="External"/><Relationship Id="rId6" Type="http://schemas.openxmlformats.org/officeDocument/2006/relationships/image" Target="../media/image166.jpeg"/><Relationship Id="rId5" Type="http://schemas.openxmlformats.org/officeDocument/2006/relationships/image" Target="../media/image165.png"/><Relationship Id="rId4" Type="http://schemas.openxmlformats.org/officeDocument/2006/relationships/notesSlide" Target="../notesSlides/notesSlide87.xml"/></Relationships>
</file>

<file path=ppt/slides/_rels/slide9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96.x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slideLayout" Target="../slideLayouts/slideLayout2.xml"/><Relationship Id="rId7" Type="http://schemas.openxmlformats.org/officeDocument/2006/relationships/image" Target="../media/image172.jpeg"/><Relationship Id="rId2" Type="http://schemas.openxmlformats.org/officeDocument/2006/relationships/video" Target="file:///C:\Users\pomarc\Documents\Talks\CMUtalk\begijnhof.wmv" TargetMode="External"/><Relationship Id="rId1" Type="http://schemas.microsoft.com/office/2007/relationships/media" Target="file:///C:\Users\pomarc\Documents\Talks\CMUtalk\begijnhof.wmv" TargetMode="External"/><Relationship Id="rId6" Type="http://schemas.openxmlformats.org/officeDocument/2006/relationships/image" Target="../media/image171.jpeg"/><Relationship Id="rId5" Type="http://schemas.openxmlformats.org/officeDocument/2006/relationships/image" Target="../media/image170.jpeg"/><Relationship Id="rId4" Type="http://schemas.openxmlformats.org/officeDocument/2006/relationships/notesSlide" Target="../notesSlides/notesSlide89.xml"/></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90.xml"/><Relationship Id="rId7" Type="http://schemas.openxmlformats.org/officeDocument/2006/relationships/image" Target="../media/image178.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7.jpeg"/><Relationship Id="rId5" Type="http://schemas.openxmlformats.org/officeDocument/2006/relationships/image" Target="../media/image176.png"/><Relationship Id="rId10" Type="http://schemas.openxmlformats.org/officeDocument/2006/relationships/image" Target="../media/image179.png"/><Relationship Id="rId4" Type="http://schemas.openxmlformats.org/officeDocument/2006/relationships/image" Target="../media/image175.jpeg"/><Relationship Id="rId9" Type="http://schemas.openxmlformats.org/officeDocument/2006/relationships/image" Target="../media/image174.wmf"/></Relationships>
</file>

<file path=ppt/slides/_rels/slide98.xml.rels><?xml version="1.0" encoding="UTF-8" standalone="yes"?>
<Relationships xmlns="http://schemas.openxmlformats.org/package/2006/relationships"><Relationship Id="rId8" Type="http://schemas.openxmlformats.org/officeDocument/2006/relationships/image" Target="../media/image185.jpeg"/><Relationship Id="rId3" Type="http://schemas.openxmlformats.org/officeDocument/2006/relationships/image" Target="../media/image180.jpeg"/><Relationship Id="rId7" Type="http://schemas.openxmlformats.org/officeDocument/2006/relationships/image" Target="../media/image184.jpe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83.jpeg"/><Relationship Id="rId5" Type="http://schemas.openxmlformats.org/officeDocument/2006/relationships/image" Target="../media/image182.png"/><Relationship Id="rId4" Type="http://schemas.openxmlformats.org/officeDocument/2006/relationships/image" Target="../media/image181.png"/></Relationships>
</file>

<file path=ppt/slides/_rels/slide9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89.jpeg"/><Relationship Id="rId5" Type="http://schemas.openxmlformats.org/officeDocument/2006/relationships/image" Target="../media/image188.jpeg"/><Relationship Id="rId4" Type="http://schemas.openxmlformats.org/officeDocument/2006/relationships/image" Target="../media/image18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ctrTitle"/>
          </p:nvPr>
        </p:nvSpPr>
        <p:spPr>
          <a:xfrm>
            <a:off x="1665288" y="1858963"/>
            <a:ext cx="7478712" cy="1447800"/>
          </a:xfrm>
        </p:spPr>
        <p:txBody>
          <a:bodyPr/>
          <a:lstStyle/>
          <a:p>
            <a:pPr eaLnBrk="1" hangingPunct="1"/>
            <a:r>
              <a:rPr lang="en-US">
                <a:latin typeface="Verdana" charset="0"/>
              </a:rPr>
              <a:t>Stereo matching</a:t>
            </a:r>
            <a:endParaRPr lang="en-US" sz="2800">
              <a:latin typeface="Verdana" charset="0"/>
            </a:endParaRPr>
          </a:p>
        </p:txBody>
      </p:sp>
      <p:sp>
        <p:nvSpPr>
          <p:cNvPr id="16386" name="Rectangle 3"/>
          <p:cNvSpPr>
            <a:spLocks noGrp="1" noChangeArrowheads="1"/>
          </p:cNvSpPr>
          <p:nvPr>
            <p:ph type="subTitle" idx="1"/>
          </p:nvPr>
        </p:nvSpPr>
        <p:spPr>
          <a:xfrm>
            <a:off x="2071688" y="3581400"/>
            <a:ext cx="6400800" cy="2736850"/>
          </a:xfrm>
        </p:spPr>
        <p:txBody>
          <a:bodyPr/>
          <a:lstStyle/>
          <a:p>
            <a:pPr eaLnBrk="1" hangingPunct="1">
              <a:lnSpc>
                <a:spcPct val="80000"/>
              </a:lnSpc>
            </a:pPr>
            <a:endParaRPr lang="en-US" sz="2000">
              <a:latin typeface="Verdana" charset="0"/>
            </a:endParaRPr>
          </a:p>
          <a:p>
            <a:pPr eaLnBrk="1" hangingPunct="1">
              <a:lnSpc>
                <a:spcPct val="80000"/>
              </a:lnSpc>
            </a:pPr>
            <a:endParaRPr lang="en-US" sz="2000">
              <a:latin typeface="Verdana" charset="0"/>
            </a:endParaRPr>
          </a:p>
        </p:txBody>
      </p:sp>
      <p:sp>
        <p:nvSpPr>
          <p:cNvPr id="16387" name="Text Box 3"/>
          <p:cNvSpPr txBox="1">
            <a:spLocks noChangeArrowheads="1"/>
          </p:cNvSpPr>
          <p:nvPr/>
        </p:nvSpPr>
        <p:spPr bwMode="auto">
          <a:xfrm>
            <a:off x="5574108" y="6423610"/>
            <a:ext cx="350006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600" dirty="0"/>
              <a:t> Reading: Chapter 11 In </a:t>
            </a:r>
            <a:r>
              <a:rPr lang="en-US" sz="1600" dirty="0" err="1"/>
              <a:t>Szeliski</a:t>
            </a:r>
            <a:r>
              <a:rPr lang="ja-JP" altLang="en-US" sz="1600" dirty="0"/>
              <a:t>’</a:t>
            </a:r>
            <a:r>
              <a:rPr lang="en-US" altLang="ja-JP" sz="1600" dirty="0"/>
              <a:t>s book</a:t>
            </a:r>
            <a:endParaRPr lang="en-US"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a:latin typeface="Verdana" charset="0"/>
              </a:rPr>
              <a:t>Stereo matching</a:t>
            </a:r>
          </a:p>
        </p:txBody>
      </p:sp>
      <p:sp>
        <p:nvSpPr>
          <p:cNvPr id="30722" name="Rectangle 3"/>
          <p:cNvSpPr>
            <a:spLocks noGrp="1" noChangeArrowheads="1"/>
          </p:cNvSpPr>
          <p:nvPr>
            <p:ph type="body" idx="1"/>
          </p:nvPr>
        </p:nvSpPr>
        <p:spPr>
          <a:xfrm>
            <a:off x="1752600" y="1981200"/>
            <a:ext cx="7389813" cy="4648200"/>
          </a:xfrm>
        </p:spPr>
        <p:txBody>
          <a:bodyPr/>
          <a:lstStyle/>
          <a:p>
            <a:r>
              <a:rPr lang="en-US">
                <a:latin typeface="Verdana" charset="0"/>
              </a:rPr>
              <a:t>Search is limited to epipolar line (1D)</a:t>
            </a:r>
          </a:p>
          <a:p>
            <a:r>
              <a:rPr lang="en-US">
                <a:latin typeface="Verdana" charset="0"/>
              </a:rPr>
              <a:t>Look for most similar pixel</a:t>
            </a:r>
          </a:p>
          <a:p>
            <a:endParaRPr lang="en-US">
              <a:latin typeface="Verdana" charset="0"/>
            </a:endParaRPr>
          </a:p>
          <a:p>
            <a:endParaRPr lang="en-US">
              <a:latin typeface="Verdana" charset="0"/>
            </a:endParaRPr>
          </a:p>
        </p:txBody>
      </p:sp>
      <p:pic>
        <p:nvPicPr>
          <p:cNvPr id="499718" name="Picture 6"/>
          <p:cNvPicPr>
            <a:picLocks noChangeAspect="1" noChangeArrowheads="1"/>
          </p:cNvPicPr>
          <p:nvPr/>
        </p:nvPicPr>
        <p:blipFill>
          <a:blip r:embed="rId4">
            <a:extLst>
              <a:ext uri="{28A0092B-C50C-407E-A947-70E740481C1C}">
                <a14:useLocalDpi xmlns:a14="http://schemas.microsoft.com/office/drawing/2010/main" val="0"/>
              </a:ext>
            </a:extLst>
          </a:blip>
          <a:srcRect t="39815" b="58623"/>
          <a:stretch>
            <a:fillRect/>
          </a:stretch>
        </p:blipFill>
        <p:spPr bwMode="auto">
          <a:xfrm>
            <a:off x="3352800" y="6019800"/>
            <a:ext cx="3657600" cy="42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9720" name="Picture 8"/>
          <p:cNvPicPr>
            <a:picLocks noChangeAspect="1" noChangeArrowheads="1"/>
          </p:cNvPicPr>
          <p:nvPr/>
        </p:nvPicPr>
        <p:blipFill>
          <a:blip r:embed="rId5">
            <a:extLst>
              <a:ext uri="{28A0092B-C50C-407E-A947-70E740481C1C}">
                <a14:useLocalDpi xmlns:a14="http://schemas.microsoft.com/office/drawing/2010/main" val="0"/>
              </a:ext>
            </a:extLst>
          </a:blip>
          <a:srcRect l="39801" t="39815" r="58072" b="57407"/>
          <a:stretch>
            <a:fillRect/>
          </a:stretch>
        </p:blipFill>
        <p:spPr bwMode="auto">
          <a:xfrm>
            <a:off x="2751138" y="6007100"/>
            <a:ext cx="77787" cy="7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5" name="Freeform 22"/>
          <p:cNvSpPr>
            <a:spLocks/>
          </p:cNvSpPr>
          <p:nvPr/>
        </p:nvSpPr>
        <p:spPr bwMode="auto">
          <a:xfrm>
            <a:off x="2819400" y="5540375"/>
            <a:ext cx="2286000" cy="479425"/>
          </a:xfrm>
          <a:custGeom>
            <a:avLst/>
            <a:gdLst>
              <a:gd name="T0" fmla="*/ 0 w 1440"/>
              <a:gd name="T1" fmla="*/ 2147483647 h 302"/>
              <a:gd name="T2" fmla="*/ 2147483647 w 1440"/>
              <a:gd name="T3" fmla="*/ 2147483647 h 302"/>
              <a:gd name="T4" fmla="*/ 2147483647 w 1440"/>
              <a:gd name="T5" fmla="*/ 2147483647 h 302"/>
              <a:gd name="T6" fmla="*/ 2147483647 w 1440"/>
              <a:gd name="T7" fmla="*/ 2147483647 h 302"/>
              <a:gd name="T8" fmla="*/ 0 60000 65536"/>
              <a:gd name="T9" fmla="*/ 0 60000 65536"/>
              <a:gd name="T10" fmla="*/ 0 60000 65536"/>
              <a:gd name="T11" fmla="*/ 0 60000 65536"/>
              <a:gd name="T12" fmla="*/ 0 w 1440"/>
              <a:gd name="T13" fmla="*/ 0 h 302"/>
              <a:gd name="T14" fmla="*/ 1440 w 1440"/>
              <a:gd name="T15" fmla="*/ 302 h 302"/>
            </a:gdLst>
            <a:ahLst/>
            <a:cxnLst>
              <a:cxn ang="T8">
                <a:pos x="T0" y="T1"/>
              </a:cxn>
              <a:cxn ang="T9">
                <a:pos x="T2" y="T3"/>
              </a:cxn>
              <a:cxn ang="T10">
                <a:pos x="T4" y="T5"/>
              </a:cxn>
              <a:cxn ang="T11">
                <a:pos x="T6" y="T7"/>
              </a:cxn>
            </a:cxnLst>
            <a:rect l="T12" t="T13" r="T14" b="T15"/>
            <a:pathLst>
              <a:path w="1440" h="302">
                <a:moveTo>
                  <a:pt x="0" y="302"/>
                </a:moveTo>
                <a:cubicBezTo>
                  <a:pt x="68" y="261"/>
                  <a:pt x="256" y="100"/>
                  <a:pt x="411" y="57"/>
                </a:cubicBezTo>
                <a:cubicBezTo>
                  <a:pt x="566" y="14"/>
                  <a:pt x="757" y="0"/>
                  <a:pt x="928" y="41"/>
                </a:cubicBezTo>
                <a:cubicBezTo>
                  <a:pt x="1099" y="82"/>
                  <a:pt x="1333" y="248"/>
                  <a:pt x="1440" y="302"/>
                </a:cubicBezTo>
              </a:path>
            </a:pathLst>
          </a:custGeom>
          <a:noFill/>
          <a:ln w="9525">
            <a:solidFill>
              <a:srgbClr val="FF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0726" name="Rectangle 23"/>
          <p:cNvSpPr>
            <a:spLocks noChangeArrowheads="1"/>
          </p:cNvSpPr>
          <p:nvPr/>
        </p:nvSpPr>
        <p:spPr bwMode="auto">
          <a:xfrm>
            <a:off x="4598988" y="5410200"/>
            <a:ext cx="3540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solidFill>
                  <a:srgbClr val="FF0000"/>
                </a:solidFill>
                <a:latin typeface="Arial Unicode MS" charset="0"/>
              </a:rPr>
              <a:t>?</a:t>
            </a:r>
          </a:p>
        </p:txBody>
      </p:sp>
      <p:pic>
        <p:nvPicPr>
          <p:cNvPr id="30727" name="Picture 25" descr="txp_fig"/>
          <p:cNvPicPr>
            <a:picLocks noChangeAspect="1" noChangeArrowheads="1"/>
          </p:cNvPicPr>
          <p:nvPr>
            <p:custDataLst>
              <p:tags r:id="rId1"/>
            </p:custDataLst>
          </p:nvPr>
        </p:nvPicPr>
        <p:blipFill>
          <a:blip r:embed="rId6" cstate="email">
            <a:extLst>
              <a:ext uri="{28A0092B-C50C-407E-A947-70E740481C1C}">
                <a14:useLocalDpi xmlns:a14="http://schemas.microsoft.com/office/drawing/2010/main" val="0"/>
              </a:ext>
            </a:extLst>
          </a:blip>
          <a:srcRect/>
          <a:stretch>
            <a:fillRect/>
          </a:stretch>
        </p:blipFill>
        <p:spPr bwMode="auto">
          <a:xfrm>
            <a:off x="2579688" y="3324225"/>
            <a:ext cx="4362450" cy="184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997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9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Title 1"/>
          <p:cNvSpPr>
            <a:spLocks noGrp="1"/>
          </p:cNvSpPr>
          <p:nvPr>
            <p:ph type="title"/>
          </p:nvPr>
        </p:nvSpPr>
        <p:spPr/>
        <p:txBody>
          <a:bodyPr/>
          <a:lstStyle/>
          <a:p>
            <a:r>
              <a:rPr lang="en-US">
                <a:latin typeface="Verdana" charset="0"/>
              </a:rPr>
              <a:t>Another Scene</a:t>
            </a:r>
          </a:p>
        </p:txBody>
      </p:sp>
      <p:sp>
        <p:nvSpPr>
          <p:cNvPr id="236546" name="Slide Number Placeholder 3"/>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25D973C-5414-AC43-8B01-C1B19DEA7C12}" type="slidenum">
              <a:rPr lang="en-US" sz="1400">
                <a:latin typeface="Verdana" charset="0"/>
              </a:rPr>
              <a:pPr/>
              <a:t>100</a:t>
            </a:fld>
            <a:endParaRPr lang="en-US" sz="1400">
              <a:latin typeface="Verdana" charset="0"/>
            </a:endParaRPr>
          </a:p>
        </p:txBody>
      </p:sp>
      <p:sp>
        <p:nvSpPr>
          <p:cNvPr id="5" name="Freeform 21"/>
          <p:cNvSpPr>
            <a:spLocks/>
          </p:cNvSpPr>
          <p:nvPr/>
        </p:nvSpPr>
        <p:spPr bwMode="auto">
          <a:xfrm>
            <a:off x="4260850" y="5307013"/>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chemeClr val="bg1"/>
            </a:solidFill>
            <a:round/>
            <a:headEnd/>
            <a:tailEnd/>
          </a:ln>
        </p:spPr>
        <p:txBody>
          <a:bodyPr lIns="91430" tIns="45715" rIns="91430" bIns="45715"/>
          <a:lstStyle/>
          <a:p>
            <a:endParaRPr lang="en-US"/>
          </a:p>
        </p:txBody>
      </p:sp>
      <p:sp>
        <p:nvSpPr>
          <p:cNvPr id="6" name="Freeform 21"/>
          <p:cNvSpPr>
            <a:spLocks/>
          </p:cNvSpPr>
          <p:nvPr/>
        </p:nvSpPr>
        <p:spPr bwMode="auto">
          <a:xfrm>
            <a:off x="5099050" y="5307013"/>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chemeClr val="bg1"/>
            </a:solidFill>
            <a:round/>
            <a:headEnd/>
            <a:tailEnd/>
          </a:ln>
        </p:spPr>
        <p:txBody>
          <a:bodyPr lIns="91430" tIns="45715" rIns="91430" bIns="45715"/>
          <a:lstStyle/>
          <a:p>
            <a:endParaRPr lang="en-US"/>
          </a:p>
        </p:txBody>
      </p:sp>
      <p:sp>
        <p:nvSpPr>
          <p:cNvPr id="7" name="Freeform 21"/>
          <p:cNvSpPr>
            <a:spLocks/>
          </p:cNvSpPr>
          <p:nvPr/>
        </p:nvSpPr>
        <p:spPr bwMode="auto">
          <a:xfrm>
            <a:off x="5937250" y="5307013"/>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chemeClr val="bg1"/>
            </a:solidFill>
            <a:round/>
            <a:headEnd/>
            <a:tailEnd/>
          </a:ln>
        </p:spPr>
        <p:txBody>
          <a:bodyPr lIns="91430" tIns="45715" rIns="91430" bIns="45715"/>
          <a:lstStyle/>
          <a:p>
            <a:endParaRPr lang="en-US"/>
          </a:p>
        </p:txBody>
      </p:sp>
      <p:sp>
        <p:nvSpPr>
          <p:cNvPr id="8" name="Freeform 21"/>
          <p:cNvSpPr>
            <a:spLocks/>
          </p:cNvSpPr>
          <p:nvPr/>
        </p:nvSpPr>
        <p:spPr bwMode="auto">
          <a:xfrm>
            <a:off x="6775450" y="5307013"/>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chemeClr val="bg1"/>
            </a:solidFill>
            <a:round/>
            <a:headEnd/>
            <a:tailEnd/>
          </a:ln>
        </p:spPr>
        <p:txBody>
          <a:bodyPr lIns="91430" tIns="45715" rIns="91430" bIns="45715"/>
          <a:lstStyle/>
          <a:p>
            <a:endParaRPr lang="en-US"/>
          </a:p>
        </p:txBody>
      </p:sp>
      <p:sp>
        <p:nvSpPr>
          <p:cNvPr id="9" name="Freeform 21"/>
          <p:cNvSpPr>
            <a:spLocks/>
          </p:cNvSpPr>
          <p:nvPr/>
        </p:nvSpPr>
        <p:spPr bwMode="auto">
          <a:xfrm>
            <a:off x="7613650" y="5307013"/>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chemeClr val="bg1"/>
            </a:solidFill>
            <a:round/>
            <a:headEnd/>
            <a:tailEnd/>
          </a:ln>
        </p:spPr>
        <p:txBody>
          <a:bodyPr lIns="91430" tIns="45715" rIns="91430" bIns="45715"/>
          <a:lstStyle/>
          <a:p>
            <a:endParaRPr lang="en-US"/>
          </a:p>
        </p:txBody>
      </p:sp>
      <p:sp>
        <p:nvSpPr>
          <p:cNvPr id="10" name="Freeform 21"/>
          <p:cNvSpPr>
            <a:spLocks/>
          </p:cNvSpPr>
          <p:nvPr/>
        </p:nvSpPr>
        <p:spPr bwMode="auto">
          <a:xfrm>
            <a:off x="3422650" y="5307013"/>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chemeClr val="bg1"/>
            </a:solidFill>
            <a:round/>
            <a:headEnd/>
            <a:tailEnd/>
          </a:ln>
        </p:spPr>
        <p:txBody>
          <a:bodyPr lIns="91430" tIns="45715" rIns="91430" bIns="45715"/>
          <a:lstStyle/>
          <a:p>
            <a:endParaRPr lang="en-US"/>
          </a:p>
        </p:txBody>
      </p:sp>
      <p:sp>
        <p:nvSpPr>
          <p:cNvPr id="11" name="Freeform 21"/>
          <p:cNvSpPr>
            <a:spLocks/>
          </p:cNvSpPr>
          <p:nvPr/>
        </p:nvSpPr>
        <p:spPr bwMode="auto">
          <a:xfrm>
            <a:off x="2584450" y="5307013"/>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chemeClr val="bg1"/>
            </a:solidFill>
            <a:round/>
            <a:headEnd/>
            <a:tailEnd/>
          </a:ln>
        </p:spPr>
        <p:txBody>
          <a:bodyPr lIns="91430" tIns="45715" rIns="91430" bIns="45715"/>
          <a:lstStyle/>
          <a:p>
            <a:endParaRPr lang="en-US"/>
          </a:p>
        </p:txBody>
      </p:sp>
      <p:sp>
        <p:nvSpPr>
          <p:cNvPr id="12" name="Freeform 21"/>
          <p:cNvSpPr>
            <a:spLocks/>
          </p:cNvSpPr>
          <p:nvPr/>
        </p:nvSpPr>
        <p:spPr bwMode="auto">
          <a:xfrm>
            <a:off x="1746250" y="5307013"/>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chemeClr val="bg1"/>
            </a:solidFill>
            <a:round/>
            <a:headEnd/>
            <a:tailEnd/>
          </a:ln>
        </p:spPr>
        <p:txBody>
          <a:bodyPr lIns="91430" tIns="45715" rIns="91430" bIns="45715"/>
          <a:lstStyle/>
          <a:p>
            <a:endParaRPr lang="en-US"/>
          </a:p>
        </p:txBody>
      </p:sp>
      <p:sp>
        <p:nvSpPr>
          <p:cNvPr id="13" name="Freeform 21"/>
          <p:cNvSpPr>
            <a:spLocks/>
          </p:cNvSpPr>
          <p:nvPr/>
        </p:nvSpPr>
        <p:spPr bwMode="auto">
          <a:xfrm>
            <a:off x="908050" y="5307013"/>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chemeClr val="bg1"/>
            </a:solidFill>
            <a:round/>
            <a:headEnd/>
            <a:tailEnd/>
          </a:ln>
        </p:spPr>
        <p:txBody>
          <a:bodyPr lIns="91430" tIns="45715" rIns="91430" bIns="45715"/>
          <a:lstStyle/>
          <a:p>
            <a:endParaRPr lang="en-US"/>
          </a:p>
        </p:txBody>
      </p:sp>
      <p:sp>
        <p:nvSpPr>
          <p:cNvPr id="14" name="Text Box 16"/>
          <p:cNvSpPr txBox="1">
            <a:spLocks noChangeArrowheads="1"/>
          </p:cNvSpPr>
          <p:nvPr/>
        </p:nvSpPr>
        <p:spPr bwMode="auto">
          <a:xfrm>
            <a:off x="838200" y="5840413"/>
            <a:ext cx="7747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rgbClr val="000000"/>
                </a:solidFill>
              </a:rPr>
              <a:t>view 1</a:t>
            </a:r>
          </a:p>
        </p:txBody>
      </p:sp>
      <p:sp>
        <p:nvSpPr>
          <p:cNvPr id="15" name="Text Box 19"/>
          <p:cNvSpPr txBox="1">
            <a:spLocks noChangeArrowheads="1"/>
          </p:cNvSpPr>
          <p:nvPr/>
        </p:nvSpPr>
        <p:spPr bwMode="auto">
          <a:xfrm>
            <a:off x="7429500" y="5840413"/>
            <a:ext cx="8302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rgbClr val="000000"/>
                </a:solidFill>
              </a:rPr>
              <a:t>view N</a:t>
            </a:r>
          </a:p>
        </p:txBody>
      </p:sp>
      <p:sp>
        <p:nvSpPr>
          <p:cNvPr id="16" name="Text Box 20"/>
          <p:cNvSpPr txBox="1">
            <a:spLocks noChangeArrowheads="1"/>
          </p:cNvSpPr>
          <p:nvPr/>
        </p:nvSpPr>
        <p:spPr bwMode="auto">
          <a:xfrm>
            <a:off x="2660650" y="5840413"/>
            <a:ext cx="5048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 . .</a:t>
            </a:r>
          </a:p>
        </p:txBody>
      </p:sp>
      <p:sp>
        <p:nvSpPr>
          <p:cNvPr id="17" name="Text Box 21"/>
          <p:cNvSpPr txBox="1">
            <a:spLocks noChangeArrowheads="1"/>
          </p:cNvSpPr>
          <p:nvPr/>
        </p:nvSpPr>
        <p:spPr bwMode="auto">
          <a:xfrm>
            <a:off x="5969000" y="5840413"/>
            <a:ext cx="5048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 . .</a:t>
            </a:r>
          </a:p>
        </p:txBody>
      </p:sp>
      <p:pic>
        <p:nvPicPr>
          <p:cNvPr id="21" name="input-saunders.wmv" descr="/Users/pomarc/Dropbox/pomarc/Documents/Courses/computervision/input-saunders.wmv">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a:xfrm>
            <a:off x="2286000" y="1676400"/>
            <a:ext cx="4572000" cy="3429000"/>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4365" fill="hold"/>
                                        <p:tgtEl>
                                          <p:spTgt spid="21"/>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nodeType="afterGroup">
                            <p:stCondLst>
                              <p:cond delay="4365"/>
                            </p:stCondLst>
                            <p:childTnLst>
                              <p:par>
                                <p:cTn id="12" presetID="1" presetClass="entr" presetSubtype="0" fill="hold" grpId="0" nodeType="afterEffect">
                                  <p:stCondLst>
                                    <p:cond delay="50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nodeType="afterGroup">
                            <p:stCondLst>
                              <p:cond delay="4865"/>
                            </p:stCondLst>
                            <p:childTnLst>
                              <p:par>
                                <p:cTn id="15" presetID="1" presetClass="entr" presetSubtype="0" fill="hold" grpId="0" nodeType="afterEffect">
                                  <p:stCondLst>
                                    <p:cond delay="50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nodeType="afterGroup">
                            <p:stCondLst>
                              <p:cond delay="5365"/>
                            </p:stCondLst>
                            <p:childTnLst>
                              <p:par>
                                <p:cTn id="18" presetID="1"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nodeType="afterGroup">
                            <p:stCondLst>
                              <p:cond delay="5365"/>
                            </p:stCondLst>
                            <p:childTnLst>
                              <p:par>
                                <p:cTn id="21" presetID="1" presetClass="entr" presetSubtype="0"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nodeType="afterGroup">
                            <p:stCondLst>
                              <p:cond delay="5865"/>
                            </p:stCondLst>
                            <p:childTnLst>
                              <p:par>
                                <p:cTn id="24" presetID="1" presetClass="entr" presetSubtype="0" fill="hold" grpId="0" nodeType="afterEffect">
                                  <p:stCondLst>
                                    <p:cond delay="50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nodeType="afterGroup">
                            <p:stCondLst>
                              <p:cond delay="6365"/>
                            </p:stCondLst>
                            <p:childTnLst>
                              <p:par>
                                <p:cTn id="27" presetID="1" presetClass="entr" presetSubtype="0" fill="hold" grpId="0" nodeType="after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nodeType="afterGroup">
                            <p:stCondLst>
                              <p:cond delay="6865"/>
                            </p:stCondLst>
                            <p:childTnLst>
                              <p:par>
                                <p:cTn id="30" presetID="1" presetClass="entr" presetSubtype="0" fill="hold" grpId="0" nodeType="afterEffect">
                                  <p:stCondLst>
                                    <p:cond delay="50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nodeType="afterGroup">
                            <p:stCondLst>
                              <p:cond delay="7365"/>
                            </p:stCondLst>
                            <p:childTnLst>
                              <p:par>
                                <p:cTn id="33" presetID="1"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par>
                          <p:cTn id="35" fill="hold" nodeType="afterGroup">
                            <p:stCondLst>
                              <p:cond delay="7365"/>
                            </p:stCondLst>
                            <p:childTnLst>
                              <p:par>
                                <p:cTn id="36" presetID="1" presetClass="entr" presetSubtype="0" fill="hold" grpId="0" nodeType="afterEffect">
                                  <p:stCondLst>
                                    <p:cond delay="500"/>
                                  </p:stCondLst>
                                  <p:childTnLst>
                                    <p:set>
                                      <p:cBhvr>
                                        <p:cTn id="37" dur="1" fill="hold">
                                          <p:stCondLst>
                                            <p:cond delay="0"/>
                                          </p:stCondLst>
                                        </p:cTn>
                                        <p:tgtEl>
                                          <p:spTgt spid="8"/>
                                        </p:tgtEl>
                                        <p:attrNameLst>
                                          <p:attrName>style.visibility</p:attrName>
                                        </p:attrNameLst>
                                      </p:cBhvr>
                                      <p:to>
                                        <p:strVal val="visible"/>
                                      </p:to>
                                    </p:set>
                                  </p:childTnLst>
                                </p:cTn>
                              </p:par>
                            </p:childTnLst>
                          </p:cTn>
                        </p:par>
                        <p:par>
                          <p:cTn id="38" fill="hold" nodeType="afterGroup">
                            <p:stCondLst>
                              <p:cond delay="7865"/>
                            </p:stCondLst>
                            <p:childTnLst>
                              <p:par>
                                <p:cTn id="39" presetID="1" presetClass="entr" presetSubtype="0" fill="hold" grpId="0" nodeType="afterEffect">
                                  <p:stCondLst>
                                    <p:cond delay="500"/>
                                  </p:stCondLst>
                                  <p:childTnLst>
                                    <p:set>
                                      <p:cBhvr>
                                        <p:cTn id="40" dur="1" fill="hold">
                                          <p:stCondLst>
                                            <p:cond delay="0"/>
                                          </p:stCondLst>
                                        </p:cTn>
                                        <p:tgtEl>
                                          <p:spTgt spid="9"/>
                                        </p:tgtEl>
                                        <p:attrNameLst>
                                          <p:attrName>style.visibility</p:attrName>
                                        </p:attrNameLst>
                                      </p:cBhvr>
                                      <p:to>
                                        <p:strVal val="visible"/>
                                      </p:to>
                                    </p:set>
                                  </p:childTnLst>
                                </p:cTn>
                              </p:par>
                            </p:childTnLst>
                          </p:cTn>
                        </p:par>
                        <p:par>
                          <p:cTn id="41" fill="hold" nodeType="afterGroup">
                            <p:stCondLst>
                              <p:cond delay="8365"/>
                            </p:stCondLst>
                            <p:childTnLst>
                              <p:par>
                                <p:cTn id="42" presetID="1"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2" presetClass="mediacall" presetSubtype="0" fill="hold" nodeType="withEffect">
                                  <p:stCondLst>
                                    <p:cond delay="0"/>
                                  </p:stCondLst>
                                  <p:childTnLst>
                                    <p:cmd type="call" cmd="togglePause">
                                      <p:cBhvr>
                                        <p:cTn id="45"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46" fill="hold" display="0">
                  <p:stCondLst>
                    <p:cond delay="indefinite"/>
                  </p:stCondLst>
                  <p:endCondLst>
                    <p:cond evt="onNext" delay="0">
                      <p:tgtEl>
                        <p:sldTgt/>
                      </p:tgtEl>
                    </p:cond>
                    <p:cond evt="onPrev" delay="0">
                      <p:tgtEl>
                        <p:sldTgt/>
                      </p:tgtEl>
                    </p:cond>
                  </p:endCondLst>
                </p:cTn>
                <p:tgtEl>
                  <p:spTgt spid="21"/>
                </p:tgtEl>
              </p:cMediaNode>
            </p:video>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Title 1"/>
          <p:cNvSpPr>
            <a:spLocks noGrp="1"/>
          </p:cNvSpPr>
          <p:nvPr>
            <p:ph type="title"/>
          </p:nvPr>
        </p:nvSpPr>
        <p:spPr/>
        <p:txBody>
          <a:bodyPr/>
          <a:lstStyle/>
          <a:p>
            <a:r>
              <a:rPr lang="en-US">
                <a:latin typeface="Verdana" charset="0"/>
              </a:rPr>
              <a:t>Depthmap</a:t>
            </a:r>
          </a:p>
        </p:txBody>
      </p:sp>
      <p:sp>
        <p:nvSpPr>
          <p:cNvPr id="238594" name="Content Placeholder 2"/>
          <p:cNvSpPr>
            <a:spLocks noGrp="1"/>
          </p:cNvSpPr>
          <p:nvPr>
            <p:ph idx="1"/>
          </p:nvPr>
        </p:nvSpPr>
        <p:spPr>
          <a:xfrm>
            <a:off x="457200" y="1800225"/>
            <a:ext cx="8229600" cy="4525963"/>
          </a:xfrm>
        </p:spPr>
        <p:txBody>
          <a:bodyPr/>
          <a:lstStyle/>
          <a:p>
            <a:endParaRPr lang="en-US">
              <a:latin typeface="Verdana" charset="0"/>
            </a:endParaRPr>
          </a:p>
        </p:txBody>
      </p:sp>
      <p:sp>
        <p:nvSpPr>
          <p:cNvPr id="238595" name="Slide Number Placeholder 3"/>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81E81F9-4F0A-2A40-AC32-0CB2E0403A5A}" type="slidenum">
              <a:rPr lang="en-US" sz="1400">
                <a:latin typeface="Verdana" charset="0"/>
              </a:rPr>
              <a:pPr/>
              <a:t>101</a:t>
            </a:fld>
            <a:endParaRPr lang="en-US" sz="1400">
              <a:latin typeface="Verdana" charset="0"/>
            </a:endParaRPr>
          </a:p>
        </p:txBody>
      </p:sp>
      <p:sp>
        <p:nvSpPr>
          <p:cNvPr id="238596" name="Freeform 2"/>
          <p:cNvSpPr>
            <a:spLocks/>
          </p:cNvSpPr>
          <p:nvPr/>
        </p:nvSpPr>
        <p:spPr bwMode="auto">
          <a:xfrm>
            <a:off x="2143125" y="1677988"/>
            <a:ext cx="4857750" cy="2655887"/>
          </a:xfrm>
          <a:custGeom>
            <a:avLst/>
            <a:gdLst>
              <a:gd name="T0" fmla="*/ 0 w 3060"/>
              <a:gd name="T1" fmla="*/ 0 h 1673"/>
              <a:gd name="T2" fmla="*/ 2147483647 w 3060"/>
              <a:gd name="T3" fmla="*/ 2147483647 h 1673"/>
              <a:gd name="T4" fmla="*/ 2147483647 w 3060"/>
              <a:gd name="T5" fmla="*/ 2147483647 h 1673"/>
              <a:gd name="T6" fmla="*/ 2147483647 w 3060"/>
              <a:gd name="T7" fmla="*/ 0 h 1673"/>
              <a:gd name="T8" fmla="*/ 0 w 3060"/>
              <a:gd name="T9" fmla="*/ 0 h 1673"/>
              <a:gd name="T10" fmla="*/ 0 60000 65536"/>
              <a:gd name="T11" fmla="*/ 0 60000 65536"/>
              <a:gd name="T12" fmla="*/ 0 60000 65536"/>
              <a:gd name="T13" fmla="*/ 0 60000 65536"/>
              <a:gd name="T14" fmla="*/ 0 60000 65536"/>
              <a:gd name="T15" fmla="*/ 0 w 3060"/>
              <a:gd name="T16" fmla="*/ 0 h 1673"/>
              <a:gd name="T17" fmla="*/ 3060 w 3060"/>
              <a:gd name="T18" fmla="*/ 1673 h 1673"/>
            </a:gdLst>
            <a:ahLst/>
            <a:cxnLst>
              <a:cxn ang="T10">
                <a:pos x="T0" y="T1"/>
              </a:cxn>
              <a:cxn ang="T11">
                <a:pos x="T2" y="T3"/>
              </a:cxn>
              <a:cxn ang="T12">
                <a:pos x="T4" y="T5"/>
              </a:cxn>
              <a:cxn ang="T13">
                <a:pos x="T6" y="T7"/>
              </a:cxn>
              <a:cxn ang="T14">
                <a:pos x="T8" y="T9"/>
              </a:cxn>
            </a:cxnLst>
            <a:rect l="T15" t="T16" r="T17" b="T18"/>
            <a:pathLst>
              <a:path w="3060" h="1673">
                <a:moveTo>
                  <a:pt x="0" y="0"/>
                </a:moveTo>
                <a:lnTo>
                  <a:pt x="956" y="1673"/>
                </a:lnTo>
                <a:lnTo>
                  <a:pt x="2104" y="1673"/>
                </a:lnTo>
                <a:lnTo>
                  <a:pt x="3060" y="0"/>
                </a:lnTo>
                <a:lnTo>
                  <a:pt x="0" y="0"/>
                </a:lnTo>
                <a:close/>
              </a:path>
            </a:pathLst>
          </a:custGeom>
          <a:solidFill>
            <a:srgbClr val="E3E3F1"/>
          </a:solidFill>
          <a:ln w="9525">
            <a:solidFill>
              <a:srgbClr val="E3E3F1"/>
            </a:solidFill>
            <a:round/>
            <a:headEnd/>
            <a:tailEnd/>
          </a:ln>
        </p:spPr>
        <p:txBody>
          <a:bodyPr lIns="91430" tIns="45715" rIns="91430" bIns="45715"/>
          <a:lstStyle/>
          <a:p>
            <a:endParaRPr lang="en-US"/>
          </a:p>
        </p:txBody>
      </p:sp>
      <p:sp>
        <p:nvSpPr>
          <p:cNvPr id="238597" name="Line 19"/>
          <p:cNvSpPr>
            <a:spLocks noChangeShapeType="1"/>
          </p:cNvSpPr>
          <p:nvPr/>
        </p:nvSpPr>
        <p:spPr bwMode="auto">
          <a:xfrm flipV="1">
            <a:off x="4565650" y="1639888"/>
            <a:ext cx="2438400" cy="4191000"/>
          </a:xfrm>
          <a:prstGeom prst="line">
            <a:avLst/>
          </a:prstGeom>
          <a:noFill/>
          <a:ln w="28575">
            <a:solidFill>
              <a:schemeClr val="folHlink"/>
            </a:solidFill>
            <a:round/>
            <a:headEnd/>
            <a:tailEnd/>
          </a:ln>
          <a:extLst>
            <a:ext uri="{909E8E84-426E-40dd-AFC4-6F175D3DCCD1}">
              <a14:hiddenFill xmlns="" xmlns:a14="http://schemas.microsoft.com/office/drawing/2010/main">
                <a:noFill/>
              </a14:hiddenFill>
            </a:ext>
          </a:extLst>
        </p:spPr>
        <p:txBody>
          <a:bodyPr lIns="91430" tIns="45715" rIns="91430" bIns="45715"/>
          <a:lstStyle/>
          <a:p>
            <a:endParaRPr lang="en-US"/>
          </a:p>
        </p:txBody>
      </p:sp>
      <p:sp>
        <p:nvSpPr>
          <p:cNvPr id="238598" name="Line 20"/>
          <p:cNvSpPr>
            <a:spLocks noChangeShapeType="1"/>
          </p:cNvSpPr>
          <p:nvPr/>
        </p:nvSpPr>
        <p:spPr bwMode="auto">
          <a:xfrm flipH="1" flipV="1">
            <a:off x="2127250" y="1639888"/>
            <a:ext cx="2438400" cy="4191000"/>
          </a:xfrm>
          <a:prstGeom prst="line">
            <a:avLst/>
          </a:prstGeom>
          <a:noFill/>
          <a:ln w="28575">
            <a:solidFill>
              <a:schemeClr val="folHlink"/>
            </a:solidFill>
            <a:round/>
            <a:headEnd/>
            <a:tailEnd/>
          </a:ln>
          <a:extLst>
            <a:ext uri="{909E8E84-426E-40dd-AFC4-6F175D3DCCD1}">
              <a14:hiddenFill xmlns="" xmlns:a14="http://schemas.microsoft.com/office/drawing/2010/main">
                <a:noFill/>
              </a14:hiddenFill>
            </a:ext>
          </a:extLst>
        </p:spPr>
        <p:txBody>
          <a:bodyPr lIns="91430" tIns="45715" rIns="91430" bIns="45715"/>
          <a:lstStyle/>
          <a:p>
            <a:endParaRPr lang="en-US"/>
          </a:p>
        </p:txBody>
      </p:sp>
      <p:sp>
        <p:nvSpPr>
          <p:cNvPr id="238599" name="Freeform 21"/>
          <p:cNvSpPr>
            <a:spLocks/>
          </p:cNvSpPr>
          <p:nvPr/>
        </p:nvSpPr>
        <p:spPr bwMode="auto">
          <a:xfrm>
            <a:off x="4260850" y="5297488"/>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accent1"/>
          </a:solidFill>
          <a:ln w="28575">
            <a:solidFill>
              <a:srgbClr val="000000"/>
            </a:solidFill>
            <a:round/>
            <a:headEnd/>
            <a:tailEnd/>
          </a:ln>
        </p:spPr>
        <p:txBody>
          <a:bodyPr lIns="91430" tIns="45715" rIns="91430" bIns="45715"/>
          <a:lstStyle/>
          <a:p>
            <a:endParaRPr lang="en-US"/>
          </a:p>
        </p:txBody>
      </p:sp>
      <p:sp>
        <p:nvSpPr>
          <p:cNvPr id="238600" name="Freeform 21"/>
          <p:cNvSpPr>
            <a:spLocks/>
          </p:cNvSpPr>
          <p:nvPr/>
        </p:nvSpPr>
        <p:spPr bwMode="auto">
          <a:xfrm>
            <a:off x="5937250" y="5297488"/>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rgbClr val="000000"/>
            </a:solidFill>
            <a:round/>
            <a:headEnd/>
            <a:tailEnd/>
          </a:ln>
        </p:spPr>
        <p:txBody>
          <a:bodyPr lIns="91430" tIns="45715" rIns="91430" bIns="45715"/>
          <a:lstStyle/>
          <a:p>
            <a:endParaRPr lang="en-US"/>
          </a:p>
        </p:txBody>
      </p:sp>
      <p:sp>
        <p:nvSpPr>
          <p:cNvPr id="238601" name="Freeform 21"/>
          <p:cNvSpPr>
            <a:spLocks/>
          </p:cNvSpPr>
          <p:nvPr/>
        </p:nvSpPr>
        <p:spPr bwMode="auto">
          <a:xfrm>
            <a:off x="6775450" y="5297488"/>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rgbClr val="000000"/>
            </a:solidFill>
            <a:round/>
            <a:headEnd/>
            <a:tailEnd/>
          </a:ln>
        </p:spPr>
        <p:txBody>
          <a:bodyPr lIns="91430" tIns="45715" rIns="91430" bIns="45715"/>
          <a:lstStyle/>
          <a:p>
            <a:endParaRPr lang="en-US"/>
          </a:p>
        </p:txBody>
      </p:sp>
      <p:sp>
        <p:nvSpPr>
          <p:cNvPr id="238602" name="Freeform 21"/>
          <p:cNvSpPr>
            <a:spLocks/>
          </p:cNvSpPr>
          <p:nvPr/>
        </p:nvSpPr>
        <p:spPr bwMode="auto">
          <a:xfrm>
            <a:off x="7613650" y="5297488"/>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rgbClr val="000000"/>
            </a:solidFill>
            <a:round/>
            <a:headEnd/>
            <a:tailEnd/>
          </a:ln>
        </p:spPr>
        <p:txBody>
          <a:bodyPr lIns="91430" tIns="45715" rIns="91430" bIns="45715"/>
          <a:lstStyle/>
          <a:p>
            <a:endParaRPr lang="en-US"/>
          </a:p>
        </p:txBody>
      </p:sp>
      <p:sp>
        <p:nvSpPr>
          <p:cNvPr id="238603" name="Freeform 21"/>
          <p:cNvSpPr>
            <a:spLocks/>
          </p:cNvSpPr>
          <p:nvPr/>
        </p:nvSpPr>
        <p:spPr bwMode="auto">
          <a:xfrm>
            <a:off x="2584450" y="5297488"/>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rgbClr val="000000"/>
            </a:solidFill>
            <a:round/>
            <a:headEnd/>
            <a:tailEnd/>
          </a:ln>
        </p:spPr>
        <p:txBody>
          <a:bodyPr lIns="91430" tIns="45715" rIns="91430" bIns="45715"/>
          <a:lstStyle/>
          <a:p>
            <a:endParaRPr lang="en-US"/>
          </a:p>
        </p:txBody>
      </p:sp>
      <p:sp>
        <p:nvSpPr>
          <p:cNvPr id="238604" name="Freeform 21"/>
          <p:cNvSpPr>
            <a:spLocks/>
          </p:cNvSpPr>
          <p:nvPr/>
        </p:nvSpPr>
        <p:spPr bwMode="auto">
          <a:xfrm>
            <a:off x="1746250" y="5297488"/>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rgbClr val="000000"/>
            </a:solidFill>
            <a:round/>
            <a:headEnd/>
            <a:tailEnd/>
          </a:ln>
        </p:spPr>
        <p:txBody>
          <a:bodyPr lIns="91430" tIns="45715" rIns="91430" bIns="45715"/>
          <a:lstStyle/>
          <a:p>
            <a:endParaRPr lang="en-US"/>
          </a:p>
        </p:txBody>
      </p:sp>
      <p:sp>
        <p:nvSpPr>
          <p:cNvPr id="238605" name="Freeform 21"/>
          <p:cNvSpPr>
            <a:spLocks/>
          </p:cNvSpPr>
          <p:nvPr/>
        </p:nvSpPr>
        <p:spPr bwMode="auto">
          <a:xfrm>
            <a:off x="908050" y="5297488"/>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chemeClr val="folHlink"/>
          </a:solidFill>
          <a:ln w="28575">
            <a:solidFill>
              <a:srgbClr val="000000"/>
            </a:solidFill>
            <a:round/>
            <a:headEnd/>
            <a:tailEnd/>
          </a:ln>
        </p:spPr>
        <p:txBody>
          <a:bodyPr lIns="91430" tIns="45715" rIns="91430" bIns="45715"/>
          <a:lstStyle/>
          <a:p>
            <a:endParaRPr lang="en-US"/>
          </a:p>
        </p:txBody>
      </p:sp>
      <p:sp>
        <p:nvSpPr>
          <p:cNvPr id="238606" name="Text Box 13"/>
          <p:cNvSpPr txBox="1">
            <a:spLocks noChangeArrowheads="1"/>
          </p:cNvSpPr>
          <p:nvPr/>
        </p:nvSpPr>
        <p:spPr bwMode="auto">
          <a:xfrm>
            <a:off x="838200" y="5830888"/>
            <a:ext cx="7747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rgbClr val="000000"/>
                </a:solidFill>
              </a:rPr>
              <a:t>view 1</a:t>
            </a:r>
          </a:p>
        </p:txBody>
      </p:sp>
      <p:sp>
        <p:nvSpPr>
          <p:cNvPr id="238607" name="Text Box 14"/>
          <p:cNvSpPr txBox="1">
            <a:spLocks noChangeArrowheads="1"/>
          </p:cNvSpPr>
          <p:nvPr/>
        </p:nvSpPr>
        <p:spPr bwMode="auto">
          <a:xfrm>
            <a:off x="4025900" y="5830888"/>
            <a:ext cx="109537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a:solidFill>
                  <a:srgbClr val="000000"/>
                </a:solidFill>
              </a:rPr>
              <a:t>reference</a:t>
            </a:r>
          </a:p>
          <a:p>
            <a:pPr algn="ctr" eaLnBrk="1" hangingPunct="1"/>
            <a:r>
              <a:rPr lang="en-US">
                <a:solidFill>
                  <a:srgbClr val="000000"/>
                </a:solidFill>
              </a:rPr>
              <a:t>view</a:t>
            </a:r>
          </a:p>
        </p:txBody>
      </p:sp>
      <p:sp>
        <p:nvSpPr>
          <p:cNvPr id="238608" name="Text Box 15"/>
          <p:cNvSpPr txBox="1">
            <a:spLocks noChangeArrowheads="1"/>
          </p:cNvSpPr>
          <p:nvPr/>
        </p:nvSpPr>
        <p:spPr bwMode="auto">
          <a:xfrm>
            <a:off x="7429500" y="5830888"/>
            <a:ext cx="8302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rgbClr val="000000"/>
                </a:solidFill>
              </a:rPr>
              <a:t>view N</a:t>
            </a:r>
          </a:p>
        </p:txBody>
      </p:sp>
      <p:sp>
        <p:nvSpPr>
          <p:cNvPr id="238609" name="Text Box 16"/>
          <p:cNvSpPr txBox="1">
            <a:spLocks noChangeArrowheads="1"/>
          </p:cNvSpPr>
          <p:nvPr/>
        </p:nvSpPr>
        <p:spPr bwMode="auto">
          <a:xfrm>
            <a:off x="2660650" y="5830888"/>
            <a:ext cx="4603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rgbClr val="000000"/>
                </a:solidFill>
              </a:rPr>
              <a:t>. . .</a:t>
            </a:r>
          </a:p>
        </p:txBody>
      </p:sp>
      <p:sp>
        <p:nvSpPr>
          <p:cNvPr id="238610" name="Text Box 17"/>
          <p:cNvSpPr txBox="1">
            <a:spLocks noChangeArrowheads="1"/>
          </p:cNvSpPr>
          <p:nvPr/>
        </p:nvSpPr>
        <p:spPr bwMode="auto">
          <a:xfrm>
            <a:off x="5969000" y="5830888"/>
            <a:ext cx="4603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rgbClr val="000000"/>
                </a:solidFill>
              </a:rPr>
              <a:t>. . .</a:t>
            </a:r>
          </a:p>
        </p:txBody>
      </p:sp>
      <p:sp>
        <p:nvSpPr>
          <p:cNvPr id="238611" name="Line 19"/>
          <p:cNvSpPr>
            <a:spLocks noChangeShapeType="1"/>
          </p:cNvSpPr>
          <p:nvPr/>
        </p:nvSpPr>
        <p:spPr bwMode="auto">
          <a:xfrm flipV="1">
            <a:off x="3736975" y="1601788"/>
            <a:ext cx="2438400" cy="4191000"/>
          </a:xfrm>
          <a:prstGeom prst="line">
            <a:avLst/>
          </a:prstGeom>
          <a:noFill/>
          <a:ln w="28575">
            <a:solidFill>
              <a:schemeClr val="folHlink"/>
            </a:solidFill>
            <a:round/>
            <a:headEnd/>
            <a:tailEnd/>
          </a:ln>
          <a:extLst>
            <a:ext uri="{909E8E84-426E-40dd-AFC4-6F175D3DCCD1}">
              <a14:hiddenFill xmlns="" xmlns:a14="http://schemas.microsoft.com/office/drawing/2010/main">
                <a:noFill/>
              </a14:hiddenFill>
            </a:ext>
          </a:extLst>
        </p:spPr>
        <p:txBody>
          <a:bodyPr lIns="91430" tIns="45715" rIns="91430" bIns="45715"/>
          <a:lstStyle/>
          <a:p>
            <a:endParaRPr lang="en-US"/>
          </a:p>
        </p:txBody>
      </p:sp>
      <p:sp>
        <p:nvSpPr>
          <p:cNvPr id="238612" name="Line 20"/>
          <p:cNvSpPr>
            <a:spLocks noChangeShapeType="1"/>
          </p:cNvSpPr>
          <p:nvPr/>
        </p:nvSpPr>
        <p:spPr bwMode="auto">
          <a:xfrm flipH="1" flipV="1">
            <a:off x="1298575" y="1601788"/>
            <a:ext cx="2438400" cy="4191000"/>
          </a:xfrm>
          <a:prstGeom prst="line">
            <a:avLst/>
          </a:prstGeom>
          <a:noFill/>
          <a:ln w="28575">
            <a:solidFill>
              <a:schemeClr val="folHlink"/>
            </a:solidFill>
            <a:round/>
            <a:headEnd/>
            <a:tailEnd/>
          </a:ln>
          <a:extLst>
            <a:ext uri="{909E8E84-426E-40dd-AFC4-6F175D3DCCD1}">
              <a14:hiddenFill xmlns="" xmlns:a14="http://schemas.microsoft.com/office/drawing/2010/main">
                <a:noFill/>
              </a14:hiddenFill>
            </a:ext>
          </a:extLst>
        </p:spPr>
        <p:txBody>
          <a:bodyPr lIns="91430" tIns="45715" rIns="91430" bIns="45715"/>
          <a:lstStyle/>
          <a:p>
            <a:endParaRPr lang="en-US"/>
          </a:p>
        </p:txBody>
      </p:sp>
      <p:sp>
        <p:nvSpPr>
          <p:cNvPr id="238613" name="Freeform 21"/>
          <p:cNvSpPr>
            <a:spLocks/>
          </p:cNvSpPr>
          <p:nvPr/>
        </p:nvSpPr>
        <p:spPr bwMode="auto">
          <a:xfrm>
            <a:off x="3422650" y="5297488"/>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rgbClr val="8A81FF"/>
          </a:solidFill>
          <a:ln w="28575">
            <a:solidFill>
              <a:srgbClr val="000000"/>
            </a:solidFill>
            <a:round/>
            <a:headEnd/>
            <a:tailEnd/>
          </a:ln>
        </p:spPr>
        <p:txBody>
          <a:bodyPr lIns="91430" tIns="45715" rIns="91430" bIns="45715"/>
          <a:lstStyle/>
          <a:p>
            <a:endParaRPr lang="en-US"/>
          </a:p>
        </p:txBody>
      </p:sp>
      <p:sp>
        <p:nvSpPr>
          <p:cNvPr id="238614" name="Line 19"/>
          <p:cNvSpPr>
            <a:spLocks noChangeShapeType="1"/>
          </p:cNvSpPr>
          <p:nvPr/>
        </p:nvSpPr>
        <p:spPr bwMode="auto">
          <a:xfrm flipV="1">
            <a:off x="5407025" y="1601788"/>
            <a:ext cx="2438400" cy="4191000"/>
          </a:xfrm>
          <a:prstGeom prst="line">
            <a:avLst/>
          </a:prstGeom>
          <a:noFill/>
          <a:ln w="28575">
            <a:solidFill>
              <a:schemeClr val="folHlink"/>
            </a:solidFill>
            <a:round/>
            <a:headEnd/>
            <a:tailEnd/>
          </a:ln>
          <a:extLst>
            <a:ext uri="{909E8E84-426E-40dd-AFC4-6F175D3DCCD1}">
              <a14:hiddenFill xmlns="" xmlns:a14="http://schemas.microsoft.com/office/drawing/2010/main">
                <a:noFill/>
              </a14:hiddenFill>
            </a:ext>
          </a:extLst>
        </p:spPr>
        <p:txBody>
          <a:bodyPr lIns="91430" tIns="45715" rIns="91430" bIns="45715"/>
          <a:lstStyle/>
          <a:p>
            <a:endParaRPr lang="en-US"/>
          </a:p>
        </p:txBody>
      </p:sp>
      <p:sp>
        <p:nvSpPr>
          <p:cNvPr id="238615" name="Line 20"/>
          <p:cNvSpPr>
            <a:spLocks noChangeShapeType="1"/>
          </p:cNvSpPr>
          <p:nvPr/>
        </p:nvSpPr>
        <p:spPr bwMode="auto">
          <a:xfrm flipH="1" flipV="1">
            <a:off x="2968625" y="1601788"/>
            <a:ext cx="2438400" cy="4191000"/>
          </a:xfrm>
          <a:prstGeom prst="line">
            <a:avLst/>
          </a:prstGeom>
          <a:noFill/>
          <a:ln w="28575">
            <a:solidFill>
              <a:schemeClr val="folHlink"/>
            </a:solidFill>
            <a:round/>
            <a:headEnd/>
            <a:tailEnd/>
          </a:ln>
          <a:extLst>
            <a:ext uri="{909E8E84-426E-40dd-AFC4-6F175D3DCCD1}">
              <a14:hiddenFill xmlns="" xmlns:a14="http://schemas.microsoft.com/office/drawing/2010/main">
                <a:noFill/>
              </a14:hiddenFill>
            </a:ext>
          </a:extLst>
        </p:spPr>
        <p:txBody>
          <a:bodyPr lIns="91430" tIns="45715" rIns="91430" bIns="45715"/>
          <a:lstStyle/>
          <a:p>
            <a:endParaRPr lang="en-US"/>
          </a:p>
        </p:txBody>
      </p:sp>
      <p:sp>
        <p:nvSpPr>
          <p:cNvPr id="238616" name="Freeform 21"/>
          <p:cNvSpPr>
            <a:spLocks/>
          </p:cNvSpPr>
          <p:nvPr/>
        </p:nvSpPr>
        <p:spPr bwMode="auto">
          <a:xfrm>
            <a:off x="5099050" y="5297488"/>
            <a:ext cx="609600" cy="533400"/>
          </a:xfrm>
          <a:custGeom>
            <a:avLst/>
            <a:gdLst>
              <a:gd name="T0" fmla="*/ 2147483647 w 384"/>
              <a:gd name="T1" fmla="*/ 2147483647 h 336"/>
              <a:gd name="T2" fmla="*/ 0 w 384"/>
              <a:gd name="T3" fmla="*/ 0 h 336"/>
              <a:gd name="T4" fmla="*/ 2147483647 w 384"/>
              <a:gd name="T5" fmla="*/ 0 h 336"/>
              <a:gd name="T6" fmla="*/ 2147483647 w 384"/>
              <a:gd name="T7" fmla="*/ 2147483647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192" y="336"/>
                </a:moveTo>
                <a:lnTo>
                  <a:pt x="0" y="0"/>
                </a:lnTo>
                <a:lnTo>
                  <a:pt x="384" y="0"/>
                </a:lnTo>
                <a:lnTo>
                  <a:pt x="192" y="336"/>
                </a:lnTo>
                <a:close/>
              </a:path>
            </a:pathLst>
          </a:custGeom>
          <a:solidFill>
            <a:srgbClr val="8A81FF"/>
          </a:solidFill>
          <a:ln w="28575">
            <a:solidFill>
              <a:srgbClr val="000000"/>
            </a:solidFill>
            <a:round/>
            <a:headEnd/>
            <a:tailEnd/>
          </a:ln>
        </p:spPr>
        <p:txBody>
          <a:bodyPr lIns="91430" tIns="45715" rIns="91430" bIns="45715"/>
          <a:lstStyle/>
          <a:p>
            <a:endParaRPr lang="en-US"/>
          </a:p>
        </p:txBody>
      </p:sp>
      <p:pic>
        <p:nvPicPr>
          <p:cNvPr id="26" name="Picture 24" descr="undistorted0000084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433763" y="3271838"/>
            <a:ext cx="2276475" cy="1706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5" descr="undistorted0000083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938838" y="3271838"/>
            <a:ext cx="2276475" cy="170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6" descr="undistorted00000845"/>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28688" y="3271838"/>
            <a:ext cx="2276475" cy="170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433763" y="1412875"/>
            <a:ext cx="2276475" cy="170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2"/>
          <p:cNvSpPr>
            <a:spLocks noGrp="1" noChangeArrowheads="1"/>
          </p:cNvSpPr>
          <p:nvPr>
            <p:ph type="title"/>
          </p:nvPr>
        </p:nvSpPr>
        <p:spPr>
          <a:xfrm>
            <a:off x="452438" y="-76200"/>
            <a:ext cx="8158162" cy="1309688"/>
          </a:xfrm>
        </p:spPr>
        <p:txBody>
          <a:bodyPr/>
          <a:lstStyle/>
          <a:p>
            <a:r>
              <a:rPr lang="en-US">
                <a:latin typeface="Verdana" charset="0"/>
              </a:rPr>
              <a:t>3D Model: Standard Stereo</a:t>
            </a:r>
          </a:p>
        </p:txBody>
      </p:sp>
      <p:pic>
        <p:nvPicPr>
          <p:cNvPr id="240642" name="Picture 11" descr="model-standard-1"/>
          <p:cNvPicPr>
            <a:picLocks noGrp="1" noChangeAspect="1" noChangeArrowheads="1"/>
          </p:cNvPicPr>
          <p:nvPr>
            <p:ph idx="1"/>
          </p:nvPr>
        </p:nvPicPr>
        <p:blipFill>
          <a:blip r:embed="rId3" cstate="email">
            <a:lum bright="30000" contrast="30000"/>
            <a:extLst>
              <a:ext uri="{28A0092B-C50C-407E-A947-70E740481C1C}">
                <a14:useLocalDpi xmlns:a14="http://schemas.microsoft.com/office/drawing/2010/main" val="0"/>
              </a:ext>
            </a:extLst>
          </a:blip>
          <a:srcRect/>
          <a:stretch>
            <a:fillRect/>
          </a:stretch>
        </p:blipFill>
        <p:spPr>
          <a:xfrm>
            <a:off x="2263775" y="1981200"/>
            <a:ext cx="4616450" cy="3886200"/>
          </a:xfrm>
        </p:spPr>
      </p:pic>
      <p:sp>
        <p:nvSpPr>
          <p:cNvPr id="240643" name="Slide Number Placeholder 4"/>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2076E2A-B12C-694A-988D-839FCB59A86F}" type="slidenum">
              <a:rPr lang="en-US" sz="1400">
                <a:latin typeface="Verdana" charset="0"/>
              </a:rPr>
              <a:pPr/>
              <a:t>102</a:t>
            </a:fld>
            <a:endParaRPr lang="en-US" sz="1400">
              <a:latin typeface="Verdana" charset="0"/>
            </a:endParaRPr>
          </a:p>
        </p:txBody>
      </p:sp>
    </p:spTree>
  </p:cSld>
  <p:clrMapOvr>
    <a:masterClrMapping/>
  </p:clrMapOvr>
  <p:transition advTm="7510"/>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p:cNvSpPr>
            <a:spLocks noGrp="1" noChangeArrowheads="1"/>
          </p:cNvSpPr>
          <p:nvPr>
            <p:ph type="title"/>
          </p:nvPr>
        </p:nvSpPr>
        <p:spPr>
          <a:xfrm>
            <a:off x="452438" y="-76200"/>
            <a:ext cx="8158162" cy="1309688"/>
          </a:xfrm>
        </p:spPr>
        <p:txBody>
          <a:bodyPr/>
          <a:lstStyle/>
          <a:p>
            <a:r>
              <a:rPr lang="en-US">
                <a:latin typeface="Verdana" charset="0"/>
              </a:rPr>
              <a:t>3D Model: Standard Stereo</a:t>
            </a:r>
          </a:p>
        </p:txBody>
      </p:sp>
      <p:pic>
        <p:nvPicPr>
          <p:cNvPr id="242690" name="Picture 5" descr="model-standard-3"/>
          <p:cNvPicPr>
            <a:picLocks noGrp="1" noChangeAspect="1" noChangeArrowheads="1"/>
          </p:cNvPicPr>
          <p:nvPr>
            <p:ph idx="1"/>
          </p:nvPr>
        </p:nvPicPr>
        <p:blipFill>
          <a:blip r:embed="rId3" cstate="email">
            <a:lum bright="30000" contrast="30000"/>
            <a:extLst>
              <a:ext uri="{28A0092B-C50C-407E-A947-70E740481C1C}">
                <a14:useLocalDpi xmlns:a14="http://schemas.microsoft.com/office/drawing/2010/main" val="0"/>
              </a:ext>
            </a:extLst>
          </a:blip>
          <a:srcRect/>
          <a:stretch>
            <a:fillRect/>
          </a:stretch>
        </p:blipFill>
        <p:spPr>
          <a:xfrm>
            <a:off x="2057400" y="1981200"/>
            <a:ext cx="5027613" cy="3886200"/>
          </a:xfrm>
        </p:spPr>
      </p:pic>
      <p:sp>
        <p:nvSpPr>
          <p:cNvPr id="242691" name="Slide Number Placeholder 4"/>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7D2937F-866F-2346-A80B-C32F1F76C22D}" type="slidenum">
              <a:rPr lang="en-US" sz="1400">
                <a:latin typeface="Verdana" charset="0"/>
              </a:rPr>
              <a:pPr/>
              <a:t>103</a:t>
            </a:fld>
            <a:endParaRPr lang="en-US" sz="1400">
              <a:latin typeface="Verdana" charset="0"/>
            </a:endParaRPr>
          </a:p>
        </p:txBody>
      </p:sp>
    </p:spTree>
  </p:cSld>
  <p:clrMapOvr>
    <a:masterClrMapping/>
  </p:clrMapOvr>
  <p:transition advTm="10199"/>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p:cNvSpPr>
            <a:spLocks noGrp="1" noChangeArrowheads="1"/>
          </p:cNvSpPr>
          <p:nvPr>
            <p:ph type="title"/>
          </p:nvPr>
        </p:nvSpPr>
        <p:spPr>
          <a:xfrm>
            <a:off x="452438" y="-76200"/>
            <a:ext cx="8158162" cy="1309688"/>
          </a:xfrm>
        </p:spPr>
        <p:txBody>
          <a:bodyPr/>
          <a:lstStyle/>
          <a:p>
            <a:r>
              <a:rPr lang="en-US">
                <a:latin typeface="Verdana" charset="0"/>
              </a:rPr>
              <a:t>3D Model: Standard Stereo</a:t>
            </a:r>
          </a:p>
        </p:txBody>
      </p:sp>
      <p:pic>
        <p:nvPicPr>
          <p:cNvPr id="244738" name="Picture 5" descr="model-standard-4"/>
          <p:cNvPicPr>
            <a:picLocks noGrp="1" noChangeAspect="1" noChangeArrowheads="1"/>
          </p:cNvPicPr>
          <p:nvPr>
            <p:ph idx="1"/>
          </p:nvPr>
        </p:nvPicPr>
        <p:blipFill>
          <a:blip r:embed="rId3" cstate="email">
            <a:lum bright="30000" contrast="30000"/>
            <a:extLst>
              <a:ext uri="{28A0092B-C50C-407E-A947-70E740481C1C}">
                <a14:useLocalDpi xmlns:a14="http://schemas.microsoft.com/office/drawing/2010/main" val="0"/>
              </a:ext>
            </a:extLst>
          </a:blip>
          <a:srcRect/>
          <a:stretch>
            <a:fillRect/>
          </a:stretch>
        </p:blipFill>
        <p:spPr>
          <a:xfrm>
            <a:off x="1806575" y="1981200"/>
            <a:ext cx="5529263" cy="3886200"/>
          </a:xfrm>
        </p:spPr>
      </p:pic>
      <p:sp>
        <p:nvSpPr>
          <p:cNvPr id="244739" name="Slide Number Placeholder 4"/>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8CA4A7D-EDD3-D445-906C-8B40049D5053}" type="slidenum">
              <a:rPr lang="en-US" sz="1400">
                <a:latin typeface="Verdana" charset="0"/>
              </a:rPr>
              <a:pPr/>
              <a:t>104</a:t>
            </a:fld>
            <a:endParaRPr lang="en-US" sz="1400">
              <a:latin typeface="Verdana" charset="0"/>
            </a:endParaRP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2"/>
          <p:cNvSpPr>
            <a:spLocks noGrp="1" noChangeArrowheads="1"/>
          </p:cNvSpPr>
          <p:nvPr>
            <p:ph type="title"/>
          </p:nvPr>
        </p:nvSpPr>
        <p:spPr>
          <a:xfrm>
            <a:off x="452438" y="-76200"/>
            <a:ext cx="8158162" cy="1309688"/>
          </a:xfrm>
        </p:spPr>
        <p:txBody>
          <a:bodyPr/>
          <a:lstStyle/>
          <a:p>
            <a:r>
              <a:rPr lang="en-US">
                <a:latin typeface="Verdana" charset="0"/>
              </a:rPr>
              <a:t>3D Model: Standard Stereo</a:t>
            </a:r>
          </a:p>
        </p:txBody>
      </p:sp>
      <p:pic>
        <p:nvPicPr>
          <p:cNvPr id="246786" name="Picture 5" descr="model-standard-5"/>
          <p:cNvPicPr>
            <a:picLocks noGrp="1" noChangeAspect="1" noChangeArrowheads="1"/>
          </p:cNvPicPr>
          <p:nvPr>
            <p:ph idx="1"/>
          </p:nvPr>
        </p:nvPicPr>
        <p:blipFill>
          <a:blip r:embed="rId3" cstate="email">
            <a:lum bright="30000" contrast="30000"/>
            <a:extLst>
              <a:ext uri="{28A0092B-C50C-407E-A947-70E740481C1C}">
                <a14:useLocalDpi xmlns:a14="http://schemas.microsoft.com/office/drawing/2010/main" val="0"/>
              </a:ext>
            </a:extLst>
          </a:blip>
          <a:srcRect/>
          <a:stretch>
            <a:fillRect/>
          </a:stretch>
        </p:blipFill>
        <p:spPr>
          <a:xfrm>
            <a:off x="1566863" y="1981200"/>
            <a:ext cx="6010275" cy="3886200"/>
          </a:xfrm>
        </p:spPr>
      </p:pic>
      <p:sp>
        <p:nvSpPr>
          <p:cNvPr id="246787" name="Slide Number Placeholder 4"/>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408BF0C-4A66-7041-9BD0-B85B2EA82171}" type="slidenum">
              <a:rPr lang="en-US" sz="1400">
                <a:latin typeface="Verdana" charset="0"/>
              </a:rPr>
              <a:pPr/>
              <a:t>105</a:t>
            </a:fld>
            <a:endParaRPr lang="en-US" sz="1400">
              <a:latin typeface="Verdana" charset="0"/>
            </a:endParaRPr>
          </a:p>
        </p:txBody>
      </p:sp>
    </p:spTree>
  </p:cSld>
  <p:clrMapOvr>
    <a:masterClrMapping/>
  </p:clrMapOvr>
  <p:transition advTm="5671"/>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p:cNvSpPr>
            <a:spLocks noGrp="1"/>
          </p:cNvSpPr>
          <p:nvPr>
            <p:ph type="title"/>
          </p:nvPr>
        </p:nvSpPr>
        <p:spPr/>
        <p:txBody>
          <a:bodyPr/>
          <a:lstStyle/>
          <a:p>
            <a:r>
              <a:rPr lang="en-US">
                <a:latin typeface="Verdana" charset="0"/>
              </a:rPr>
              <a:t>How Accurate Is Stereo?</a:t>
            </a:r>
          </a:p>
        </p:txBody>
      </p:sp>
      <p:sp>
        <p:nvSpPr>
          <p:cNvPr id="27" name="Rectangle 23"/>
          <p:cNvSpPr>
            <a:spLocks noChangeArrowheads="1"/>
          </p:cNvSpPr>
          <p:nvPr/>
        </p:nvSpPr>
        <p:spPr bwMode="auto">
          <a:xfrm>
            <a:off x="5254625" y="4484688"/>
            <a:ext cx="3490913" cy="1600200"/>
          </a:xfrm>
          <a:prstGeom prst="rect">
            <a:avLst/>
          </a:prstGeom>
          <a:solidFill>
            <a:schemeClr val="tx2">
              <a:lumMod val="40000"/>
              <a:lumOff val="60000"/>
            </a:schemeClr>
          </a:solidFill>
          <a:ln w="9525">
            <a:solidFill>
              <a:schemeClr val="tx1"/>
            </a:solidFill>
            <a:miter lim="800000"/>
            <a:headEnd/>
            <a:tailEnd/>
          </a:ln>
        </p:spPr>
        <p:txBody>
          <a:bodyPr wrap="none" anchor="ctr"/>
          <a:lstStyle/>
          <a:p>
            <a:pPr>
              <a:defRPr/>
            </a:pPr>
            <a:endParaRPr lang="en-US">
              <a:latin typeface="Times New Roman" pitchFamily="18" charset="0"/>
              <a:ea typeface="+mn-ea"/>
              <a:cs typeface="+mn-cs"/>
            </a:endParaRPr>
          </a:p>
        </p:txBody>
      </p:sp>
      <p:sp>
        <p:nvSpPr>
          <p:cNvPr id="28" name="Freeform 2"/>
          <p:cNvSpPr>
            <a:spLocks/>
          </p:cNvSpPr>
          <p:nvPr/>
        </p:nvSpPr>
        <p:spPr bwMode="auto">
          <a:xfrm>
            <a:off x="2971800" y="4876800"/>
            <a:ext cx="1676400" cy="914400"/>
          </a:xfrm>
          <a:custGeom>
            <a:avLst/>
            <a:gdLst>
              <a:gd name="T0" fmla="*/ 0 w 1056"/>
              <a:gd name="T1" fmla="*/ 0 h 576"/>
              <a:gd name="T2" fmla="*/ 528 w 1056"/>
              <a:gd name="T3" fmla="*/ 576 h 576"/>
              <a:gd name="T4" fmla="*/ 1056 w 1056"/>
              <a:gd name="T5" fmla="*/ 0 h 576"/>
              <a:gd name="T6" fmla="*/ 0 w 1056"/>
              <a:gd name="T7" fmla="*/ 0 h 576"/>
              <a:gd name="T8" fmla="*/ 0 60000 65536"/>
              <a:gd name="T9" fmla="*/ 0 60000 65536"/>
              <a:gd name="T10" fmla="*/ 0 60000 65536"/>
              <a:gd name="T11" fmla="*/ 0 60000 65536"/>
              <a:gd name="T12" fmla="*/ 0 w 1056"/>
              <a:gd name="T13" fmla="*/ 0 h 576"/>
              <a:gd name="T14" fmla="*/ 1056 w 1056"/>
              <a:gd name="T15" fmla="*/ 576 h 576"/>
            </a:gdLst>
            <a:ahLst/>
            <a:cxnLst>
              <a:cxn ang="T8">
                <a:pos x="T0" y="T1"/>
              </a:cxn>
              <a:cxn ang="T9">
                <a:pos x="T2" y="T3"/>
              </a:cxn>
              <a:cxn ang="T10">
                <a:pos x="T4" y="T5"/>
              </a:cxn>
              <a:cxn ang="T11">
                <a:pos x="T6" y="T7"/>
              </a:cxn>
            </a:cxnLst>
            <a:rect l="T12" t="T13" r="T14" b="T15"/>
            <a:pathLst>
              <a:path w="1056" h="576">
                <a:moveTo>
                  <a:pt x="0" y="0"/>
                </a:moveTo>
                <a:lnTo>
                  <a:pt x="528" y="576"/>
                </a:lnTo>
                <a:lnTo>
                  <a:pt x="1056" y="0"/>
                </a:lnTo>
                <a:lnTo>
                  <a:pt x="0" y="0"/>
                </a:lnTo>
                <a:close/>
              </a:path>
            </a:pathLst>
          </a:custGeom>
          <a:solidFill>
            <a:schemeClr val="accent1">
              <a:lumMod val="40000"/>
              <a:lumOff val="60000"/>
            </a:schemeClr>
          </a:solidFill>
          <a:ln w="9525">
            <a:solidFill>
              <a:schemeClr val="hlink"/>
            </a:solidFill>
            <a:round/>
            <a:headEnd/>
            <a:tailEnd/>
          </a:ln>
        </p:spPr>
        <p:txBody>
          <a:bodyPr/>
          <a:lstStyle/>
          <a:p>
            <a:pPr>
              <a:defRPr/>
            </a:pPr>
            <a:endParaRPr lang="en-US">
              <a:latin typeface="Times New Roman" pitchFamily="18" charset="0"/>
              <a:ea typeface="+mn-ea"/>
              <a:cs typeface="+mn-cs"/>
            </a:endParaRPr>
          </a:p>
        </p:txBody>
      </p:sp>
      <p:sp>
        <p:nvSpPr>
          <p:cNvPr id="29" name="Freeform 3"/>
          <p:cNvSpPr>
            <a:spLocks/>
          </p:cNvSpPr>
          <p:nvPr/>
        </p:nvSpPr>
        <p:spPr bwMode="auto">
          <a:xfrm>
            <a:off x="457200" y="4876800"/>
            <a:ext cx="1676400" cy="914400"/>
          </a:xfrm>
          <a:custGeom>
            <a:avLst/>
            <a:gdLst>
              <a:gd name="T0" fmla="*/ 0 w 1056"/>
              <a:gd name="T1" fmla="*/ 0 h 576"/>
              <a:gd name="T2" fmla="*/ 528 w 1056"/>
              <a:gd name="T3" fmla="*/ 576 h 576"/>
              <a:gd name="T4" fmla="*/ 1056 w 1056"/>
              <a:gd name="T5" fmla="*/ 0 h 576"/>
              <a:gd name="T6" fmla="*/ 0 w 1056"/>
              <a:gd name="T7" fmla="*/ 0 h 576"/>
              <a:gd name="T8" fmla="*/ 0 60000 65536"/>
              <a:gd name="T9" fmla="*/ 0 60000 65536"/>
              <a:gd name="T10" fmla="*/ 0 60000 65536"/>
              <a:gd name="T11" fmla="*/ 0 60000 65536"/>
              <a:gd name="T12" fmla="*/ 0 w 1056"/>
              <a:gd name="T13" fmla="*/ 0 h 576"/>
              <a:gd name="T14" fmla="*/ 1056 w 1056"/>
              <a:gd name="T15" fmla="*/ 576 h 576"/>
            </a:gdLst>
            <a:ahLst/>
            <a:cxnLst>
              <a:cxn ang="T8">
                <a:pos x="T0" y="T1"/>
              </a:cxn>
              <a:cxn ang="T9">
                <a:pos x="T2" y="T3"/>
              </a:cxn>
              <a:cxn ang="T10">
                <a:pos x="T4" y="T5"/>
              </a:cxn>
              <a:cxn ang="T11">
                <a:pos x="T6" y="T7"/>
              </a:cxn>
            </a:cxnLst>
            <a:rect l="T12" t="T13" r="T14" b="T15"/>
            <a:pathLst>
              <a:path w="1056" h="576">
                <a:moveTo>
                  <a:pt x="0" y="0"/>
                </a:moveTo>
                <a:lnTo>
                  <a:pt x="528" y="576"/>
                </a:lnTo>
                <a:lnTo>
                  <a:pt x="1056" y="0"/>
                </a:lnTo>
                <a:lnTo>
                  <a:pt x="0" y="0"/>
                </a:lnTo>
                <a:close/>
              </a:path>
            </a:pathLst>
          </a:custGeom>
          <a:solidFill>
            <a:schemeClr val="accent1">
              <a:lumMod val="40000"/>
              <a:lumOff val="60000"/>
            </a:schemeClr>
          </a:solidFill>
          <a:ln w="9525">
            <a:solidFill>
              <a:schemeClr val="hlink"/>
            </a:solidFill>
            <a:round/>
            <a:headEnd/>
            <a:tailEnd/>
          </a:ln>
        </p:spPr>
        <p:txBody>
          <a:bodyPr/>
          <a:lstStyle/>
          <a:p>
            <a:pPr>
              <a:defRPr/>
            </a:pPr>
            <a:endParaRPr lang="en-US">
              <a:latin typeface="Times New Roman" pitchFamily="18" charset="0"/>
              <a:ea typeface="+mn-ea"/>
              <a:cs typeface="+mn-cs"/>
            </a:endParaRPr>
          </a:p>
        </p:txBody>
      </p:sp>
      <p:sp>
        <p:nvSpPr>
          <p:cNvPr id="248837" name="Line 5"/>
          <p:cNvSpPr>
            <a:spLocks noChangeShapeType="1"/>
          </p:cNvSpPr>
          <p:nvPr/>
        </p:nvSpPr>
        <p:spPr bwMode="auto">
          <a:xfrm flipV="1">
            <a:off x="1295400" y="1981200"/>
            <a:ext cx="0" cy="38100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8838" name="Line 6"/>
          <p:cNvSpPr>
            <a:spLocks noChangeShapeType="1"/>
          </p:cNvSpPr>
          <p:nvPr/>
        </p:nvSpPr>
        <p:spPr bwMode="auto">
          <a:xfrm>
            <a:off x="1295400" y="1981200"/>
            <a:ext cx="2514600" cy="38100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8839" name="Line 7"/>
          <p:cNvSpPr>
            <a:spLocks noChangeShapeType="1"/>
          </p:cNvSpPr>
          <p:nvPr/>
        </p:nvSpPr>
        <p:spPr bwMode="auto">
          <a:xfrm>
            <a:off x="304800" y="4876800"/>
            <a:ext cx="4572000"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8840" name="Line 8"/>
          <p:cNvSpPr>
            <a:spLocks noChangeShapeType="1"/>
          </p:cNvSpPr>
          <p:nvPr/>
        </p:nvSpPr>
        <p:spPr bwMode="auto">
          <a:xfrm flipV="1">
            <a:off x="3810000" y="4876800"/>
            <a:ext cx="0" cy="9144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8841" name="Line 9"/>
          <p:cNvSpPr>
            <a:spLocks noChangeShapeType="1"/>
          </p:cNvSpPr>
          <p:nvPr/>
        </p:nvSpPr>
        <p:spPr bwMode="auto">
          <a:xfrm>
            <a:off x="1295400" y="5791200"/>
            <a:ext cx="2514600"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8842" name="Text Box 10"/>
          <p:cNvSpPr txBox="1">
            <a:spLocks noChangeArrowheads="1"/>
          </p:cNvSpPr>
          <p:nvPr/>
        </p:nvSpPr>
        <p:spPr bwMode="auto">
          <a:xfrm>
            <a:off x="2346325" y="5827713"/>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b</a:t>
            </a:r>
          </a:p>
        </p:txBody>
      </p:sp>
      <p:sp>
        <p:nvSpPr>
          <p:cNvPr id="248843" name="Text Box 11"/>
          <p:cNvSpPr txBox="1">
            <a:spLocks noChangeArrowheads="1"/>
          </p:cNvSpPr>
          <p:nvPr/>
        </p:nvSpPr>
        <p:spPr bwMode="auto">
          <a:xfrm>
            <a:off x="920750" y="3748088"/>
            <a:ext cx="2984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z</a:t>
            </a:r>
          </a:p>
        </p:txBody>
      </p:sp>
      <p:sp>
        <p:nvSpPr>
          <p:cNvPr id="248844" name="Text Box 12"/>
          <p:cNvSpPr txBox="1">
            <a:spLocks noChangeArrowheads="1"/>
          </p:cNvSpPr>
          <p:nvPr/>
        </p:nvSpPr>
        <p:spPr bwMode="auto">
          <a:xfrm>
            <a:off x="3810000" y="5105400"/>
            <a:ext cx="247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f</a:t>
            </a:r>
          </a:p>
        </p:txBody>
      </p:sp>
      <p:sp>
        <p:nvSpPr>
          <p:cNvPr id="248845" name="Text Box 13"/>
          <p:cNvSpPr txBox="1">
            <a:spLocks noChangeArrowheads="1"/>
          </p:cNvSpPr>
          <p:nvPr/>
        </p:nvSpPr>
        <p:spPr bwMode="auto">
          <a:xfrm>
            <a:off x="3336925" y="4532313"/>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d</a:t>
            </a:r>
          </a:p>
        </p:txBody>
      </p:sp>
      <p:graphicFrame>
        <p:nvGraphicFramePr>
          <p:cNvPr id="248846" name="Object 2"/>
          <p:cNvGraphicFramePr>
            <a:graphicFrameLocks noGrp="1" noChangeAspect="1"/>
          </p:cNvGraphicFramePr>
          <p:nvPr>
            <p:ph idx="4294967295"/>
          </p:nvPr>
        </p:nvGraphicFramePr>
        <p:xfrm>
          <a:off x="6096000" y="1758950"/>
          <a:ext cx="1435100" cy="1011238"/>
        </p:xfrm>
        <a:graphic>
          <a:graphicData uri="http://schemas.openxmlformats.org/presentationml/2006/ole">
            <mc:AlternateContent xmlns:mc="http://schemas.openxmlformats.org/markup-compatibility/2006">
              <mc:Choice xmlns:v="urn:schemas-microsoft-com:vml" Requires="v">
                <p:oleObj spid="_x0000_s248917" name="Equation" r:id="rId4" imgW="558558" imgH="393529" progId="Equation.3">
                  <p:embed/>
                </p:oleObj>
              </mc:Choice>
              <mc:Fallback>
                <p:oleObj name="Equation" r:id="rId4" imgW="558558" imgH="393529"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758950"/>
                        <a:ext cx="1435100" cy="1011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8847" name="Object 3"/>
          <p:cNvGraphicFramePr>
            <a:graphicFrameLocks noChangeAspect="1"/>
          </p:cNvGraphicFramePr>
          <p:nvPr/>
        </p:nvGraphicFramePr>
        <p:xfrm>
          <a:off x="5372100" y="3059113"/>
          <a:ext cx="2992438" cy="976312"/>
        </p:xfrm>
        <a:graphic>
          <a:graphicData uri="http://schemas.openxmlformats.org/presentationml/2006/ole">
            <mc:AlternateContent xmlns:mc="http://schemas.openxmlformats.org/markup-compatibility/2006">
              <mc:Choice xmlns:v="urn:schemas-microsoft-com:vml" Requires="v">
                <p:oleObj spid="_x0000_s248918" name="Equation" r:id="rId6" imgW="1205977" imgH="393529" progId="Equation.3">
                  <p:embed/>
                </p:oleObj>
              </mc:Choice>
              <mc:Fallback>
                <p:oleObj name="Equation" r:id="rId6" imgW="1205977" imgH="393529"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2100" y="3059113"/>
                        <a:ext cx="2992438" cy="976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48848" name="Line 16"/>
          <p:cNvSpPr>
            <a:spLocks noChangeShapeType="1"/>
          </p:cNvSpPr>
          <p:nvPr/>
        </p:nvSpPr>
        <p:spPr bwMode="auto">
          <a:xfrm flipH="1" flipV="1">
            <a:off x="1295400" y="2667000"/>
            <a:ext cx="2514600" cy="312420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8849" name="AutoShape 17"/>
          <p:cNvSpPr>
            <a:spLocks/>
          </p:cNvSpPr>
          <p:nvPr/>
        </p:nvSpPr>
        <p:spPr bwMode="auto">
          <a:xfrm>
            <a:off x="1066800" y="1981200"/>
            <a:ext cx="76200" cy="685800"/>
          </a:xfrm>
          <a:prstGeom prst="leftBrace">
            <a:avLst>
              <a:gd name="adj1" fmla="val 75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48850" name="Text Box 18"/>
          <p:cNvSpPr txBox="1">
            <a:spLocks noChangeArrowheads="1"/>
          </p:cNvSpPr>
          <p:nvPr/>
        </p:nvSpPr>
        <p:spPr bwMode="auto">
          <a:xfrm>
            <a:off x="669925" y="2170113"/>
            <a:ext cx="450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l-GR"/>
              <a:t>Δ</a:t>
            </a:r>
            <a:r>
              <a:rPr lang="en-US"/>
              <a:t>z</a:t>
            </a:r>
            <a:endParaRPr lang="el-GR"/>
          </a:p>
        </p:txBody>
      </p:sp>
      <p:sp>
        <p:nvSpPr>
          <p:cNvPr id="248851" name="Text Box 19"/>
          <p:cNvSpPr txBox="1">
            <a:spLocks noChangeArrowheads="1"/>
          </p:cNvSpPr>
          <p:nvPr/>
        </p:nvSpPr>
        <p:spPr bwMode="auto">
          <a:xfrm>
            <a:off x="2819400" y="3886200"/>
            <a:ext cx="4635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l-GR"/>
              <a:t>Δ</a:t>
            </a:r>
            <a:r>
              <a:rPr lang="en-US"/>
              <a:t>d</a:t>
            </a:r>
            <a:endParaRPr lang="el-GR"/>
          </a:p>
        </p:txBody>
      </p:sp>
      <p:sp>
        <p:nvSpPr>
          <p:cNvPr id="248852" name="AutoShape 20"/>
          <p:cNvSpPr>
            <a:spLocks/>
          </p:cNvSpPr>
          <p:nvPr/>
        </p:nvSpPr>
        <p:spPr bwMode="auto">
          <a:xfrm rot="5400000">
            <a:off x="2971800" y="4267200"/>
            <a:ext cx="152400" cy="152400"/>
          </a:xfrm>
          <a:prstGeom prst="leftBrace">
            <a:avLst>
              <a:gd name="adj1" fmla="val 8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aphicFrame>
        <p:nvGraphicFramePr>
          <p:cNvPr id="248853" name="Object 4"/>
          <p:cNvGraphicFramePr>
            <a:graphicFrameLocks noChangeAspect="1"/>
          </p:cNvGraphicFramePr>
          <p:nvPr/>
        </p:nvGraphicFramePr>
        <p:xfrm>
          <a:off x="5710238" y="4484688"/>
          <a:ext cx="2541587" cy="1533525"/>
        </p:xfrm>
        <a:graphic>
          <a:graphicData uri="http://schemas.openxmlformats.org/presentationml/2006/ole">
            <mc:AlternateContent xmlns:mc="http://schemas.openxmlformats.org/markup-compatibility/2006">
              <mc:Choice xmlns:v="urn:schemas-microsoft-com:vml" Requires="v">
                <p:oleObj spid="_x0000_s248919" name="Equation" r:id="rId8" imgW="736280" imgH="444307" progId="Equation.3">
                  <p:embed/>
                </p:oleObj>
              </mc:Choice>
              <mc:Fallback>
                <p:oleObj name="Equation" r:id="rId8" imgW="736280" imgH="444307"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0238" y="4484688"/>
                        <a:ext cx="2541587" cy="153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248854" name="TextBox 22"/>
          <p:cNvSpPr txBox="1">
            <a:spLocks noChangeArrowheads="1"/>
          </p:cNvSpPr>
          <p:nvPr/>
        </p:nvSpPr>
        <p:spPr bwMode="auto">
          <a:xfrm>
            <a:off x="3352800" y="1524000"/>
            <a:ext cx="1570038"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b = baseline</a:t>
            </a:r>
          </a:p>
          <a:p>
            <a:pPr eaLnBrk="1" hangingPunct="1"/>
            <a:r>
              <a:rPr lang="en-US"/>
              <a:t>f = focal length</a:t>
            </a:r>
          </a:p>
          <a:p>
            <a:pPr eaLnBrk="1" hangingPunct="1"/>
            <a:r>
              <a:rPr lang="en-US"/>
              <a:t>d = disparity</a:t>
            </a:r>
          </a:p>
          <a:p>
            <a:pPr eaLnBrk="1" hangingPunct="1"/>
            <a:r>
              <a:rPr lang="en-US"/>
              <a:t>z = depth</a:t>
            </a:r>
          </a:p>
        </p:txBody>
      </p:sp>
      <p:sp>
        <p:nvSpPr>
          <p:cNvPr id="24" name="Oval 23"/>
          <p:cNvSpPr/>
          <p:nvPr/>
        </p:nvSpPr>
        <p:spPr>
          <a:xfrm>
            <a:off x="6629400" y="4343400"/>
            <a:ext cx="990600" cy="990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8856" name="Slide Number Placeholder 46"/>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D82B1C5-FFAC-EB47-BC35-C225B675B699}" type="slidenum">
              <a:rPr lang="en-US" sz="1400">
                <a:latin typeface="Verdana" charset="0"/>
              </a:rPr>
              <a:pPr/>
              <a:t>106</a:t>
            </a:fld>
            <a:endParaRPr lang="en-US" sz="1400">
              <a:latin typeface="Verdana" charset="0"/>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793" name="Picture 3" descr="stereo-geometries"/>
          <p:cNvPicPr>
            <a:picLocks noGrp="1" noChangeAspect="1" noChangeArrowheads="1"/>
          </p:cNvPicPr>
          <p:nvPr>
            <p:ph sz="half" idx="1"/>
          </p:nvPr>
        </p:nvPicPr>
        <p:blipFill>
          <a:blip r:embed="rId3" cstate="email">
            <a:extLst>
              <a:ext uri="{28A0092B-C50C-407E-A947-70E740481C1C}">
                <a14:useLocalDpi xmlns:a14="http://schemas.microsoft.com/office/drawing/2010/main" val="0"/>
              </a:ext>
            </a:extLst>
          </a:blip>
          <a:srcRect/>
          <a:stretch>
            <a:fillRect/>
          </a:stretch>
        </p:blipFill>
        <p:spPr>
          <a:xfrm>
            <a:off x="1993900" y="1708150"/>
            <a:ext cx="5086350" cy="2863850"/>
          </a:xfrm>
        </p:spPr>
      </p:pic>
      <p:sp>
        <p:nvSpPr>
          <p:cNvPr id="1304580" name="Rectangle 4"/>
          <p:cNvSpPr>
            <a:spLocks noGrp="1" noChangeArrowheads="1"/>
          </p:cNvSpPr>
          <p:nvPr>
            <p:ph type="body" sz="half" idx="2"/>
          </p:nvPr>
        </p:nvSpPr>
        <p:spPr>
          <a:xfrm>
            <a:off x="1787525" y="4572000"/>
            <a:ext cx="6992938" cy="2136775"/>
          </a:xfrm>
        </p:spPr>
        <p:txBody>
          <a:bodyPr/>
          <a:lstStyle/>
          <a:p>
            <a:pPr marL="309563" indent="-309563" defTabSz="828675" eaLnBrk="1" hangingPunct="1">
              <a:lnSpc>
                <a:spcPct val="90000"/>
              </a:lnSpc>
              <a:buFont typeface="Times New Roman" charset="0"/>
              <a:buChar char="•"/>
            </a:pPr>
            <a:r>
              <a:rPr lang="en-US">
                <a:latin typeface="Verdana" charset="0"/>
              </a:rPr>
              <a:t>Multi-baseline, multi-resolution</a:t>
            </a:r>
          </a:p>
          <a:p>
            <a:pPr marL="309563" indent="-309563" defTabSz="828675" eaLnBrk="1" hangingPunct="1">
              <a:lnSpc>
                <a:spcPct val="90000"/>
              </a:lnSpc>
              <a:buFont typeface="Times New Roman" charset="0"/>
              <a:buChar char="•"/>
            </a:pPr>
            <a:r>
              <a:rPr lang="en-US">
                <a:latin typeface="Verdana" charset="0"/>
              </a:rPr>
              <a:t>At each depth, baseline and resolution selected proportional to that depth</a:t>
            </a:r>
          </a:p>
          <a:p>
            <a:pPr marL="309563" indent="-309563" defTabSz="828675" eaLnBrk="1" hangingPunct="1">
              <a:lnSpc>
                <a:spcPct val="90000"/>
              </a:lnSpc>
              <a:buFont typeface="Times New Roman" charset="0"/>
              <a:buChar char="•"/>
            </a:pPr>
            <a:r>
              <a:rPr lang="en-US">
                <a:latin typeface="Verdana" charset="0"/>
              </a:rPr>
              <a:t>Allows to keep depth accuracy constant!</a:t>
            </a:r>
          </a:p>
        </p:txBody>
      </p:sp>
      <p:sp>
        <p:nvSpPr>
          <p:cNvPr id="289795" name="Rectangle 2"/>
          <p:cNvSpPr>
            <a:spLocks noGrp="1" noChangeArrowheads="1"/>
          </p:cNvSpPr>
          <p:nvPr>
            <p:ph type="title"/>
          </p:nvPr>
        </p:nvSpPr>
        <p:spPr>
          <a:xfrm>
            <a:off x="1497013" y="247650"/>
            <a:ext cx="7581900" cy="1143000"/>
          </a:xfrm>
        </p:spPr>
        <p:txBody>
          <a:bodyPr/>
          <a:lstStyle/>
          <a:p>
            <a:pPr eaLnBrk="1" hangingPunct="1"/>
            <a:r>
              <a:rPr lang="en-US">
                <a:latin typeface="Verdana" charset="0"/>
              </a:rPr>
              <a:t>Variable Baseline/Resolution Stereo</a:t>
            </a:r>
          </a:p>
        </p:txBody>
      </p:sp>
      <p:sp>
        <p:nvSpPr>
          <p:cNvPr id="18438" name="Text Box 31"/>
          <p:cNvSpPr txBox="1">
            <a:spLocks noChangeArrowheads="1"/>
          </p:cNvSpPr>
          <p:nvPr/>
        </p:nvSpPr>
        <p:spPr bwMode="auto">
          <a:xfrm>
            <a:off x="6248400" y="1030288"/>
            <a:ext cx="2767013" cy="400050"/>
          </a:xfrm>
          <a:prstGeom prst="rect">
            <a:avLst/>
          </a:prstGeom>
          <a:noFill/>
          <a:ln w="9525">
            <a:noFill/>
            <a:miter lim="800000"/>
            <a:headEnd/>
            <a:tailEnd/>
          </a:ln>
        </p:spPr>
        <p:txBody>
          <a:bodyPr wrap="none">
            <a:spAutoFit/>
          </a:bodyPr>
          <a:lstStyle/>
          <a:p>
            <a:pPr>
              <a:defRPr/>
            </a:pPr>
            <a:r>
              <a:rPr lang="en-US" sz="2000" dirty="0">
                <a:solidFill>
                  <a:schemeClr val="accent2"/>
                </a:solidFill>
                <a:latin typeface="+mn-lt"/>
                <a:ea typeface="+mn-ea"/>
                <a:cs typeface="Arial" charset="0"/>
              </a:rPr>
              <a:t>(Gallup et al., CVPR08)</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458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0458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0458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4580"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3"/>
          <p:cNvSpPr>
            <a:spLocks noGrp="1" noChangeArrowheads="1"/>
          </p:cNvSpPr>
          <p:nvPr>
            <p:ph type="body" sz="half" idx="1"/>
          </p:nvPr>
        </p:nvSpPr>
        <p:spPr>
          <a:xfrm>
            <a:off x="1628775" y="1981200"/>
            <a:ext cx="7058025" cy="1866900"/>
          </a:xfrm>
        </p:spPr>
        <p:txBody>
          <a:bodyPr/>
          <a:lstStyle/>
          <a:p>
            <a:pPr marL="0" indent="0"/>
            <a:r>
              <a:rPr lang="en-US">
                <a:latin typeface="Verdana" charset="0"/>
              </a:rPr>
              <a:t>Analysis of matching scores at various baselines and scales</a:t>
            </a:r>
          </a:p>
          <a:p>
            <a:pPr lvl="1"/>
            <a:r>
              <a:rPr lang="en-US">
                <a:latin typeface="Verdana" charset="0"/>
              </a:rPr>
              <a:t>Location of global minimum unchanged</a:t>
            </a:r>
          </a:p>
          <a:p>
            <a:pPr lvl="1"/>
            <a:r>
              <a:rPr lang="en-US">
                <a:latin typeface="Verdana" charset="0"/>
              </a:rPr>
              <a:t>Value of global minimum preserved</a:t>
            </a:r>
          </a:p>
        </p:txBody>
      </p:sp>
      <p:pic>
        <p:nvPicPr>
          <p:cNvPr id="291842" name="Picture 9"/>
          <p:cNvPicPr>
            <a:picLocks noGrp="1" noChangeAspect="1" noChangeArrowheads="1"/>
          </p:cNvPicPr>
          <p:nvPr>
            <p:ph sz="half" idx="2"/>
          </p:nvPr>
        </p:nvPicPr>
        <p:blipFill>
          <a:blip r:embed="rId3" cstate="email">
            <a:extLst>
              <a:ext uri="{28A0092B-C50C-407E-A947-70E740481C1C}">
                <a14:useLocalDpi xmlns:a14="http://schemas.microsoft.com/office/drawing/2010/main" val="0"/>
              </a:ext>
            </a:extLst>
          </a:blip>
          <a:srcRect/>
          <a:stretch>
            <a:fillRect/>
          </a:stretch>
        </p:blipFill>
        <p:spPr>
          <a:xfrm>
            <a:off x="1231900" y="3825875"/>
            <a:ext cx="6604000" cy="2714625"/>
          </a:xfrm>
        </p:spPr>
      </p:pic>
      <p:sp>
        <p:nvSpPr>
          <p:cNvPr id="104452" name="Slide Number Placeholder 5"/>
          <p:cNvSpPr>
            <a:spLocks noGrp="1"/>
          </p:cNvSpPr>
          <p:nvPr>
            <p:ph type="sldNum" sz="quarter" idx="11"/>
          </p:nvPr>
        </p:nvSpPr>
        <p:spPr/>
        <p:txBody>
          <a:bodyPr/>
          <a:lstStyle/>
          <a:p>
            <a:pPr>
              <a:defRPr/>
            </a:pPr>
            <a:endParaRPr lang="en-US"/>
          </a:p>
        </p:txBody>
      </p:sp>
      <p:sp>
        <p:nvSpPr>
          <p:cNvPr id="291844" name="Title 6"/>
          <p:cNvSpPr>
            <a:spLocks noGrp="1"/>
          </p:cNvSpPr>
          <p:nvPr>
            <p:ph type="title"/>
          </p:nvPr>
        </p:nvSpPr>
        <p:spPr>
          <a:xfrm>
            <a:off x="1628775" y="457200"/>
            <a:ext cx="7058025" cy="1371600"/>
          </a:xfrm>
        </p:spPr>
        <p:txBody>
          <a:bodyPr/>
          <a:lstStyle/>
          <a:p>
            <a:r>
              <a:rPr lang="en-US" sz="3200">
                <a:latin typeface="Verdana" charset="0"/>
              </a:rPr>
              <a:t>Verification of consistent results</a:t>
            </a:r>
          </a:p>
        </p:txBody>
      </p:sp>
    </p:spTree>
  </p:cSld>
  <p:clrMapOvr>
    <a:masterClrMapping/>
  </p:clrMapOvr>
  <p:transition advClick="0"/>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889" name="Picture 1029" descr="orig-1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12950" y="1117600"/>
            <a:ext cx="1589088" cy="136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3890" name="Picture 1030" descr="orig-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70750" y="1117600"/>
            <a:ext cx="1589088" cy="136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3891" name="Picture 1031" descr="orig-1"/>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765550" y="1117600"/>
            <a:ext cx="1589088" cy="136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3892" name="Picture 1032" descr="orig-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60350" y="1117600"/>
            <a:ext cx="1589088" cy="136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3893" name="Picture 1033" descr="orig-05"/>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518150" y="1117600"/>
            <a:ext cx="1589088" cy="136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3894" name="Picture 1034" descr="compare1-1-variable"/>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530850" y="2586038"/>
            <a:ext cx="3500438"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3895" name="Picture 1035" descr="depth-fixed"/>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20650" y="2568575"/>
            <a:ext cx="1828800" cy="157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3896" name="Picture 1036" descr="depth-variable"/>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20650" y="4262438"/>
            <a:ext cx="1828800" cy="157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3897" name="Picture 1037" descr="compare1-1-fixed"/>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025650" y="2586038"/>
            <a:ext cx="35052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3898" name="Rectangle 2"/>
          <p:cNvSpPr>
            <a:spLocks noGrp="1" noChangeArrowheads="1"/>
          </p:cNvSpPr>
          <p:nvPr>
            <p:ph type="title"/>
          </p:nvPr>
        </p:nvSpPr>
        <p:spPr>
          <a:xfrm>
            <a:off x="1620838" y="274638"/>
            <a:ext cx="7523162" cy="862012"/>
          </a:xfrm>
        </p:spPr>
        <p:txBody>
          <a:bodyPr/>
          <a:lstStyle/>
          <a:p>
            <a:pPr eaLnBrk="1" hangingPunct="1"/>
            <a:r>
              <a:rPr lang="en-US" sz="2400">
                <a:latin typeface="Verdana" charset="0"/>
              </a:rPr>
              <a:t>Variable Baseline/Resolution Stereo: comparison</a:t>
            </a:r>
          </a:p>
        </p:txBody>
      </p:sp>
    </p:spTree>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13A247F-FEB9-6A42-92F2-6DF82F8B902B}" type="slidenum">
              <a:rPr lang="en-US" sz="1400">
                <a:latin typeface="Verdana" charset="0"/>
              </a:rPr>
              <a:pPr/>
              <a:t>11</a:t>
            </a:fld>
            <a:endParaRPr lang="en-US" sz="1400">
              <a:latin typeface="Verdana" charset="0"/>
            </a:endParaRPr>
          </a:p>
        </p:txBody>
      </p:sp>
      <p:pic>
        <p:nvPicPr>
          <p:cNvPr id="32770" name="Picture 2" descr="st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8001000" cy="474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1" name="Text Box 3"/>
          <p:cNvSpPr txBox="1">
            <a:spLocks noChangeArrowheads="1"/>
          </p:cNvSpPr>
          <p:nvPr/>
        </p:nvSpPr>
        <p:spPr bwMode="auto">
          <a:xfrm>
            <a:off x="1658938" y="296863"/>
            <a:ext cx="14366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Stereopsis</a:t>
            </a:r>
          </a:p>
        </p:txBody>
      </p:sp>
      <p:sp>
        <p:nvSpPr>
          <p:cNvPr id="32772" name="Text Box 4"/>
          <p:cNvSpPr txBox="1">
            <a:spLocks noChangeArrowheads="1"/>
          </p:cNvSpPr>
          <p:nvPr/>
        </p:nvSpPr>
        <p:spPr bwMode="auto">
          <a:xfrm>
            <a:off x="609600" y="6096000"/>
            <a:ext cx="59928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200">
                <a:sym typeface="Symbol" charset="0"/>
              </a:rPr>
              <a:t>Figure from US Navy Manual of Basic Optics and Optical Instruments, prepared by B</a:t>
            </a:r>
            <a:r>
              <a:rPr lang="en-US" sz="1200"/>
              <a:t>ureau of </a:t>
            </a:r>
          </a:p>
          <a:p>
            <a:r>
              <a:rPr lang="en-US" sz="1200"/>
              <a:t>Naval Personnel. Reprinted by Dover Publications, Inc., 1969.</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Title 1"/>
          <p:cNvSpPr>
            <a:spLocks noGrp="1"/>
          </p:cNvSpPr>
          <p:nvPr>
            <p:ph type="title"/>
          </p:nvPr>
        </p:nvSpPr>
        <p:spPr/>
        <p:txBody>
          <a:bodyPr/>
          <a:lstStyle/>
          <a:p>
            <a:r>
              <a:rPr lang="en-US">
                <a:latin typeface="Verdana" charset="0"/>
              </a:rPr>
              <a:t>Results</a:t>
            </a:r>
          </a:p>
        </p:txBody>
      </p:sp>
      <p:sp>
        <p:nvSpPr>
          <p:cNvPr id="297986" name="Slide Number Placeholder 4"/>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CD28367-89D8-9E4F-8AB7-17055DE25B68}" type="slidenum">
              <a:rPr lang="en-US" sz="1400">
                <a:latin typeface="Verdana" charset="0"/>
              </a:rPr>
              <a:pPr/>
              <a:t>110</a:t>
            </a:fld>
            <a:endParaRPr lang="en-US" sz="1400">
              <a:latin typeface="Verdana" charset="0"/>
            </a:endParaRPr>
          </a:p>
        </p:txBody>
      </p:sp>
      <p:pic>
        <p:nvPicPr>
          <p:cNvPr id="6" name="comparison.wmv" descr="/Users/pomarc/Dropbox/pomarc/Documents/Courses/computervision/comparison.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524000" y="1752600"/>
            <a:ext cx="6096000"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988" name="Content Placeholder 6"/>
          <p:cNvSpPr>
            <a:spLocks noGrp="1"/>
          </p:cNvSpPr>
          <p:nvPr>
            <p:ph idx="1"/>
          </p:nvPr>
        </p:nvSpPr>
        <p:spPr/>
        <p:txBody>
          <a:bodyPr/>
          <a:lstStyle/>
          <a:p>
            <a:endParaRPr lang="en-US">
              <a:latin typeface="Verdan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00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Title 1"/>
          <p:cNvSpPr>
            <a:spLocks noGrp="1"/>
          </p:cNvSpPr>
          <p:nvPr>
            <p:ph type="title"/>
          </p:nvPr>
        </p:nvSpPr>
        <p:spPr/>
        <p:txBody>
          <a:bodyPr/>
          <a:lstStyle/>
          <a:p>
            <a:r>
              <a:rPr lang="en-US">
                <a:latin typeface="Verdana" charset="0"/>
              </a:rPr>
              <a:t>Depth Resolution Limits</a:t>
            </a:r>
          </a:p>
        </p:txBody>
      </p:sp>
      <p:sp>
        <p:nvSpPr>
          <p:cNvPr id="300034" name="Slide Number Placeholder 4"/>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435D74F-69F5-5543-8061-3555908BD275}" type="slidenum">
              <a:rPr lang="en-US" sz="1400">
                <a:latin typeface="Verdana" charset="0"/>
              </a:rPr>
              <a:pPr/>
              <a:t>111</a:t>
            </a:fld>
            <a:endParaRPr lang="en-US" sz="1400">
              <a:latin typeface="Verdana" charset="0"/>
            </a:endParaRPr>
          </a:p>
        </p:txBody>
      </p:sp>
      <p:pic>
        <p:nvPicPr>
          <p:cNvPr id="30003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828800"/>
            <a:ext cx="5486400" cy="464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p:cNvSpPr>
          <p:nvPr>
            <p:ph type="title"/>
          </p:nvPr>
        </p:nvSpPr>
        <p:spPr/>
        <p:txBody>
          <a:bodyPr/>
          <a:lstStyle/>
          <a:p>
            <a:r>
              <a:rPr lang="en-US">
                <a:latin typeface="Verdana" charset="0"/>
              </a:rPr>
              <a:t>Piecewise Planar Stereo</a:t>
            </a:r>
          </a:p>
        </p:txBody>
      </p:sp>
      <p:sp>
        <p:nvSpPr>
          <p:cNvPr id="302082" name="Content Placeholder 2"/>
          <p:cNvSpPr>
            <a:spLocks noGrp="1"/>
          </p:cNvSpPr>
          <p:nvPr>
            <p:ph sz="half" idx="1"/>
          </p:nvPr>
        </p:nvSpPr>
        <p:spPr>
          <a:xfrm>
            <a:off x="457200" y="2438400"/>
            <a:ext cx="6781800" cy="4525963"/>
          </a:xfrm>
        </p:spPr>
        <p:txBody>
          <a:bodyPr/>
          <a:lstStyle/>
          <a:p>
            <a:pPr marL="0" indent="0"/>
            <a:r>
              <a:rPr lang="en-US" sz="2400">
                <a:latin typeface="Verdana" charset="0"/>
              </a:rPr>
              <a:t>Fit planes to scene</a:t>
            </a:r>
          </a:p>
          <a:p>
            <a:pPr marL="0" indent="0"/>
            <a:r>
              <a:rPr lang="en-US" sz="2400">
                <a:latin typeface="Verdana" charset="0"/>
              </a:rPr>
              <a:t>But also handle non-planar regions</a:t>
            </a:r>
          </a:p>
          <a:p>
            <a:pPr marL="0" indent="0"/>
            <a:r>
              <a:rPr lang="en-US" sz="2400">
                <a:latin typeface="Verdana" charset="0"/>
              </a:rPr>
              <a:t>Use planar appearance</a:t>
            </a:r>
          </a:p>
          <a:p>
            <a:pPr marL="0" indent="0"/>
            <a:r>
              <a:rPr lang="en-US" sz="2400">
                <a:latin typeface="Verdana" charset="0"/>
              </a:rPr>
              <a:t>Ensure consistency over video sequences</a:t>
            </a:r>
          </a:p>
        </p:txBody>
      </p:sp>
      <p:pic>
        <p:nvPicPr>
          <p:cNvPr id="302083" name="Picture 2"/>
          <p:cNvPicPr>
            <a:picLocks noGrp="1" noChangeAspect="1" noChangeArrowheads="1"/>
          </p:cNvPicPr>
          <p:nvPr>
            <p:ph sz="half" idx="2"/>
          </p:nvPr>
        </p:nvPicPr>
        <p:blipFill>
          <a:blip r:embed="rId3" cstate="email">
            <a:extLst>
              <a:ext uri="{28A0092B-C50C-407E-A947-70E740481C1C}">
                <a14:useLocalDpi xmlns:a14="http://schemas.microsoft.com/office/drawing/2010/main" val="0"/>
              </a:ext>
            </a:extLst>
          </a:blip>
          <a:srcRect/>
          <a:stretch>
            <a:fillRect/>
          </a:stretch>
        </p:blipFill>
        <p:spPr>
          <a:xfrm>
            <a:off x="533400" y="4876800"/>
            <a:ext cx="1828800" cy="1370013"/>
          </a:xfrm>
        </p:spPr>
      </p:pic>
      <p:pic>
        <p:nvPicPr>
          <p:cNvPr id="302084"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514600" y="4876800"/>
            <a:ext cx="18415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2085" name="Picture 5"/>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495800" y="4800600"/>
            <a:ext cx="1828800" cy="135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2086" name="Picture 6"/>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477000" y="4800600"/>
            <a:ext cx="1844675"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2087" name="Slide Number Placeholder 11"/>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53B2089-51D5-BA47-ACC4-F7105E771AF0}" type="slidenum">
              <a:rPr lang="en-US" sz="1400">
                <a:latin typeface="Verdana" charset="0"/>
              </a:rPr>
              <a:pPr/>
              <a:t>112</a:t>
            </a:fld>
            <a:endParaRPr lang="en-US" sz="1400">
              <a:latin typeface="Verdana"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Title 1"/>
          <p:cNvSpPr>
            <a:spLocks noGrp="1"/>
          </p:cNvSpPr>
          <p:nvPr>
            <p:ph type="title"/>
          </p:nvPr>
        </p:nvSpPr>
        <p:spPr/>
        <p:txBody>
          <a:bodyPr/>
          <a:lstStyle/>
          <a:p>
            <a:r>
              <a:rPr lang="en-US">
                <a:latin typeface="Verdana" charset="0"/>
              </a:rPr>
              <a:t>3D Reconstruction from Video</a:t>
            </a:r>
          </a:p>
        </p:txBody>
      </p:sp>
      <p:pic>
        <p:nvPicPr>
          <p:cNvPr id="5" name="original.wmv" descr="/Users/pomarc/Dropbox/pomarc/Documents/Courses/computervision/original.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bwMode="auto">
          <a:xfrm>
            <a:off x="2667000" y="2122488"/>
            <a:ext cx="2514600" cy="3821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4131" name="TextBox 5"/>
          <p:cNvSpPr txBox="1">
            <a:spLocks noChangeArrowheads="1"/>
          </p:cNvSpPr>
          <p:nvPr/>
        </p:nvSpPr>
        <p:spPr bwMode="auto">
          <a:xfrm>
            <a:off x="2697163" y="1600200"/>
            <a:ext cx="2408237"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Street-Side Video</a:t>
            </a:r>
          </a:p>
        </p:txBody>
      </p:sp>
      <p:grpSp>
        <p:nvGrpSpPr>
          <p:cNvPr id="304132" name="Group 15"/>
          <p:cNvGrpSpPr>
            <a:grpSpLocks/>
          </p:cNvGrpSpPr>
          <p:nvPr/>
        </p:nvGrpSpPr>
        <p:grpSpPr bwMode="auto">
          <a:xfrm rot="-2167538">
            <a:off x="1400175" y="3732213"/>
            <a:ext cx="638175" cy="381000"/>
            <a:chOff x="838200" y="3276600"/>
            <a:chExt cx="637471" cy="381000"/>
          </a:xfrm>
        </p:grpSpPr>
        <p:sp>
          <p:nvSpPr>
            <p:cNvPr id="13" name="Isosceles Triangle 12"/>
            <p:cNvSpPr/>
            <p:nvPr/>
          </p:nvSpPr>
          <p:spPr>
            <a:xfrm rot="16200000">
              <a:off x="1049986" y="3210089"/>
              <a:ext cx="376237" cy="485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838126" y="3271426"/>
              <a:ext cx="45669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304133" name="Group 17"/>
          <p:cNvGrpSpPr>
            <a:grpSpLocks/>
          </p:cNvGrpSpPr>
          <p:nvPr/>
        </p:nvGrpSpPr>
        <p:grpSpPr bwMode="auto">
          <a:xfrm>
            <a:off x="1447800" y="4191000"/>
            <a:ext cx="638175" cy="381000"/>
            <a:chOff x="838200" y="3276600"/>
            <a:chExt cx="637471" cy="381000"/>
          </a:xfrm>
        </p:grpSpPr>
        <p:sp>
          <p:nvSpPr>
            <p:cNvPr id="19" name="Isosceles Triangle 18"/>
            <p:cNvSpPr/>
            <p:nvPr/>
          </p:nvSpPr>
          <p:spPr>
            <a:xfrm rot="16200000">
              <a:off x="1044933" y="3222099"/>
              <a:ext cx="376238" cy="4852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838200" y="3276600"/>
              <a:ext cx="45669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4" name="Trapezoid 23"/>
          <p:cNvSpPr/>
          <p:nvPr/>
        </p:nvSpPr>
        <p:spPr>
          <a:xfrm>
            <a:off x="609600" y="4267200"/>
            <a:ext cx="1066800" cy="454025"/>
          </a:xfrm>
          <a:prstGeom prst="trapezoid">
            <a:avLst/>
          </a:prstGeom>
          <a:solidFill>
            <a:srgbClr val="CDEE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a:xfrm>
            <a:off x="609600" y="5105400"/>
            <a:ext cx="228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ounded Rectangle 25"/>
          <p:cNvSpPr/>
          <p:nvPr/>
        </p:nvSpPr>
        <p:spPr>
          <a:xfrm>
            <a:off x="1447800" y="5105400"/>
            <a:ext cx="228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533400" y="4648200"/>
            <a:ext cx="1219200" cy="5334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8" name="Straight Connector 27"/>
          <p:cNvCxnSpPr>
            <a:stCxn id="13" idx="4"/>
          </p:cNvCxnSpPr>
          <p:nvPr/>
        </p:nvCxnSpPr>
        <p:spPr>
          <a:xfrm flipV="1">
            <a:off x="1863725" y="2122488"/>
            <a:ext cx="803275" cy="145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2"/>
            <a:endCxn id="0" idx="1"/>
          </p:cNvCxnSpPr>
          <p:nvPr/>
        </p:nvCxnSpPr>
        <p:spPr>
          <a:xfrm>
            <a:off x="2085975" y="3886200"/>
            <a:ext cx="581025" cy="147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9" idx="4"/>
            <a:endCxn id="0" idx="1"/>
          </p:cNvCxnSpPr>
          <p:nvPr/>
        </p:nvCxnSpPr>
        <p:spPr>
          <a:xfrm flipV="1">
            <a:off x="2085975" y="4033838"/>
            <a:ext cx="581025" cy="1571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9" idx="2"/>
          </p:cNvCxnSpPr>
          <p:nvPr/>
        </p:nvCxnSpPr>
        <p:spPr>
          <a:xfrm>
            <a:off x="2085975" y="4567238"/>
            <a:ext cx="581025" cy="137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a:spLocks noChangeArrowheads="1"/>
          </p:cNvSpPr>
          <p:nvPr/>
        </p:nvSpPr>
        <p:spPr bwMode="auto">
          <a:xfrm>
            <a:off x="5791200" y="1600200"/>
            <a:ext cx="2363788"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Real-Time Stereo</a:t>
            </a:r>
          </a:p>
        </p:txBody>
      </p:sp>
      <p:pic>
        <p:nvPicPr>
          <p:cNvPr id="40" name="depth.wmv" descr="/Users/pomarc/Dropbox/pomarc/Documents/Courses/computervision/depth.wmv">
            <a:hlinkClick r:id="" action="ppaction://media"/>
          </p:cNvPr>
          <p:cNvPicPr>
            <a:picLocks noRot="1" noChangeAspect="1"/>
          </p:cNvPicPr>
          <p:nvPr>
            <a:videoFile r:link="rId4"/>
            <p:extLst>
              <p:ext uri="{DAA4B4D4-6D71-4841-9C94-3DE7FCFB9230}">
                <p14:media xmlns:p14="http://schemas.microsoft.com/office/powerpoint/2010/main" r:link="rId3"/>
              </p:ext>
            </p:extLst>
          </p:nvPr>
        </p:nvPicPr>
        <p:blipFill>
          <a:blip r:embed="rId8">
            <a:extLst>
              <a:ext uri="{28A0092B-C50C-407E-A947-70E740481C1C}">
                <a14:useLocalDpi xmlns:a14="http://schemas.microsoft.com/office/drawing/2010/main" val="0"/>
              </a:ext>
            </a:extLst>
          </a:blip>
          <a:srcRect/>
          <a:stretch>
            <a:fillRect/>
          </a:stretch>
        </p:blipFill>
        <p:spPr bwMode="auto">
          <a:xfrm>
            <a:off x="5754688" y="2133600"/>
            <a:ext cx="2474912"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4144" name="Slide Number Placeholder 41"/>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8F997AE-FDC3-6449-9BD1-129DBFA9B9D7}" type="slidenum">
              <a:rPr lang="en-US" sz="1400">
                <a:latin typeface="Verdana" charset="0"/>
              </a:rPr>
              <a:pPr/>
              <a:t>113</a:t>
            </a:fld>
            <a:endParaRPr lang="en-US" sz="1400">
              <a:latin typeface="Verdan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36699"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randombar(horizontal)">
                                      <p:cBhvr>
                                        <p:cTn id="11" dur="500"/>
                                        <p:tgtEl>
                                          <p:spTgt spid="39"/>
                                        </p:tgtEl>
                                      </p:cBhvr>
                                    </p:animEffect>
                                  </p:childTnLst>
                                </p:cTn>
                              </p:par>
                              <p:par>
                                <p:cTn id="12" presetID="14" presetClass="entr" presetSubtype="1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randombar(horizontal)">
                                      <p:cBhvr>
                                        <p:cTn id="14" dur="500"/>
                                        <p:tgtEl>
                                          <p:spTgt spid="40"/>
                                        </p:tgtEl>
                                      </p:cBhvr>
                                    </p:animEffect>
                                  </p:childTnLst>
                                </p:cTn>
                              </p:par>
                            </p:childTnLst>
                          </p:cTn>
                        </p:par>
                        <p:par>
                          <p:cTn id="15" fill="hold" nodeType="afterGroup">
                            <p:stCondLst>
                              <p:cond delay="500"/>
                            </p:stCondLst>
                            <p:childTnLst>
                              <p:par>
                                <p:cTn id="16" presetID="1" presetClass="mediacall" presetSubtype="0" fill="hold" nodeType="afterEffect">
                                  <p:stCondLst>
                                    <p:cond delay="0"/>
                                  </p:stCondLst>
                                  <p:childTnLst>
                                    <p:cmd type="call" cmd="playFrom(0.0)">
                                      <p:cBhvr>
                                        <p:cTn id="17" dur="36699"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8" fill="hold" display="0">
                  <p:stCondLst>
                    <p:cond delay="indefinite"/>
                  </p:stCondLst>
                  <p:endCondLst>
                    <p:cond evt="onNext" delay="0">
                      <p:tgtEl>
                        <p:sldTgt/>
                      </p:tgtEl>
                    </p:cond>
                    <p:cond evt="onPrev" delay="0">
                      <p:tgtEl>
                        <p:sldTgt/>
                      </p:tgtEl>
                    </p:cond>
                  </p:endCondLst>
                </p:cTn>
                <p:tgtEl>
                  <p:spTgt spid="5"/>
                </p:tgtEl>
              </p:cMediaNode>
            </p:video>
            <p:seq concurrent="1" nextAc="seek">
              <p:cTn id="19" restart="whenNotActive" fill="hold" evtFilter="cancelBubble" nodeType="interactiveSeq">
                <p:stCondLst>
                  <p:cond evt="onClick" delay="0">
                    <p:tgtEl>
                      <p:spTgt spid="5"/>
                    </p:tgtEl>
                  </p:cond>
                </p:stCondLst>
                <p:endSync evt="end" delay="0">
                  <p:rtn val="all"/>
                </p:endSync>
                <p:childTnLst>
                  <p:par>
                    <p:cTn id="20" fill="hold" nodeType="clickPar">
                      <p:stCondLst>
                        <p:cond delay="0"/>
                      </p:stCondLst>
                      <p:childTnLst>
                        <p:par>
                          <p:cTn id="21" fill="hold" nodeType="withGroup">
                            <p:stCondLst>
                              <p:cond delay="0"/>
                            </p:stCondLst>
                            <p:childTnLst>
                              <p:par>
                                <p:cTn id="22" presetID="2" presetClass="mediacall" presetSubtype="0" fill="hold" nodeType="withEffect">
                                  <p:stCondLst>
                                    <p:cond delay="0"/>
                                  </p:stCondLst>
                                  <p:childTnLst>
                                    <p:cmd type="call" cmd="togglePause">
                                      <p:cBhvr>
                                        <p:cTn id="23" dur="1" fill="hold"/>
                                        <p:tgtEl>
                                          <p:spTgt spid="5"/>
                                        </p:tgtEl>
                                      </p:cBhvr>
                                    </p:cmd>
                                  </p:childTnLst>
                                </p:cTn>
                              </p:par>
                            </p:childTnLst>
                          </p:cTn>
                        </p:par>
                      </p:childTnLst>
                    </p:cTn>
                  </p:par>
                </p:childTnLst>
              </p:cTn>
              <p:nextCondLst>
                <p:cond evt="onClick" delay="0">
                  <p:tgtEl>
                    <p:spTgt spid="5"/>
                  </p:tgtEl>
                </p:cond>
              </p:nextCondLst>
            </p:seq>
            <p:video>
              <p:cMediaNode>
                <p:cTn id="24" fill="hold" display="0">
                  <p:stCondLst>
                    <p:cond delay="indefinite"/>
                  </p:stCondLst>
                  <p:endCondLst>
                    <p:cond evt="onNext" delay="0">
                      <p:tgtEl>
                        <p:sldTgt/>
                      </p:tgtEl>
                    </p:cond>
                    <p:cond evt="onPrev" delay="0">
                      <p:tgtEl>
                        <p:sldTgt/>
                      </p:tgtEl>
                    </p:cond>
                  </p:endCondLst>
                </p:cTn>
                <p:tgtEl>
                  <p:spTgt spid="40"/>
                </p:tgtEl>
              </p:cMediaNode>
            </p:video>
            <p:seq concurrent="1" nextAc="seek">
              <p:cTn id="25" restart="whenNotActive" fill="hold" evtFilter="cancelBubble" nodeType="interactiveSeq">
                <p:stCondLst>
                  <p:cond evt="onClick" delay="0">
                    <p:tgtEl>
                      <p:spTgt spid="40"/>
                    </p:tgtEl>
                  </p:cond>
                </p:stCondLst>
                <p:endSync evt="end" delay="0">
                  <p:rtn val="all"/>
                </p:endSync>
                <p:childTnLst>
                  <p:par>
                    <p:cTn id="26" fill="hold" nodeType="clickPar">
                      <p:stCondLst>
                        <p:cond delay="0"/>
                      </p:stCondLst>
                      <p:childTnLst>
                        <p:par>
                          <p:cTn id="27" fill="hold" nodeType="withGroup">
                            <p:stCondLst>
                              <p:cond delay="0"/>
                            </p:stCondLst>
                            <p:childTnLst>
                              <p:par>
                                <p:cTn id="28" presetID="2" presetClass="mediacall" presetSubtype="0" fill="hold" nodeType="clickEffect">
                                  <p:stCondLst>
                                    <p:cond delay="0"/>
                                  </p:stCondLst>
                                  <p:childTnLst>
                                    <p:cmd type="call" cmd="togglePause">
                                      <p:cBhvr>
                                        <p:cTn id="29" dur="1" fill="hold"/>
                                        <p:tgtEl>
                                          <p:spTgt spid="40"/>
                                        </p:tgtEl>
                                      </p:cBhvr>
                                    </p:cmd>
                                  </p:childTnLst>
                                </p:cTn>
                              </p:par>
                            </p:childTnLst>
                          </p:cTn>
                        </p:par>
                      </p:childTnLst>
                    </p:cTn>
                  </p:par>
                </p:childTnLst>
              </p:cTn>
              <p:nextCondLst>
                <p:cond evt="onClick" delay="0">
                  <p:tgtEl>
                    <p:spTgt spid="40"/>
                  </p:tgtEl>
                </p:cond>
              </p:nextCondLst>
            </p:seq>
          </p:childTnLst>
        </p:cTn>
      </p:par>
    </p:tnLst>
    <p:bldLst>
      <p:bldP spid="3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itle 1"/>
          <p:cNvSpPr>
            <a:spLocks noGrp="1"/>
          </p:cNvSpPr>
          <p:nvPr>
            <p:ph type="title"/>
          </p:nvPr>
        </p:nvSpPr>
        <p:spPr/>
        <p:txBody>
          <a:bodyPr/>
          <a:lstStyle/>
          <a:p>
            <a:r>
              <a:rPr lang="en-US">
                <a:latin typeface="Verdana" charset="0"/>
              </a:rPr>
              <a:t>Heightmap Model</a:t>
            </a:r>
          </a:p>
        </p:txBody>
      </p:sp>
      <p:sp>
        <p:nvSpPr>
          <p:cNvPr id="322562" name="Content Placeholder 2"/>
          <p:cNvSpPr>
            <a:spLocks noGrp="1"/>
          </p:cNvSpPr>
          <p:nvPr>
            <p:ph idx="1"/>
          </p:nvPr>
        </p:nvSpPr>
        <p:spPr>
          <a:xfrm>
            <a:off x="466725" y="4467225"/>
            <a:ext cx="8229600" cy="1897063"/>
          </a:xfrm>
        </p:spPr>
        <p:txBody>
          <a:bodyPr/>
          <a:lstStyle/>
          <a:p>
            <a:r>
              <a:rPr lang="en-US">
                <a:latin typeface="Verdana" charset="0"/>
              </a:rPr>
              <a:t>Enforces vertical facades</a:t>
            </a:r>
          </a:p>
          <a:p>
            <a:r>
              <a:rPr lang="en-US">
                <a:latin typeface="Verdana" charset="0"/>
              </a:rPr>
              <a:t>One continuous surface, no holes</a:t>
            </a:r>
          </a:p>
          <a:p>
            <a:r>
              <a:rPr lang="en-US">
                <a:latin typeface="Verdana" charset="0"/>
              </a:rPr>
              <a:t>2.5D:  Fast to compute, easy to store</a:t>
            </a:r>
          </a:p>
        </p:txBody>
      </p:sp>
      <p:pic>
        <p:nvPicPr>
          <p:cNvPr id="3225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1624013"/>
            <a:ext cx="6997700" cy="2871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2564" name="Slide Number Placeholder 5"/>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38CA4FD-1AC7-C249-B5B8-E80AC69D2607}" type="slidenum">
              <a:rPr lang="en-US" sz="1400">
                <a:latin typeface="Verdana" charset="0"/>
              </a:rPr>
              <a:pPr/>
              <a:t>114</a:t>
            </a:fld>
            <a:endParaRPr lang="en-US" sz="1400">
              <a:latin typeface="Verdana" charset="0"/>
            </a:endParaRPr>
          </a:p>
        </p:txBody>
      </p:sp>
      <p:sp>
        <p:nvSpPr>
          <p:cNvPr id="7" name="TextBox 6"/>
          <p:cNvSpPr txBox="1"/>
          <p:nvPr/>
        </p:nvSpPr>
        <p:spPr>
          <a:xfrm>
            <a:off x="5334000" y="1066800"/>
            <a:ext cx="3257550" cy="400050"/>
          </a:xfrm>
          <a:prstGeom prst="rect">
            <a:avLst/>
          </a:prstGeom>
          <a:noFill/>
        </p:spPr>
        <p:txBody>
          <a:bodyPr wrap="none">
            <a:spAutoFit/>
          </a:bodyPr>
          <a:lstStyle/>
          <a:p>
            <a:pPr>
              <a:defRPr/>
            </a:pPr>
            <a:r>
              <a:rPr lang="en-US" sz="2000" dirty="0">
                <a:solidFill>
                  <a:schemeClr val="accent2"/>
                </a:solidFill>
                <a:latin typeface="+mn-lt"/>
                <a:ea typeface="+mn-ea"/>
                <a:cs typeface="+mn-cs"/>
              </a:rPr>
              <a:t>(Gallup et al. 3DPVT 2010)</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Title 1"/>
          <p:cNvSpPr>
            <a:spLocks noGrp="1"/>
          </p:cNvSpPr>
          <p:nvPr>
            <p:ph type="title"/>
          </p:nvPr>
        </p:nvSpPr>
        <p:spPr/>
        <p:txBody>
          <a:bodyPr/>
          <a:lstStyle/>
          <a:p>
            <a:r>
              <a:rPr lang="en-US">
                <a:latin typeface="Verdana" charset="0"/>
              </a:rPr>
              <a:t>Occupancy Voting</a:t>
            </a:r>
          </a:p>
        </p:txBody>
      </p:sp>
      <p:pic>
        <p:nvPicPr>
          <p:cNvPr id="3246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3" y="1519238"/>
            <a:ext cx="5019675"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Freeform 4"/>
          <p:cNvSpPr/>
          <p:nvPr/>
        </p:nvSpPr>
        <p:spPr>
          <a:xfrm>
            <a:off x="990600" y="1565275"/>
            <a:ext cx="1600200" cy="1539875"/>
          </a:xfrm>
          <a:custGeom>
            <a:avLst/>
            <a:gdLst>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0 w 1600200"/>
              <a:gd name="connsiteY15"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28625 w 1600200"/>
              <a:gd name="connsiteY15" fmla="*/ 1181100 h 1533525"/>
              <a:gd name="connsiteX16" fmla="*/ 0 w 1600200"/>
              <a:gd name="connsiteY16"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0 w 1600200"/>
              <a:gd name="connsiteY16"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0 w 1600200"/>
              <a:gd name="connsiteY16"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0 w 1600200"/>
              <a:gd name="connsiteY16"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0 w 1600200"/>
              <a:gd name="connsiteY16"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247650 w 1600200"/>
              <a:gd name="connsiteY16" fmla="*/ 1123950 h 1533525"/>
              <a:gd name="connsiteX17" fmla="*/ 0 w 1600200"/>
              <a:gd name="connsiteY17"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247650 w 1600200"/>
              <a:gd name="connsiteY16" fmla="*/ 1123950 h 1533525"/>
              <a:gd name="connsiteX17" fmla="*/ 0 w 1600200"/>
              <a:gd name="connsiteY17"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247650 w 1600200"/>
              <a:gd name="connsiteY16" fmla="*/ 1123950 h 1533525"/>
              <a:gd name="connsiteX17" fmla="*/ 0 w 1600200"/>
              <a:gd name="connsiteY17"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247650 w 1600200"/>
              <a:gd name="connsiteY16" fmla="*/ 1123950 h 1533525"/>
              <a:gd name="connsiteX17" fmla="*/ 0 w 1600200"/>
              <a:gd name="connsiteY17"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247650 w 1600200"/>
              <a:gd name="connsiteY16" fmla="*/ 1123950 h 1533525"/>
              <a:gd name="connsiteX17" fmla="*/ 0 w 1600200"/>
              <a:gd name="connsiteY17"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333375 w 1600200"/>
              <a:gd name="connsiteY16" fmla="*/ 1143000 h 1533525"/>
              <a:gd name="connsiteX17" fmla="*/ 247650 w 1600200"/>
              <a:gd name="connsiteY17" fmla="*/ 1123950 h 1533525"/>
              <a:gd name="connsiteX18" fmla="*/ 0 w 1600200"/>
              <a:gd name="connsiteY18"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381000 w 1600200"/>
              <a:gd name="connsiteY16" fmla="*/ 266700 h 1533525"/>
              <a:gd name="connsiteX17" fmla="*/ 247650 w 1600200"/>
              <a:gd name="connsiteY17" fmla="*/ 1123950 h 1533525"/>
              <a:gd name="connsiteX18" fmla="*/ 0 w 1600200"/>
              <a:gd name="connsiteY18"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381000 w 1600200"/>
              <a:gd name="connsiteY16" fmla="*/ 266700 h 1533525"/>
              <a:gd name="connsiteX17" fmla="*/ 247650 w 1600200"/>
              <a:gd name="connsiteY17" fmla="*/ 1123950 h 1533525"/>
              <a:gd name="connsiteX18" fmla="*/ 0 w 1600200"/>
              <a:gd name="connsiteY18"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304800 w 1600200"/>
              <a:gd name="connsiteY16" fmla="*/ 152400 h 1533525"/>
              <a:gd name="connsiteX17" fmla="*/ 247650 w 1600200"/>
              <a:gd name="connsiteY17" fmla="*/ 1123950 h 1533525"/>
              <a:gd name="connsiteX18" fmla="*/ 0 w 1600200"/>
              <a:gd name="connsiteY18"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304800 w 1600200"/>
              <a:gd name="connsiteY16" fmla="*/ 152400 h 1533525"/>
              <a:gd name="connsiteX17" fmla="*/ 247650 w 1600200"/>
              <a:gd name="connsiteY17" fmla="*/ 1123950 h 1533525"/>
              <a:gd name="connsiteX18" fmla="*/ 0 w 1600200"/>
              <a:gd name="connsiteY18"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304800 w 1600200"/>
              <a:gd name="connsiteY16" fmla="*/ 152400 h 1533525"/>
              <a:gd name="connsiteX17" fmla="*/ 247650 w 1600200"/>
              <a:gd name="connsiteY17" fmla="*/ 1123950 h 1533525"/>
              <a:gd name="connsiteX18" fmla="*/ 0 w 1600200"/>
              <a:gd name="connsiteY18" fmla="*/ 1038225 h 1533525"/>
              <a:gd name="connsiteX0" fmla="*/ 0 w 1600200"/>
              <a:gd name="connsiteY0" fmla="*/ 1038225 h 1533525"/>
              <a:gd name="connsiteX1" fmla="*/ 0 w 1600200"/>
              <a:gd name="connsiteY1" fmla="*/ 0 h 1533525"/>
              <a:gd name="connsiteX2" fmla="*/ 1600200 w 1600200"/>
              <a:gd name="connsiteY2" fmla="*/ 9525 h 1533525"/>
              <a:gd name="connsiteX3" fmla="*/ 1600200 w 1600200"/>
              <a:gd name="connsiteY3" fmla="*/ 1533525 h 1533525"/>
              <a:gd name="connsiteX4" fmla="*/ 1114425 w 1600200"/>
              <a:gd name="connsiteY4" fmla="*/ 1400175 h 1533525"/>
              <a:gd name="connsiteX5" fmla="*/ 1123950 w 1600200"/>
              <a:gd name="connsiteY5" fmla="*/ 1143000 h 1533525"/>
              <a:gd name="connsiteX6" fmla="*/ 1095375 w 1600200"/>
              <a:gd name="connsiteY6" fmla="*/ 1133475 h 1533525"/>
              <a:gd name="connsiteX7" fmla="*/ 1085850 w 1600200"/>
              <a:gd name="connsiteY7" fmla="*/ 952500 h 1533525"/>
              <a:gd name="connsiteX8" fmla="*/ 1038225 w 1600200"/>
              <a:gd name="connsiteY8" fmla="*/ 828675 h 1533525"/>
              <a:gd name="connsiteX9" fmla="*/ 952500 w 1600200"/>
              <a:gd name="connsiteY9" fmla="*/ 885825 h 1533525"/>
              <a:gd name="connsiteX10" fmla="*/ 923925 w 1600200"/>
              <a:gd name="connsiteY10" fmla="*/ 981075 h 1533525"/>
              <a:gd name="connsiteX11" fmla="*/ 923925 w 1600200"/>
              <a:gd name="connsiteY11" fmla="*/ 1066800 h 1533525"/>
              <a:gd name="connsiteX12" fmla="*/ 923925 w 1600200"/>
              <a:gd name="connsiteY12" fmla="*/ 1095375 h 1533525"/>
              <a:gd name="connsiteX13" fmla="*/ 752475 w 1600200"/>
              <a:gd name="connsiteY13" fmla="*/ 1104900 h 1533525"/>
              <a:gd name="connsiteX14" fmla="*/ 771525 w 1600200"/>
              <a:gd name="connsiteY14" fmla="*/ 1295400 h 1533525"/>
              <a:gd name="connsiteX15" fmla="*/ 409575 w 1600200"/>
              <a:gd name="connsiteY15" fmla="*/ 1181100 h 1533525"/>
              <a:gd name="connsiteX16" fmla="*/ 304800 w 1600200"/>
              <a:gd name="connsiteY16" fmla="*/ 152400 h 1533525"/>
              <a:gd name="connsiteX17" fmla="*/ 247650 w 1600200"/>
              <a:gd name="connsiteY17" fmla="*/ 1123950 h 1533525"/>
              <a:gd name="connsiteX18" fmla="*/ 0 w 1600200"/>
              <a:gd name="connsiteY18" fmla="*/ 1038225 h 1533525"/>
              <a:gd name="connsiteX0" fmla="*/ 0 w 1600200"/>
              <a:gd name="connsiteY0" fmla="*/ 1057275 h 1552575"/>
              <a:gd name="connsiteX1" fmla="*/ 0 w 1600200"/>
              <a:gd name="connsiteY1" fmla="*/ 19050 h 1552575"/>
              <a:gd name="connsiteX2" fmla="*/ 1600200 w 1600200"/>
              <a:gd name="connsiteY2" fmla="*/ 28575 h 1552575"/>
              <a:gd name="connsiteX3" fmla="*/ 1600200 w 1600200"/>
              <a:gd name="connsiteY3" fmla="*/ 1552575 h 1552575"/>
              <a:gd name="connsiteX4" fmla="*/ 1114425 w 1600200"/>
              <a:gd name="connsiteY4" fmla="*/ 1419225 h 1552575"/>
              <a:gd name="connsiteX5" fmla="*/ 1123950 w 1600200"/>
              <a:gd name="connsiteY5" fmla="*/ 1162050 h 1552575"/>
              <a:gd name="connsiteX6" fmla="*/ 1095375 w 1600200"/>
              <a:gd name="connsiteY6" fmla="*/ 1152525 h 1552575"/>
              <a:gd name="connsiteX7" fmla="*/ 1085850 w 1600200"/>
              <a:gd name="connsiteY7" fmla="*/ 971550 h 1552575"/>
              <a:gd name="connsiteX8" fmla="*/ 1038225 w 1600200"/>
              <a:gd name="connsiteY8" fmla="*/ 847725 h 1552575"/>
              <a:gd name="connsiteX9" fmla="*/ 952500 w 1600200"/>
              <a:gd name="connsiteY9" fmla="*/ 904875 h 1552575"/>
              <a:gd name="connsiteX10" fmla="*/ 923925 w 1600200"/>
              <a:gd name="connsiteY10" fmla="*/ 1000125 h 1552575"/>
              <a:gd name="connsiteX11" fmla="*/ 923925 w 1600200"/>
              <a:gd name="connsiteY11" fmla="*/ 1085850 h 1552575"/>
              <a:gd name="connsiteX12" fmla="*/ 923925 w 1600200"/>
              <a:gd name="connsiteY12" fmla="*/ 1114425 h 1552575"/>
              <a:gd name="connsiteX13" fmla="*/ 752475 w 1600200"/>
              <a:gd name="connsiteY13" fmla="*/ 1123950 h 1552575"/>
              <a:gd name="connsiteX14" fmla="*/ 771525 w 1600200"/>
              <a:gd name="connsiteY14" fmla="*/ 1314450 h 1552575"/>
              <a:gd name="connsiteX15" fmla="*/ 409575 w 1600200"/>
              <a:gd name="connsiteY15" fmla="*/ 1200150 h 1552575"/>
              <a:gd name="connsiteX16" fmla="*/ 295275 w 1600200"/>
              <a:gd name="connsiteY16" fmla="*/ 0 h 1552575"/>
              <a:gd name="connsiteX17" fmla="*/ 247650 w 1600200"/>
              <a:gd name="connsiteY17" fmla="*/ 1143000 h 1552575"/>
              <a:gd name="connsiteX18" fmla="*/ 0 w 1600200"/>
              <a:gd name="connsiteY18" fmla="*/ 1057275 h 1552575"/>
              <a:gd name="connsiteX0" fmla="*/ 0 w 1600200"/>
              <a:gd name="connsiteY0" fmla="*/ 1057275 h 1552575"/>
              <a:gd name="connsiteX1" fmla="*/ 0 w 1600200"/>
              <a:gd name="connsiteY1" fmla="*/ 19050 h 1552575"/>
              <a:gd name="connsiteX2" fmla="*/ 1600200 w 1600200"/>
              <a:gd name="connsiteY2" fmla="*/ 28575 h 1552575"/>
              <a:gd name="connsiteX3" fmla="*/ 1600200 w 1600200"/>
              <a:gd name="connsiteY3" fmla="*/ 1552575 h 1552575"/>
              <a:gd name="connsiteX4" fmla="*/ 1114425 w 1600200"/>
              <a:gd name="connsiteY4" fmla="*/ 1419225 h 1552575"/>
              <a:gd name="connsiteX5" fmla="*/ 1123950 w 1600200"/>
              <a:gd name="connsiteY5" fmla="*/ 1162050 h 1552575"/>
              <a:gd name="connsiteX6" fmla="*/ 1095375 w 1600200"/>
              <a:gd name="connsiteY6" fmla="*/ 1152525 h 1552575"/>
              <a:gd name="connsiteX7" fmla="*/ 1085850 w 1600200"/>
              <a:gd name="connsiteY7" fmla="*/ 971550 h 1552575"/>
              <a:gd name="connsiteX8" fmla="*/ 1038225 w 1600200"/>
              <a:gd name="connsiteY8" fmla="*/ 847725 h 1552575"/>
              <a:gd name="connsiteX9" fmla="*/ 952500 w 1600200"/>
              <a:gd name="connsiteY9" fmla="*/ 904875 h 1552575"/>
              <a:gd name="connsiteX10" fmla="*/ 923925 w 1600200"/>
              <a:gd name="connsiteY10" fmla="*/ 1000125 h 1552575"/>
              <a:gd name="connsiteX11" fmla="*/ 923925 w 1600200"/>
              <a:gd name="connsiteY11" fmla="*/ 1085850 h 1552575"/>
              <a:gd name="connsiteX12" fmla="*/ 923925 w 1600200"/>
              <a:gd name="connsiteY12" fmla="*/ 1114425 h 1552575"/>
              <a:gd name="connsiteX13" fmla="*/ 752475 w 1600200"/>
              <a:gd name="connsiteY13" fmla="*/ 1123950 h 1552575"/>
              <a:gd name="connsiteX14" fmla="*/ 771525 w 1600200"/>
              <a:gd name="connsiteY14" fmla="*/ 1314450 h 1552575"/>
              <a:gd name="connsiteX15" fmla="*/ 333375 w 1600200"/>
              <a:gd name="connsiteY15" fmla="*/ 1181100 h 1552575"/>
              <a:gd name="connsiteX16" fmla="*/ 295275 w 1600200"/>
              <a:gd name="connsiteY16" fmla="*/ 0 h 1552575"/>
              <a:gd name="connsiteX17" fmla="*/ 247650 w 1600200"/>
              <a:gd name="connsiteY17" fmla="*/ 1143000 h 1552575"/>
              <a:gd name="connsiteX18" fmla="*/ 0 w 1600200"/>
              <a:gd name="connsiteY18" fmla="*/ 1057275 h 1552575"/>
              <a:gd name="connsiteX0" fmla="*/ 0 w 1600200"/>
              <a:gd name="connsiteY0" fmla="*/ 1057275 h 1552575"/>
              <a:gd name="connsiteX1" fmla="*/ 0 w 1600200"/>
              <a:gd name="connsiteY1" fmla="*/ 19050 h 1552575"/>
              <a:gd name="connsiteX2" fmla="*/ 1600200 w 1600200"/>
              <a:gd name="connsiteY2" fmla="*/ 28575 h 1552575"/>
              <a:gd name="connsiteX3" fmla="*/ 1600200 w 1600200"/>
              <a:gd name="connsiteY3" fmla="*/ 1552575 h 1552575"/>
              <a:gd name="connsiteX4" fmla="*/ 1114425 w 1600200"/>
              <a:gd name="connsiteY4" fmla="*/ 1419225 h 1552575"/>
              <a:gd name="connsiteX5" fmla="*/ 1123950 w 1600200"/>
              <a:gd name="connsiteY5" fmla="*/ 1162050 h 1552575"/>
              <a:gd name="connsiteX6" fmla="*/ 1095375 w 1600200"/>
              <a:gd name="connsiteY6" fmla="*/ 1152525 h 1552575"/>
              <a:gd name="connsiteX7" fmla="*/ 1085850 w 1600200"/>
              <a:gd name="connsiteY7" fmla="*/ 971550 h 1552575"/>
              <a:gd name="connsiteX8" fmla="*/ 1038225 w 1600200"/>
              <a:gd name="connsiteY8" fmla="*/ 847725 h 1552575"/>
              <a:gd name="connsiteX9" fmla="*/ 952500 w 1600200"/>
              <a:gd name="connsiteY9" fmla="*/ 904875 h 1552575"/>
              <a:gd name="connsiteX10" fmla="*/ 923925 w 1600200"/>
              <a:gd name="connsiteY10" fmla="*/ 1000125 h 1552575"/>
              <a:gd name="connsiteX11" fmla="*/ 923925 w 1600200"/>
              <a:gd name="connsiteY11" fmla="*/ 1085850 h 1552575"/>
              <a:gd name="connsiteX12" fmla="*/ 923925 w 1600200"/>
              <a:gd name="connsiteY12" fmla="*/ 1114425 h 1552575"/>
              <a:gd name="connsiteX13" fmla="*/ 752475 w 1600200"/>
              <a:gd name="connsiteY13" fmla="*/ 1123950 h 1552575"/>
              <a:gd name="connsiteX14" fmla="*/ 771525 w 1600200"/>
              <a:gd name="connsiteY14" fmla="*/ 1314450 h 1552575"/>
              <a:gd name="connsiteX15" fmla="*/ 333375 w 1600200"/>
              <a:gd name="connsiteY15" fmla="*/ 1181100 h 1552575"/>
              <a:gd name="connsiteX16" fmla="*/ 295275 w 1600200"/>
              <a:gd name="connsiteY16" fmla="*/ 0 h 1552575"/>
              <a:gd name="connsiteX17" fmla="*/ 247650 w 1600200"/>
              <a:gd name="connsiteY17" fmla="*/ 1143000 h 1552575"/>
              <a:gd name="connsiteX18" fmla="*/ 0 w 1600200"/>
              <a:gd name="connsiteY18" fmla="*/ 1057275 h 1552575"/>
              <a:gd name="connsiteX0" fmla="*/ 0 w 1600200"/>
              <a:gd name="connsiteY0" fmla="*/ 1041400 h 1536700"/>
              <a:gd name="connsiteX1" fmla="*/ 0 w 1600200"/>
              <a:gd name="connsiteY1" fmla="*/ 3175 h 1536700"/>
              <a:gd name="connsiteX2" fmla="*/ 1600200 w 1600200"/>
              <a:gd name="connsiteY2" fmla="*/ 12700 h 1536700"/>
              <a:gd name="connsiteX3" fmla="*/ 1600200 w 1600200"/>
              <a:gd name="connsiteY3" fmla="*/ 1536700 h 1536700"/>
              <a:gd name="connsiteX4" fmla="*/ 1114425 w 1600200"/>
              <a:gd name="connsiteY4" fmla="*/ 1403350 h 1536700"/>
              <a:gd name="connsiteX5" fmla="*/ 1123950 w 1600200"/>
              <a:gd name="connsiteY5" fmla="*/ 1146175 h 1536700"/>
              <a:gd name="connsiteX6" fmla="*/ 1095375 w 1600200"/>
              <a:gd name="connsiteY6" fmla="*/ 1136650 h 1536700"/>
              <a:gd name="connsiteX7" fmla="*/ 1085850 w 1600200"/>
              <a:gd name="connsiteY7" fmla="*/ 955675 h 1536700"/>
              <a:gd name="connsiteX8" fmla="*/ 1038225 w 1600200"/>
              <a:gd name="connsiteY8" fmla="*/ 831850 h 1536700"/>
              <a:gd name="connsiteX9" fmla="*/ 952500 w 1600200"/>
              <a:gd name="connsiteY9" fmla="*/ 889000 h 1536700"/>
              <a:gd name="connsiteX10" fmla="*/ 923925 w 1600200"/>
              <a:gd name="connsiteY10" fmla="*/ 984250 h 1536700"/>
              <a:gd name="connsiteX11" fmla="*/ 923925 w 1600200"/>
              <a:gd name="connsiteY11" fmla="*/ 1069975 h 1536700"/>
              <a:gd name="connsiteX12" fmla="*/ 923925 w 1600200"/>
              <a:gd name="connsiteY12" fmla="*/ 1098550 h 1536700"/>
              <a:gd name="connsiteX13" fmla="*/ 752475 w 1600200"/>
              <a:gd name="connsiteY13" fmla="*/ 1108075 h 1536700"/>
              <a:gd name="connsiteX14" fmla="*/ 771525 w 1600200"/>
              <a:gd name="connsiteY14" fmla="*/ 1298575 h 1536700"/>
              <a:gd name="connsiteX15" fmla="*/ 333375 w 1600200"/>
              <a:gd name="connsiteY15" fmla="*/ 1165225 h 1536700"/>
              <a:gd name="connsiteX16" fmla="*/ 323850 w 1600200"/>
              <a:gd name="connsiteY16" fmla="*/ 403225 h 1536700"/>
              <a:gd name="connsiteX17" fmla="*/ 247650 w 1600200"/>
              <a:gd name="connsiteY17" fmla="*/ 1127125 h 1536700"/>
              <a:gd name="connsiteX18" fmla="*/ 0 w 1600200"/>
              <a:gd name="connsiteY18" fmla="*/ 1041400 h 1536700"/>
              <a:gd name="connsiteX0" fmla="*/ 0 w 1600200"/>
              <a:gd name="connsiteY0" fmla="*/ 1041400 h 1536700"/>
              <a:gd name="connsiteX1" fmla="*/ 0 w 1600200"/>
              <a:gd name="connsiteY1" fmla="*/ 3175 h 1536700"/>
              <a:gd name="connsiteX2" fmla="*/ 1600200 w 1600200"/>
              <a:gd name="connsiteY2" fmla="*/ 12700 h 1536700"/>
              <a:gd name="connsiteX3" fmla="*/ 1600200 w 1600200"/>
              <a:gd name="connsiteY3" fmla="*/ 1536700 h 1536700"/>
              <a:gd name="connsiteX4" fmla="*/ 1114425 w 1600200"/>
              <a:gd name="connsiteY4" fmla="*/ 1403350 h 1536700"/>
              <a:gd name="connsiteX5" fmla="*/ 1123950 w 1600200"/>
              <a:gd name="connsiteY5" fmla="*/ 1146175 h 1536700"/>
              <a:gd name="connsiteX6" fmla="*/ 1095375 w 1600200"/>
              <a:gd name="connsiteY6" fmla="*/ 1136650 h 1536700"/>
              <a:gd name="connsiteX7" fmla="*/ 1085850 w 1600200"/>
              <a:gd name="connsiteY7" fmla="*/ 955675 h 1536700"/>
              <a:gd name="connsiteX8" fmla="*/ 1038225 w 1600200"/>
              <a:gd name="connsiteY8" fmla="*/ 831850 h 1536700"/>
              <a:gd name="connsiteX9" fmla="*/ 952500 w 1600200"/>
              <a:gd name="connsiteY9" fmla="*/ 889000 h 1536700"/>
              <a:gd name="connsiteX10" fmla="*/ 923925 w 1600200"/>
              <a:gd name="connsiteY10" fmla="*/ 984250 h 1536700"/>
              <a:gd name="connsiteX11" fmla="*/ 923925 w 1600200"/>
              <a:gd name="connsiteY11" fmla="*/ 1069975 h 1536700"/>
              <a:gd name="connsiteX12" fmla="*/ 923925 w 1600200"/>
              <a:gd name="connsiteY12" fmla="*/ 1098550 h 1536700"/>
              <a:gd name="connsiteX13" fmla="*/ 752475 w 1600200"/>
              <a:gd name="connsiteY13" fmla="*/ 1108075 h 1536700"/>
              <a:gd name="connsiteX14" fmla="*/ 771525 w 1600200"/>
              <a:gd name="connsiteY14" fmla="*/ 1298575 h 1536700"/>
              <a:gd name="connsiteX15" fmla="*/ 333375 w 1600200"/>
              <a:gd name="connsiteY15" fmla="*/ 1165225 h 1536700"/>
              <a:gd name="connsiteX16" fmla="*/ 323850 w 1600200"/>
              <a:gd name="connsiteY16" fmla="*/ 403225 h 1536700"/>
              <a:gd name="connsiteX17" fmla="*/ 247650 w 1600200"/>
              <a:gd name="connsiteY17" fmla="*/ 1127125 h 1536700"/>
              <a:gd name="connsiteX18" fmla="*/ 0 w 1600200"/>
              <a:gd name="connsiteY18" fmla="*/ 1041400 h 1536700"/>
              <a:gd name="connsiteX0" fmla="*/ 0 w 1600200"/>
              <a:gd name="connsiteY0" fmla="*/ 1041400 h 1536700"/>
              <a:gd name="connsiteX1" fmla="*/ 0 w 1600200"/>
              <a:gd name="connsiteY1" fmla="*/ 3175 h 1536700"/>
              <a:gd name="connsiteX2" fmla="*/ 1600200 w 1600200"/>
              <a:gd name="connsiteY2" fmla="*/ 12700 h 1536700"/>
              <a:gd name="connsiteX3" fmla="*/ 1600200 w 1600200"/>
              <a:gd name="connsiteY3" fmla="*/ 1536700 h 1536700"/>
              <a:gd name="connsiteX4" fmla="*/ 1114425 w 1600200"/>
              <a:gd name="connsiteY4" fmla="*/ 1403350 h 1536700"/>
              <a:gd name="connsiteX5" fmla="*/ 1123950 w 1600200"/>
              <a:gd name="connsiteY5" fmla="*/ 1146175 h 1536700"/>
              <a:gd name="connsiteX6" fmla="*/ 1095375 w 1600200"/>
              <a:gd name="connsiteY6" fmla="*/ 1136650 h 1536700"/>
              <a:gd name="connsiteX7" fmla="*/ 1085850 w 1600200"/>
              <a:gd name="connsiteY7" fmla="*/ 955675 h 1536700"/>
              <a:gd name="connsiteX8" fmla="*/ 1038225 w 1600200"/>
              <a:gd name="connsiteY8" fmla="*/ 831850 h 1536700"/>
              <a:gd name="connsiteX9" fmla="*/ 952500 w 1600200"/>
              <a:gd name="connsiteY9" fmla="*/ 889000 h 1536700"/>
              <a:gd name="connsiteX10" fmla="*/ 923925 w 1600200"/>
              <a:gd name="connsiteY10" fmla="*/ 984250 h 1536700"/>
              <a:gd name="connsiteX11" fmla="*/ 923925 w 1600200"/>
              <a:gd name="connsiteY11" fmla="*/ 1069975 h 1536700"/>
              <a:gd name="connsiteX12" fmla="*/ 923925 w 1600200"/>
              <a:gd name="connsiteY12" fmla="*/ 1098550 h 1536700"/>
              <a:gd name="connsiteX13" fmla="*/ 752475 w 1600200"/>
              <a:gd name="connsiteY13" fmla="*/ 1108075 h 1536700"/>
              <a:gd name="connsiteX14" fmla="*/ 771525 w 1600200"/>
              <a:gd name="connsiteY14" fmla="*/ 1298575 h 1536700"/>
              <a:gd name="connsiteX15" fmla="*/ 333375 w 1600200"/>
              <a:gd name="connsiteY15" fmla="*/ 1165225 h 1536700"/>
              <a:gd name="connsiteX16" fmla="*/ 323850 w 1600200"/>
              <a:gd name="connsiteY16" fmla="*/ 403225 h 1536700"/>
              <a:gd name="connsiteX17" fmla="*/ 247650 w 1600200"/>
              <a:gd name="connsiteY17" fmla="*/ 1127125 h 1536700"/>
              <a:gd name="connsiteX18" fmla="*/ 0 w 1600200"/>
              <a:gd name="connsiteY18" fmla="*/ 1041400 h 1536700"/>
              <a:gd name="connsiteX0" fmla="*/ 0 w 1600200"/>
              <a:gd name="connsiteY0" fmla="*/ 1044575 h 1539875"/>
              <a:gd name="connsiteX1" fmla="*/ 0 w 1600200"/>
              <a:gd name="connsiteY1" fmla="*/ 6350 h 1539875"/>
              <a:gd name="connsiteX2" fmla="*/ 1600200 w 1600200"/>
              <a:gd name="connsiteY2" fmla="*/ 15875 h 1539875"/>
              <a:gd name="connsiteX3" fmla="*/ 1600200 w 1600200"/>
              <a:gd name="connsiteY3" fmla="*/ 1539875 h 1539875"/>
              <a:gd name="connsiteX4" fmla="*/ 1114425 w 1600200"/>
              <a:gd name="connsiteY4" fmla="*/ 1406525 h 1539875"/>
              <a:gd name="connsiteX5" fmla="*/ 1123950 w 1600200"/>
              <a:gd name="connsiteY5" fmla="*/ 1149350 h 1539875"/>
              <a:gd name="connsiteX6" fmla="*/ 1095375 w 1600200"/>
              <a:gd name="connsiteY6" fmla="*/ 1139825 h 1539875"/>
              <a:gd name="connsiteX7" fmla="*/ 1085850 w 1600200"/>
              <a:gd name="connsiteY7" fmla="*/ 958850 h 1539875"/>
              <a:gd name="connsiteX8" fmla="*/ 1038225 w 1600200"/>
              <a:gd name="connsiteY8" fmla="*/ 835025 h 1539875"/>
              <a:gd name="connsiteX9" fmla="*/ 952500 w 1600200"/>
              <a:gd name="connsiteY9" fmla="*/ 892175 h 1539875"/>
              <a:gd name="connsiteX10" fmla="*/ 923925 w 1600200"/>
              <a:gd name="connsiteY10" fmla="*/ 987425 h 1539875"/>
              <a:gd name="connsiteX11" fmla="*/ 923925 w 1600200"/>
              <a:gd name="connsiteY11" fmla="*/ 1073150 h 1539875"/>
              <a:gd name="connsiteX12" fmla="*/ 923925 w 1600200"/>
              <a:gd name="connsiteY12" fmla="*/ 1101725 h 1539875"/>
              <a:gd name="connsiteX13" fmla="*/ 752475 w 1600200"/>
              <a:gd name="connsiteY13" fmla="*/ 1111250 h 1539875"/>
              <a:gd name="connsiteX14" fmla="*/ 771525 w 1600200"/>
              <a:gd name="connsiteY14" fmla="*/ 1301750 h 1539875"/>
              <a:gd name="connsiteX15" fmla="*/ 333375 w 1600200"/>
              <a:gd name="connsiteY15" fmla="*/ 1168400 h 1539875"/>
              <a:gd name="connsiteX16" fmla="*/ 276225 w 1600200"/>
              <a:gd name="connsiteY16" fmla="*/ 25400 h 1539875"/>
              <a:gd name="connsiteX17" fmla="*/ 247650 w 1600200"/>
              <a:gd name="connsiteY17" fmla="*/ 1130300 h 1539875"/>
              <a:gd name="connsiteX18" fmla="*/ 0 w 1600200"/>
              <a:gd name="connsiteY18" fmla="*/ 1044575 h 153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00200" h="1539875">
                <a:moveTo>
                  <a:pt x="0" y="1044575"/>
                </a:moveTo>
                <a:lnTo>
                  <a:pt x="0" y="6350"/>
                </a:lnTo>
                <a:lnTo>
                  <a:pt x="1600200" y="15875"/>
                </a:lnTo>
                <a:lnTo>
                  <a:pt x="1600200" y="1539875"/>
                </a:lnTo>
                <a:lnTo>
                  <a:pt x="1114425" y="1406525"/>
                </a:lnTo>
                <a:lnTo>
                  <a:pt x="1123950" y="1149350"/>
                </a:lnTo>
                <a:lnTo>
                  <a:pt x="1095375" y="1139825"/>
                </a:lnTo>
                <a:lnTo>
                  <a:pt x="1085850" y="958850"/>
                </a:lnTo>
                <a:lnTo>
                  <a:pt x="1038225" y="835025"/>
                </a:lnTo>
                <a:lnTo>
                  <a:pt x="952500" y="892175"/>
                </a:lnTo>
                <a:lnTo>
                  <a:pt x="923925" y="987425"/>
                </a:lnTo>
                <a:lnTo>
                  <a:pt x="923925" y="1073150"/>
                </a:lnTo>
                <a:lnTo>
                  <a:pt x="923925" y="1101725"/>
                </a:lnTo>
                <a:lnTo>
                  <a:pt x="752475" y="1111250"/>
                </a:lnTo>
                <a:lnTo>
                  <a:pt x="771525" y="1301750"/>
                </a:lnTo>
                <a:lnTo>
                  <a:pt x="333375" y="1168400"/>
                </a:lnTo>
                <a:cubicBezTo>
                  <a:pt x="320675" y="3175"/>
                  <a:pt x="298450" y="0"/>
                  <a:pt x="276225" y="25400"/>
                </a:cubicBezTo>
                <a:cubicBezTo>
                  <a:pt x="203200" y="9525"/>
                  <a:pt x="273050" y="889000"/>
                  <a:pt x="247650" y="1130300"/>
                </a:cubicBezTo>
                <a:lnTo>
                  <a:pt x="0" y="1044575"/>
                </a:lnTo>
                <a:close/>
              </a:path>
            </a:pathLst>
          </a:custGeom>
          <a:solidFill>
            <a:srgbClr val="FF0000">
              <a:alpha val="43137"/>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a:endCxn id="22" idx="3"/>
          </p:cNvCxnSpPr>
          <p:nvPr/>
        </p:nvCxnSpPr>
        <p:spPr>
          <a:xfrm rot="16200000" flipH="1">
            <a:off x="4471988" y="3405187"/>
            <a:ext cx="4133850" cy="28575"/>
          </a:xfrm>
          <a:prstGeom prst="line">
            <a:avLst/>
          </a:prstGeom>
          <a:ln>
            <a:solidFill>
              <a:srgbClr val="000000"/>
            </a:solidFill>
            <a:prstDash val="lg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353175" y="2981325"/>
            <a:ext cx="361950" cy="46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419850" y="1771650"/>
            <a:ext cx="20955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6419850" y="3724275"/>
            <a:ext cx="209550" cy="20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ight Bracket 11"/>
          <p:cNvSpPr/>
          <p:nvPr/>
        </p:nvSpPr>
        <p:spPr>
          <a:xfrm>
            <a:off x="6877050" y="1885950"/>
            <a:ext cx="46038" cy="1114425"/>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4617" name="TextBox 12"/>
          <p:cNvSpPr txBox="1">
            <a:spLocks noChangeArrowheads="1"/>
          </p:cNvSpPr>
          <p:nvPr/>
        </p:nvSpPr>
        <p:spPr bwMode="auto">
          <a:xfrm>
            <a:off x="6953250" y="2266950"/>
            <a:ext cx="3063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d</a:t>
            </a:r>
          </a:p>
        </p:txBody>
      </p:sp>
      <p:graphicFrame>
        <p:nvGraphicFramePr>
          <p:cNvPr id="324618" name="Content Placeholder 14"/>
          <p:cNvGraphicFramePr>
            <a:graphicFrameLocks noGrp="1" noChangeAspect="1"/>
          </p:cNvGraphicFramePr>
          <p:nvPr>
            <p:ph idx="1"/>
          </p:nvPr>
        </p:nvGraphicFramePr>
        <p:xfrm>
          <a:off x="7448550" y="1752600"/>
          <a:ext cx="1411288" cy="285750"/>
        </p:xfrm>
        <a:graphic>
          <a:graphicData uri="http://schemas.openxmlformats.org/presentationml/2006/ole">
            <mc:AlternateContent xmlns:mc="http://schemas.openxmlformats.org/markup-compatibility/2006">
              <mc:Choice xmlns:v="urn:schemas-microsoft-com:vml" Requires="v">
                <p:oleObj spid="_x0000_s324668" name="Equation" r:id="rId5" imgW="1002865" imgH="203112" progId="Equation.3">
                  <p:embed/>
                </p:oleObj>
              </mc:Choice>
              <mc:Fallback>
                <p:oleObj name="Equation" r:id="rId5" imgW="1002865" imgH="203112" progId="Equation.3">
                  <p:embed/>
                  <p:pic>
                    <p:nvPicPr>
                      <p:cNvPr id="0" name="Content Placeholder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8550" y="1752600"/>
                        <a:ext cx="1411288"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4619" name="Object 3"/>
          <p:cNvGraphicFramePr>
            <a:graphicFrameLocks noChangeAspect="1"/>
          </p:cNvGraphicFramePr>
          <p:nvPr/>
        </p:nvGraphicFramePr>
        <p:xfrm>
          <a:off x="7562850" y="3657600"/>
          <a:ext cx="1100138" cy="387350"/>
        </p:xfrm>
        <a:graphic>
          <a:graphicData uri="http://schemas.openxmlformats.org/presentationml/2006/ole">
            <mc:AlternateContent xmlns:mc="http://schemas.openxmlformats.org/markup-compatibility/2006">
              <mc:Choice xmlns:v="urn:schemas-microsoft-com:vml" Requires="v">
                <p:oleObj spid="_x0000_s324669" name="Equation" r:id="rId7" imgW="685800" imgH="241300" progId="Equation.3">
                  <p:embed/>
                </p:oleObj>
              </mc:Choice>
              <mc:Fallback>
                <p:oleObj name="Equation" r:id="rId7" imgW="685800" imgH="2413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2850" y="3657600"/>
                        <a:ext cx="1100138" cy="38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24620" name="TextBox 17"/>
          <p:cNvSpPr txBox="1">
            <a:spLocks noChangeArrowheads="1"/>
          </p:cNvSpPr>
          <p:nvPr/>
        </p:nvSpPr>
        <p:spPr bwMode="auto">
          <a:xfrm>
            <a:off x="5562600" y="2800350"/>
            <a:ext cx="81121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depth</a:t>
            </a:r>
          </a:p>
        </p:txBody>
      </p:sp>
      <p:sp>
        <p:nvSpPr>
          <p:cNvPr id="324621" name="TextBox 18"/>
          <p:cNvSpPr txBox="1">
            <a:spLocks noChangeArrowheads="1"/>
          </p:cNvSpPr>
          <p:nvPr/>
        </p:nvSpPr>
        <p:spPr bwMode="auto">
          <a:xfrm>
            <a:off x="5686425" y="1695450"/>
            <a:ext cx="7540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voxel</a:t>
            </a:r>
          </a:p>
        </p:txBody>
      </p:sp>
      <p:sp>
        <p:nvSpPr>
          <p:cNvPr id="324622" name="TextBox 19"/>
          <p:cNvSpPr txBox="1">
            <a:spLocks noChangeArrowheads="1"/>
          </p:cNvSpPr>
          <p:nvPr/>
        </p:nvSpPr>
        <p:spPr bwMode="auto">
          <a:xfrm>
            <a:off x="5657850" y="3638550"/>
            <a:ext cx="7540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voxel</a:t>
            </a:r>
          </a:p>
        </p:txBody>
      </p:sp>
      <p:sp>
        <p:nvSpPr>
          <p:cNvPr id="324623" name="TextBox 20"/>
          <p:cNvSpPr txBox="1">
            <a:spLocks noChangeArrowheads="1"/>
          </p:cNvSpPr>
          <p:nvPr/>
        </p:nvSpPr>
        <p:spPr bwMode="auto">
          <a:xfrm>
            <a:off x="7620000" y="4791075"/>
            <a:ext cx="109537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This is a</a:t>
            </a:r>
          </a:p>
          <a:p>
            <a:pPr eaLnBrk="1" hangingPunct="1"/>
            <a:r>
              <a:rPr lang="en-US" i="1"/>
              <a:t>log-odds</a:t>
            </a:r>
          </a:p>
          <a:p>
            <a:pPr eaLnBrk="1" hangingPunct="1"/>
            <a:r>
              <a:rPr lang="en-US"/>
              <a:t>likelihood</a:t>
            </a:r>
          </a:p>
        </p:txBody>
      </p:sp>
      <p:sp>
        <p:nvSpPr>
          <p:cNvPr id="22" name="Isosceles Triangle 21"/>
          <p:cNvSpPr/>
          <p:nvPr/>
        </p:nvSpPr>
        <p:spPr>
          <a:xfrm rot="10800000">
            <a:off x="6172200" y="5486400"/>
            <a:ext cx="762000" cy="685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4625" name="TextBox 26"/>
          <p:cNvSpPr txBox="1">
            <a:spLocks noChangeArrowheads="1"/>
          </p:cNvSpPr>
          <p:nvPr/>
        </p:nvSpPr>
        <p:spPr bwMode="auto">
          <a:xfrm>
            <a:off x="6096000" y="6248400"/>
            <a:ext cx="8763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camera</a:t>
            </a:r>
          </a:p>
        </p:txBody>
      </p:sp>
      <p:sp>
        <p:nvSpPr>
          <p:cNvPr id="324626" name="Slide Number Placeholder 23"/>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55357AC-A019-204C-9498-A2572A757E50}" type="slidenum">
              <a:rPr lang="en-US" sz="1400">
                <a:latin typeface="Verdana" charset="0"/>
              </a:rPr>
              <a:pPr/>
              <a:t>115</a:t>
            </a:fld>
            <a:endParaRPr lang="en-US" sz="1400">
              <a:latin typeface="Verdana" charset="0"/>
            </a:endParaRPr>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Title 1"/>
          <p:cNvSpPr>
            <a:spLocks noGrp="1"/>
          </p:cNvSpPr>
          <p:nvPr>
            <p:ph type="title"/>
          </p:nvPr>
        </p:nvSpPr>
        <p:spPr/>
        <p:txBody>
          <a:bodyPr/>
          <a:lstStyle/>
          <a:p>
            <a:r>
              <a:rPr lang="en-US" i="1">
                <a:latin typeface="Verdana" charset="0"/>
              </a:rPr>
              <a:t>n</a:t>
            </a:r>
            <a:r>
              <a:rPr lang="en-US">
                <a:latin typeface="Verdana" charset="0"/>
              </a:rPr>
              <a:t>-layer heightmap fusion</a:t>
            </a:r>
          </a:p>
        </p:txBody>
      </p:sp>
      <p:sp>
        <p:nvSpPr>
          <p:cNvPr id="3" name="Content Placeholder 2"/>
          <p:cNvSpPr>
            <a:spLocks noGrp="1"/>
          </p:cNvSpPr>
          <p:nvPr>
            <p:ph idx="1"/>
          </p:nvPr>
        </p:nvSpPr>
        <p:spPr>
          <a:xfrm>
            <a:off x="1658938" y="1600200"/>
            <a:ext cx="7027862" cy="4953000"/>
          </a:xfrm>
        </p:spPr>
        <p:txBody>
          <a:bodyPr>
            <a:normAutofit fontScale="92500" lnSpcReduction="20000"/>
          </a:bodyPr>
          <a:lstStyle/>
          <a:p>
            <a:pPr>
              <a:defRPr/>
            </a:pPr>
            <a:r>
              <a:rPr lang="en-US" dirty="0">
                <a:ea typeface="+mn-ea"/>
                <a:cs typeface="+mn-cs"/>
              </a:rPr>
              <a:t>Generalize to n-layer </a:t>
            </a:r>
            <a:r>
              <a:rPr lang="en-US" dirty="0" err="1">
                <a:ea typeface="+mn-ea"/>
                <a:cs typeface="+mn-cs"/>
              </a:rPr>
              <a:t>heightmap</a:t>
            </a:r>
            <a:endParaRPr lang="en-US" dirty="0">
              <a:ea typeface="+mn-ea"/>
              <a:cs typeface="+mn-cs"/>
            </a:endParaRPr>
          </a:p>
          <a:p>
            <a:pPr>
              <a:defRPr/>
            </a:pPr>
            <a:r>
              <a:rPr lang="en-US" dirty="0">
                <a:ea typeface="+mn-ea"/>
                <a:cs typeface="+mn-cs"/>
              </a:rPr>
              <a:t>Each layer is a transition from full/empty or empty/full</a:t>
            </a:r>
          </a:p>
          <a:p>
            <a:pPr>
              <a:defRPr/>
            </a:pPr>
            <a:endParaRPr lang="en-US" dirty="0">
              <a:ea typeface="+mn-ea"/>
              <a:cs typeface="+mn-cs"/>
            </a:endParaRPr>
          </a:p>
          <a:p>
            <a:pPr>
              <a:defRPr/>
            </a:pPr>
            <a:endParaRPr lang="en-US" dirty="0">
              <a:ea typeface="+mn-ea"/>
              <a:cs typeface="+mn-cs"/>
            </a:endParaRPr>
          </a:p>
          <a:p>
            <a:pPr>
              <a:defRPr/>
            </a:pPr>
            <a:endParaRPr lang="en-US" dirty="0">
              <a:ea typeface="+mn-ea"/>
              <a:cs typeface="+mn-cs"/>
            </a:endParaRPr>
          </a:p>
          <a:p>
            <a:pPr>
              <a:defRPr/>
            </a:pPr>
            <a:endParaRPr lang="en-US" dirty="0">
              <a:ea typeface="+mn-ea"/>
              <a:cs typeface="+mn-cs"/>
            </a:endParaRPr>
          </a:p>
          <a:p>
            <a:pPr>
              <a:defRPr/>
            </a:pPr>
            <a:endParaRPr lang="en-US" dirty="0">
              <a:ea typeface="+mn-ea"/>
              <a:cs typeface="+mn-cs"/>
            </a:endParaRPr>
          </a:p>
          <a:p>
            <a:pPr>
              <a:defRPr/>
            </a:pPr>
            <a:endParaRPr lang="en-US" dirty="0">
              <a:ea typeface="+mn-ea"/>
              <a:cs typeface="+mn-cs"/>
            </a:endParaRPr>
          </a:p>
          <a:p>
            <a:pPr>
              <a:defRPr/>
            </a:pPr>
            <a:endParaRPr lang="en-US" dirty="0">
              <a:ea typeface="+mn-ea"/>
              <a:cs typeface="+mn-cs"/>
            </a:endParaRPr>
          </a:p>
          <a:p>
            <a:pPr>
              <a:defRPr/>
            </a:pPr>
            <a:r>
              <a:rPr lang="en-US" dirty="0">
                <a:ea typeface="+mn-ea"/>
                <a:cs typeface="+mn-cs"/>
              </a:rPr>
              <a:t>Compute layer positions with dynamic programming</a:t>
            </a:r>
          </a:p>
          <a:p>
            <a:pPr>
              <a:defRPr/>
            </a:pPr>
            <a:r>
              <a:rPr lang="en-US" dirty="0">
                <a:ea typeface="+mn-ea"/>
                <a:cs typeface="+mn-cs"/>
              </a:rPr>
              <a:t>Use model selection (BIC) to determine number of layers</a:t>
            </a:r>
          </a:p>
        </p:txBody>
      </p:sp>
      <p:sp>
        <p:nvSpPr>
          <p:cNvPr id="4" name="Freeform 3"/>
          <p:cNvSpPr/>
          <p:nvPr/>
        </p:nvSpPr>
        <p:spPr>
          <a:xfrm>
            <a:off x="3248025" y="2714625"/>
            <a:ext cx="3152775" cy="2286000"/>
          </a:xfrm>
          <a:custGeom>
            <a:avLst/>
            <a:gdLst>
              <a:gd name="connsiteX0" fmla="*/ 0 w 3152775"/>
              <a:gd name="connsiteY0" fmla="*/ 2276475 h 2286000"/>
              <a:gd name="connsiteX1" fmla="*/ 0 w 3152775"/>
              <a:gd name="connsiteY1" fmla="*/ 1714500 h 2286000"/>
              <a:gd name="connsiteX2" fmla="*/ 790575 w 3152775"/>
              <a:gd name="connsiteY2" fmla="*/ 1714500 h 2286000"/>
              <a:gd name="connsiteX3" fmla="*/ 790575 w 3152775"/>
              <a:gd name="connsiteY3" fmla="*/ 1343025 h 2286000"/>
              <a:gd name="connsiteX4" fmla="*/ 704850 w 3152775"/>
              <a:gd name="connsiteY4" fmla="*/ 1295400 h 2286000"/>
              <a:gd name="connsiteX5" fmla="*/ 657225 w 3152775"/>
              <a:gd name="connsiteY5" fmla="*/ 1276350 h 2286000"/>
              <a:gd name="connsiteX6" fmla="*/ 628650 w 3152775"/>
              <a:gd name="connsiteY6" fmla="*/ 1266825 h 2286000"/>
              <a:gd name="connsiteX7" fmla="*/ 561975 w 3152775"/>
              <a:gd name="connsiteY7" fmla="*/ 1238250 h 2286000"/>
              <a:gd name="connsiteX8" fmla="*/ 533400 w 3152775"/>
              <a:gd name="connsiteY8" fmla="*/ 1200150 h 2286000"/>
              <a:gd name="connsiteX9" fmla="*/ 504825 w 3152775"/>
              <a:gd name="connsiteY9" fmla="*/ 1181100 h 2286000"/>
              <a:gd name="connsiteX10" fmla="*/ 495300 w 3152775"/>
              <a:gd name="connsiteY10" fmla="*/ 1152525 h 2286000"/>
              <a:gd name="connsiteX11" fmla="*/ 476250 w 3152775"/>
              <a:gd name="connsiteY11" fmla="*/ 1114425 h 2286000"/>
              <a:gd name="connsiteX12" fmla="*/ 457200 w 3152775"/>
              <a:gd name="connsiteY12" fmla="*/ 1057275 h 2286000"/>
              <a:gd name="connsiteX13" fmla="*/ 428625 w 3152775"/>
              <a:gd name="connsiteY13" fmla="*/ 962025 h 2286000"/>
              <a:gd name="connsiteX14" fmla="*/ 447675 w 3152775"/>
              <a:gd name="connsiteY14" fmla="*/ 781050 h 2286000"/>
              <a:gd name="connsiteX15" fmla="*/ 504825 w 3152775"/>
              <a:gd name="connsiteY15" fmla="*/ 685800 h 2286000"/>
              <a:gd name="connsiteX16" fmla="*/ 523875 w 3152775"/>
              <a:gd name="connsiteY16" fmla="*/ 657225 h 2286000"/>
              <a:gd name="connsiteX17" fmla="*/ 552450 w 3152775"/>
              <a:gd name="connsiteY17" fmla="*/ 600075 h 2286000"/>
              <a:gd name="connsiteX18" fmla="*/ 581025 w 3152775"/>
              <a:gd name="connsiteY18" fmla="*/ 571500 h 2286000"/>
              <a:gd name="connsiteX19" fmla="*/ 600075 w 3152775"/>
              <a:gd name="connsiteY19" fmla="*/ 542925 h 2286000"/>
              <a:gd name="connsiteX20" fmla="*/ 666750 w 3152775"/>
              <a:gd name="connsiteY20" fmla="*/ 504825 h 2286000"/>
              <a:gd name="connsiteX21" fmla="*/ 733425 w 3152775"/>
              <a:gd name="connsiteY21" fmla="*/ 466725 h 2286000"/>
              <a:gd name="connsiteX22" fmla="*/ 781050 w 3152775"/>
              <a:gd name="connsiteY22" fmla="*/ 447675 h 2286000"/>
              <a:gd name="connsiteX23" fmla="*/ 809625 w 3152775"/>
              <a:gd name="connsiteY23" fmla="*/ 438150 h 2286000"/>
              <a:gd name="connsiteX24" fmla="*/ 876300 w 3152775"/>
              <a:gd name="connsiteY24" fmla="*/ 409575 h 2286000"/>
              <a:gd name="connsiteX25" fmla="*/ 1114425 w 3152775"/>
              <a:gd name="connsiteY25" fmla="*/ 419100 h 2286000"/>
              <a:gd name="connsiteX26" fmla="*/ 1162050 w 3152775"/>
              <a:gd name="connsiteY26" fmla="*/ 438150 h 2286000"/>
              <a:gd name="connsiteX27" fmla="*/ 1190625 w 3152775"/>
              <a:gd name="connsiteY27" fmla="*/ 447675 h 2286000"/>
              <a:gd name="connsiteX28" fmla="*/ 1285875 w 3152775"/>
              <a:gd name="connsiteY28" fmla="*/ 504825 h 2286000"/>
              <a:gd name="connsiteX29" fmla="*/ 1304925 w 3152775"/>
              <a:gd name="connsiteY29" fmla="*/ 533400 h 2286000"/>
              <a:gd name="connsiteX30" fmla="*/ 1333500 w 3152775"/>
              <a:gd name="connsiteY30" fmla="*/ 552450 h 2286000"/>
              <a:gd name="connsiteX31" fmla="*/ 1371600 w 3152775"/>
              <a:gd name="connsiteY31" fmla="*/ 609600 h 2286000"/>
              <a:gd name="connsiteX32" fmla="*/ 1390650 w 3152775"/>
              <a:gd name="connsiteY32" fmla="*/ 638175 h 2286000"/>
              <a:gd name="connsiteX33" fmla="*/ 1438275 w 3152775"/>
              <a:gd name="connsiteY33" fmla="*/ 733425 h 2286000"/>
              <a:gd name="connsiteX34" fmla="*/ 1447800 w 3152775"/>
              <a:gd name="connsiteY34" fmla="*/ 771525 h 2286000"/>
              <a:gd name="connsiteX35" fmla="*/ 1447800 w 3152775"/>
              <a:gd name="connsiteY35" fmla="*/ 1114425 h 2286000"/>
              <a:gd name="connsiteX36" fmla="*/ 1438275 w 3152775"/>
              <a:gd name="connsiteY36" fmla="*/ 1171575 h 2286000"/>
              <a:gd name="connsiteX37" fmla="*/ 1352550 w 3152775"/>
              <a:gd name="connsiteY37" fmla="*/ 1219200 h 2286000"/>
              <a:gd name="connsiteX38" fmla="*/ 1285875 w 3152775"/>
              <a:gd name="connsiteY38" fmla="*/ 1247775 h 2286000"/>
              <a:gd name="connsiteX39" fmla="*/ 1228725 w 3152775"/>
              <a:gd name="connsiteY39" fmla="*/ 1285875 h 2286000"/>
              <a:gd name="connsiteX40" fmla="*/ 1200150 w 3152775"/>
              <a:gd name="connsiteY40" fmla="*/ 1314450 h 2286000"/>
              <a:gd name="connsiteX41" fmla="*/ 1171575 w 3152775"/>
              <a:gd name="connsiteY41" fmla="*/ 1333500 h 2286000"/>
              <a:gd name="connsiteX42" fmla="*/ 1057275 w 3152775"/>
              <a:gd name="connsiteY42" fmla="*/ 1343025 h 2286000"/>
              <a:gd name="connsiteX43" fmla="*/ 1057275 w 3152775"/>
              <a:gd name="connsiteY43" fmla="*/ 1704975 h 2286000"/>
              <a:gd name="connsiteX44" fmla="*/ 2333625 w 3152775"/>
              <a:gd name="connsiteY44" fmla="*/ 1704975 h 2286000"/>
              <a:gd name="connsiteX45" fmla="*/ 2333625 w 3152775"/>
              <a:gd name="connsiteY45" fmla="*/ 1066800 h 2286000"/>
              <a:gd name="connsiteX46" fmla="*/ 2066925 w 3152775"/>
              <a:gd name="connsiteY46" fmla="*/ 1066800 h 2286000"/>
              <a:gd name="connsiteX47" fmla="*/ 2057400 w 3152775"/>
              <a:gd name="connsiteY47" fmla="*/ 895350 h 2286000"/>
              <a:gd name="connsiteX48" fmla="*/ 2333625 w 3152775"/>
              <a:gd name="connsiteY48" fmla="*/ 723900 h 2286000"/>
              <a:gd name="connsiteX49" fmla="*/ 2343150 w 3152775"/>
              <a:gd name="connsiteY49" fmla="*/ 209550 h 2286000"/>
              <a:gd name="connsiteX50" fmla="*/ 2676525 w 3152775"/>
              <a:gd name="connsiteY50" fmla="*/ 9525 h 2286000"/>
              <a:gd name="connsiteX51" fmla="*/ 3124200 w 3152775"/>
              <a:gd name="connsiteY51" fmla="*/ 0 h 2286000"/>
              <a:gd name="connsiteX52" fmla="*/ 3152775 w 3152775"/>
              <a:gd name="connsiteY52" fmla="*/ 2286000 h 2286000"/>
              <a:gd name="connsiteX53" fmla="*/ 0 w 3152775"/>
              <a:gd name="connsiteY53" fmla="*/ 2276475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152775" h="2286000">
                <a:moveTo>
                  <a:pt x="0" y="2276475"/>
                </a:moveTo>
                <a:lnTo>
                  <a:pt x="0" y="1714500"/>
                </a:lnTo>
                <a:lnTo>
                  <a:pt x="790575" y="1714500"/>
                </a:lnTo>
                <a:lnTo>
                  <a:pt x="790575" y="1343025"/>
                </a:lnTo>
                <a:cubicBezTo>
                  <a:pt x="762000" y="1327150"/>
                  <a:pt x="734088" y="1310019"/>
                  <a:pt x="704850" y="1295400"/>
                </a:cubicBezTo>
                <a:cubicBezTo>
                  <a:pt x="689557" y="1287754"/>
                  <a:pt x="673234" y="1282353"/>
                  <a:pt x="657225" y="1276350"/>
                </a:cubicBezTo>
                <a:cubicBezTo>
                  <a:pt x="647824" y="1272825"/>
                  <a:pt x="637630" y="1271315"/>
                  <a:pt x="628650" y="1266825"/>
                </a:cubicBezTo>
                <a:cubicBezTo>
                  <a:pt x="562871" y="1233936"/>
                  <a:pt x="641269" y="1258074"/>
                  <a:pt x="561975" y="1238250"/>
                </a:cubicBezTo>
                <a:cubicBezTo>
                  <a:pt x="552450" y="1225550"/>
                  <a:pt x="544625" y="1211375"/>
                  <a:pt x="533400" y="1200150"/>
                </a:cubicBezTo>
                <a:cubicBezTo>
                  <a:pt x="525305" y="1192055"/>
                  <a:pt x="511976" y="1190039"/>
                  <a:pt x="504825" y="1181100"/>
                </a:cubicBezTo>
                <a:cubicBezTo>
                  <a:pt x="498553" y="1173260"/>
                  <a:pt x="499255" y="1161753"/>
                  <a:pt x="495300" y="1152525"/>
                </a:cubicBezTo>
                <a:cubicBezTo>
                  <a:pt x="489707" y="1139474"/>
                  <a:pt x="481523" y="1127608"/>
                  <a:pt x="476250" y="1114425"/>
                </a:cubicBezTo>
                <a:cubicBezTo>
                  <a:pt x="468792" y="1095781"/>
                  <a:pt x="464658" y="1075919"/>
                  <a:pt x="457200" y="1057275"/>
                </a:cubicBezTo>
                <a:cubicBezTo>
                  <a:pt x="432137" y="994619"/>
                  <a:pt x="441503" y="1026416"/>
                  <a:pt x="428625" y="962025"/>
                </a:cubicBezTo>
                <a:cubicBezTo>
                  <a:pt x="430162" y="940501"/>
                  <a:pt x="432731" y="825881"/>
                  <a:pt x="447675" y="781050"/>
                </a:cubicBezTo>
                <a:cubicBezTo>
                  <a:pt x="457438" y="751761"/>
                  <a:pt x="490334" y="707537"/>
                  <a:pt x="504825" y="685800"/>
                </a:cubicBezTo>
                <a:cubicBezTo>
                  <a:pt x="511175" y="676275"/>
                  <a:pt x="520255" y="668085"/>
                  <a:pt x="523875" y="657225"/>
                </a:cubicBezTo>
                <a:cubicBezTo>
                  <a:pt x="533421" y="628586"/>
                  <a:pt x="531934" y="624694"/>
                  <a:pt x="552450" y="600075"/>
                </a:cubicBezTo>
                <a:cubicBezTo>
                  <a:pt x="561074" y="589727"/>
                  <a:pt x="572401" y="581848"/>
                  <a:pt x="581025" y="571500"/>
                </a:cubicBezTo>
                <a:cubicBezTo>
                  <a:pt x="588354" y="562706"/>
                  <a:pt x="591980" y="551020"/>
                  <a:pt x="600075" y="542925"/>
                </a:cubicBezTo>
                <a:cubicBezTo>
                  <a:pt x="615546" y="527454"/>
                  <a:pt x="649319" y="514786"/>
                  <a:pt x="666750" y="504825"/>
                </a:cubicBezTo>
                <a:cubicBezTo>
                  <a:pt x="720381" y="474179"/>
                  <a:pt x="668662" y="495509"/>
                  <a:pt x="733425" y="466725"/>
                </a:cubicBezTo>
                <a:cubicBezTo>
                  <a:pt x="749049" y="459781"/>
                  <a:pt x="765041" y="453678"/>
                  <a:pt x="781050" y="447675"/>
                </a:cubicBezTo>
                <a:cubicBezTo>
                  <a:pt x="790451" y="444150"/>
                  <a:pt x="800645" y="442640"/>
                  <a:pt x="809625" y="438150"/>
                </a:cubicBezTo>
                <a:cubicBezTo>
                  <a:pt x="875404" y="405261"/>
                  <a:pt x="797006" y="429399"/>
                  <a:pt x="876300" y="409575"/>
                </a:cubicBezTo>
                <a:cubicBezTo>
                  <a:pt x="955675" y="412750"/>
                  <a:pt x="1035381" y="411196"/>
                  <a:pt x="1114425" y="419100"/>
                </a:cubicBezTo>
                <a:cubicBezTo>
                  <a:pt x="1131438" y="420801"/>
                  <a:pt x="1146041" y="432147"/>
                  <a:pt x="1162050" y="438150"/>
                </a:cubicBezTo>
                <a:cubicBezTo>
                  <a:pt x="1171451" y="441675"/>
                  <a:pt x="1181848" y="442799"/>
                  <a:pt x="1190625" y="447675"/>
                </a:cubicBezTo>
                <a:cubicBezTo>
                  <a:pt x="1397518" y="562616"/>
                  <a:pt x="1141757" y="432766"/>
                  <a:pt x="1285875" y="504825"/>
                </a:cubicBezTo>
                <a:cubicBezTo>
                  <a:pt x="1292225" y="514350"/>
                  <a:pt x="1296830" y="525305"/>
                  <a:pt x="1304925" y="533400"/>
                </a:cubicBezTo>
                <a:cubicBezTo>
                  <a:pt x="1313020" y="541495"/>
                  <a:pt x="1325962" y="543835"/>
                  <a:pt x="1333500" y="552450"/>
                </a:cubicBezTo>
                <a:cubicBezTo>
                  <a:pt x="1348577" y="569680"/>
                  <a:pt x="1358900" y="590550"/>
                  <a:pt x="1371600" y="609600"/>
                </a:cubicBezTo>
                <a:cubicBezTo>
                  <a:pt x="1377950" y="619125"/>
                  <a:pt x="1387030" y="627315"/>
                  <a:pt x="1390650" y="638175"/>
                </a:cubicBezTo>
                <a:cubicBezTo>
                  <a:pt x="1414720" y="710385"/>
                  <a:pt x="1397652" y="679261"/>
                  <a:pt x="1438275" y="733425"/>
                </a:cubicBezTo>
                <a:cubicBezTo>
                  <a:pt x="1441450" y="746125"/>
                  <a:pt x="1446070" y="758549"/>
                  <a:pt x="1447800" y="771525"/>
                </a:cubicBezTo>
                <a:cubicBezTo>
                  <a:pt x="1465069" y="901039"/>
                  <a:pt x="1457477" y="964426"/>
                  <a:pt x="1447800" y="1114425"/>
                </a:cubicBezTo>
                <a:cubicBezTo>
                  <a:pt x="1446557" y="1133698"/>
                  <a:pt x="1449350" y="1155753"/>
                  <a:pt x="1438275" y="1171575"/>
                </a:cubicBezTo>
                <a:cubicBezTo>
                  <a:pt x="1411756" y="1209459"/>
                  <a:pt x="1385749" y="1204972"/>
                  <a:pt x="1352550" y="1219200"/>
                </a:cubicBezTo>
                <a:cubicBezTo>
                  <a:pt x="1270160" y="1254510"/>
                  <a:pt x="1352888" y="1225437"/>
                  <a:pt x="1285875" y="1247775"/>
                </a:cubicBezTo>
                <a:cubicBezTo>
                  <a:pt x="1194718" y="1338932"/>
                  <a:pt x="1311433" y="1230736"/>
                  <a:pt x="1228725" y="1285875"/>
                </a:cubicBezTo>
                <a:cubicBezTo>
                  <a:pt x="1217517" y="1293347"/>
                  <a:pt x="1210498" y="1305826"/>
                  <a:pt x="1200150" y="1314450"/>
                </a:cubicBezTo>
                <a:cubicBezTo>
                  <a:pt x="1191356" y="1321779"/>
                  <a:pt x="1181814" y="1328380"/>
                  <a:pt x="1171575" y="1333500"/>
                </a:cubicBezTo>
                <a:cubicBezTo>
                  <a:pt x="1134453" y="1352061"/>
                  <a:pt x="1100214" y="1343025"/>
                  <a:pt x="1057275" y="1343025"/>
                </a:cubicBezTo>
                <a:lnTo>
                  <a:pt x="1057275" y="1704975"/>
                </a:lnTo>
                <a:lnTo>
                  <a:pt x="2333625" y="1704975"/>
                </a:lnTo>
                <a:lnTo>
                  <a:pt x="2333625" y="1066800"/>
                </a:lnTo>
                <a:lnTo>
                  <a:pt x="2066925" y="1066800"/>
                </a:lnTo>
                <a:lnTo>
                  <a:pt x="2057400" y="895350"/>
                </a:lnTo>
                <a:lnTo>
                  <a:pt x="2333625" y="723900"/>
                </a:lnTo>
                <a:lnTo>
                  <a:pt x="2343150" y="209550"/>
                </a:lnTo>
                <a:lnTo>
                  <a:pt x="2676525" y="9525"/>
                </a:lnTo>
                <a:lnTo>
                  <a:pt x="3124200" y="0"/>
                </a:lnTo>
                <a:lnTo>
                  <a:pt x="3152775" y="2286000"/>
                </a:lnTo>
                <a:lnTo>
                  <a:pt x="0" y="227647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2133600" y="2743200"/>
            <a:ext cx="304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2133600" y="3200400"/>
            <a:ext cx="304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2133600" y="3962400"/>
            <a:ext cx="304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2133600" y="4419600"/>
            <a:ext cx="304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Connector 10"/>
          <p:cNvCxnSpPr/>
          <p:nvPr/>
        </p:nvCxnSpPr>
        <p:spPr>
          <a:xfrm>
            <a:off x="2057400" y="3200400"/>
            <a:ext cx="45720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057400" y="4419600"/>
            <a:ext cx="4572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3962400"/>
            <a:ext cx="457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Freeform 14"/>
          <p:cNvSpPr/>
          <p:nvPr/>
        </p:nvSpPr>
        <p:spPr>
          <a:xfrm>
            <a:off x="3200400" y="2724150"/>
            <a:ext cx="3181350" cy="1695450"/>
          </a:xfrm>
          <a:custGeom>
            <a:avLst/>
            <a:gdLst>
              <a:gd name="connsiteX0" fmla="*/ 0 w 3133725"/>
              <a:gd name="connsiteY0" fmla="*/ 1666875 h 1666875"/>
              <a:gd name="connsiteX1" fmla="*/ 790575 w 3133725"/>
              <a:gd name="connsiteY1" fmla="*/ 1666875 h 1666875"/>
              <a:gd name="connsiteX2" fmla="*/ 2333625 w 3133725"/>
              <a:gd name="connsiteY2" fmla="*/ 1666875 h 1666875"/>
              <a:gd name="connsiteX3" fmla="*/ 2333625 w 3133725"/>
              <a:gd name="connsiteY3" fmla="*/ 219075 h 1666875"/>
              <a:gd name="connsiteX4" fmla="*/ 2686050 w 3133725"/>
              <a:gd name="connsiteY4" fmla="*/ 9525 h 1666875"/>
              <a:gd name="connsiteX5" fmla="*/ 3133725 w 3133725"/>
              <a:gd name="connsiteY5" fmla="*/ 0 h 1666875"/>
              <a:gd name="connsiteX0" fmla="*/ 0 w 3181350"/>
              <a:gd name="connsiteY0" fmla="*/ 1695450 h 1695450"/>
              <a:gd name="connsiteX1" fmla="*/ 838200 w 3181350"/>
              <a:gd name="connsiteY1" fmla="*/ 1666875 h 1695450"/>
              <a:gd name="connsiteX2" fmla="*/ 2381250 w 3181350"/>
              <a:gd name="connsiteY2" fmla="*/ 1666875 h 1695450"/>
              <a:gd name="connsiteX3" fmla="*/ 2381250 w 3181350"/>
              <a:gd name="connsiteY3" fmla="*/ 219075 h 1695450"/>
              <a:gd name="connsiteX4" fmla="*/ 2733675 w 3181350"/>
              <a:gd name="connsiteY4" fmla="*/ 9525 h 1695450"/>
              <a:gd name="connsiteX5" fmla="*/ 3181350 w 3181350"/>
              <a:gd name="connsiteY5" fmla="*/ 0 h 1695450"/>
              <a:gd name="connsiteX0" fmla="*/ 0 w 3181350"/>
              <a:gd name="connsiteY0" fmla="*/ 1695450 h 1695450"/>
              <a:gd name="connsiteX1" fmla="*/ 838200 w 3181350"/>
              <a:gd name="connsiteY1" fmla="*/ 1695449 h 1695450"/>
              <a:gd name="connsiteX2" fmla="*/ 2381250 w 3181350"/>
              <a:gd name="connsiteY2" fmla="*/ 1666875 h 1695450"/>
              <a:gd name="connsiteX3" fmla="*/ 2381250 w 3181350"/>
              <a:gd name="connsiteY3" fmla="*/ 219075 h 1695450"/>
              <a:gd name="connsiteX4" fmla="*/ 2733675 w 3181350"/>
              <a:gd name="connsiteY4" fmla="*/ 9525 h 1695450"/>
              <a:gd name="connsiteX5" fmla="*/ 3181350 w 3181350"/>
              <a:gd name="connsiteY5" fmla="*/ 0 h 1695450"/>
              <a:gd name="connsiteX0" fmla="*/ 0 w 3181350"/>
              <a:gd name="connsiteY0" fmla="*/ 1695450 h 1695450"/>
              <a:gd name="connsiteX1" fmla="*/ 838200 w 3181350"/>
              <a:gd name="connsiteY1" fmla="*/ 1695449 h 1695450"/>
              <a:gd name="connsiteX2" fmla="*/ 2362200 w 3181350"/>
              <a:gd name="connsiteY2" fmla="*/ 1695449 h 1695450"/>
              <a:gd name="connsiteX3" fmla="*/ 2381250 w 3181350"/>
              <a:gd name="connsiteY3" fmla="*/ 219075 h 1695450"/>
              <a:gd name="connsiteX4" fmla="*/ 2733675 w 3181350"/>
              <a:gd name="connsiteY4" fmla="*/ 9525 h 1695450"/>
              <a:gd name="connsiteX5" fmla="*/ 3181350 w 3181350"/>
              <a:gd name="connsiteY5"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1350" h="1695450">
                <a:moveTo>
                  <a:pt x="0" y="1695450"/>
                </a:moveTo>
                <a:lnTo>
                  <a:pt x="838200" y="1695449"/>
                </a:lnTo>
                <a:lnTo>
                  <a:pt x="2362200" y="1695449"/>
                </a:lnTo>
                <a:lnTo>
                  <a:pt x="2381250" y="219075"/>
                </a:lnTo>
                <a:lnTo>
                  <a:pt x="2733675" y="9525"/>
                </a:lnTo>
                <a:lnTo>
                  <a:pt x="3181350" y="0"/>
                </a:ln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6" name="Freeform 15"/>
          <p:cNvSpPr/>
          <p:nvPr/>
        </p:nvSpPr>
        <p:spPr>
          <a:xfrm>
            <a:off x="3257550" y="2667000"/>
            <a:ext cx="3133725" cy="1695450"/>
          </a:xfrm>
          <a:custGeom>
            <a:avLst/>
            <a:gdLst>
              <a:gd name="connsiteX0" fmla="*/ 0 w 3133725"/>
              <a:gd name="connsiteY0" fmla="*/ 1676400 h 1695450"/>
              <a:gd name="connsiteX1" fmla="*/ 400050 w 3133725"/>
              <a:gd name="connsiteY1" fmla="*/ 1685925 h 1695450"/>
              <a:gd name="connsiteX2" fmla="*/ 400050 w 3133725"/>
              <a:gd name="connsiteY2" fmla="*/ 1085850 h 1695450"/>
              <a:gd name="connsiteX3" fmla="*/ 438150 w 3133725"/>
              <a:gd name="connsiteY3" fmla="*/ 1162050 h 1695450"/>
              <a:gd name="connsiteX4" fmla="*/ 466725 w 3133725"/>
              <a:gd name="connsiteY4" fmla="*/ 1181100 h 1695450"/>
              <a:gd name="connsiteX5" fmla="*/ 495300 w 3133725"/>
              <a:gd name="connsiteY5" fmla="*/ 1266825 h 1695450"/>
              <a:gd name="connsiteX6" fmla="*/ 504825 w 3133725"/>
              <a:gd name="connsiteY6" fmla="*/ 1295400 h 1695450"/>
              <a:gd name="connsiteX7" fmla="*/ 561975 w 3133725"/>
              <a:gd name="connsiteY7" fmla="*/ 1333500 h 1695450"/>
              <a:gd name="connsiteX8" fmla="*/ 628650 w 3133725"/>
              <a:gd name="connsiteY8" fmla="*/ 1381125 h 1695450"/>
              <a:gd name="connsiteX9" fmla="*/ 657225 w 3133725"/>
              <a:gd name="connsiteY9" fmla="*/ 1400175 h 1695450"/>
              <a:gd name="connsiteX10" fmla="*/ 771525 w 3133725"/>
              <a:gd name="connsiteY10" fmla="*/ 1419225 h 1695450"/>
              <a:gd name="connsiteX11" fmla="*/ 771525 w 3133725"/>
              <a:gd name="connsiteY11" fmla="*/ 1685925 h 1695450"/>
              <a:gd name="connsiteX12" fmla="*/ 1076325 w 3133725"/>
              <a:gd name="connsiteY12" fmla="*/ 1685925 h 1695450"/>
              <a:gd name="connsiteX13" fmla="*/ 1076325 w 3133725"/>
              <a:gd name="connsiteY13" fmla="*/ 1419225 h 1695450"/>
              <a:gd name="connsiteX14" fmla="*/ 1190625 w 3133725"/>
              <a:gd name="connsiteY14" fmla="*/ 1400175 h 1695450"/>
              <a:gd name="connsiteX15" fmla="*/ 1219200 w 3133725"/>
              <a:gd name="connsiteY15" fmla="*/ 1381125 h 1695450"/>
              <a:gd name="connsiteX16" fmla="*/ 1247775 w 3133725"/>
              <a:gd name="connsiteY16" fmla="*/ 1371600 h 1695450"/>
              <a:gd name="connsiteX17" fmla="*/ 1304925 w 3133725"/>
              <a:gd name="connsiteY17" fmla="*/ 1343025 h 1695450"/>
              <a:gd name="connsiteX18" fmla="*/ 1323975 w 3133725"/>
              <a:gd name="connsiteY18" fmla="*/ 1314450 h 1695450"/>
              <a:gd name="connsiteX19" fmla="*/ 1381125 w 3133725"/>
              <a:gd name="connsiteY19" fmla="*/ 1295400 h 1695450"/>
              <a:gd name="connsiteX20" fmla="*/ 1409700 w 3133725"/>
              <a:gd name="connsiteY20" fmla="*/ 1285875 h 1695450"/>
              <a:gd name="connsiteX21" fmla="*/ 1438275 w 3133725"/>
              <a:gd name="connsiteY21" fmla="*/ 1276350 h 1695450"/>
              <a:gd name="connsiteX22" fmla="*/ 1457325 w 3133725"/>
              <a:gd name="connsiteY22" fmla="*/ 1266825 h 1695450"/>
              <a:gd name="connsiteX23" fmla="*/ 1457325 w 3133725"/>
              <a:gd name="connsiteY23" fmla="*/ 1695450 h 1695450"/>
              <a:gd name="connsiteX24" fmla="*/ 2066925 w 3133725"/>
              <a:gd name="connsiteY24" fmla="*/ 1695450 h 1695450"/>
              <a:gd name="connsiteX25" fmla="*/ 2066925 w 3133725"/>
              <a:gd name="connsiteY25" fmla="*/ 1152525 h 1695450"/>
              <a:gd name="connsiteX26" fmla="*/ 2266950 w 3133725"/>
              <a:gd name="connsiteY26" fmla="*/ 1152525 h 1695450"/>
              <a:gd name="connsiteX27" fmla="*/ 2276475 w 3133725"/>
              <a:gd name="connsiteY27" fmla="*/ 257175 h 1695450"/>
              <a:gd name="connsiteX28" fmla="*/ 2667000 w 3133725"/>
              <a:gd name="connsiteY28" fmla="*/ 9525 h 1695450"/>
              <a:gd name="connsiteX29" fmla="*/ 3133725 w 3133725"/>
              <a:gd name="connsiteY2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33725" h="1695450">
                <a:moveTo>
                  <a:pt x="0" y="1676400"/>
                </a:moveTo>
                <a:lnTo>
                  <a:pt x="400050" y="1685925"/>
                </a:lnTo>
                <a:lnTo>
                  <a:pt x="400050" y="1085850"/>
                </a:lnTo>
                <a:cubicBezTo>
                  <a:pt x="412750" y="1111250"/>
                  <a:pt x="421865" y="1138785"/>
                  <a:pt x="438150" y="1162050"/>
                </a:cubicBezTo>
                <a:cubicBezTo>
                  <a:pt x="444715" y="1171428"/>
                  <a:pt x="460658" y="1171392"/>
                  <a:pt x="466725" y="1181100"/>
                </a:cubicBezTo>
                <a:lnTo>
                  <a:pt x="495300" y="1266825"/>
                </a:lnTo>
                <a:cubicBezTo>
                  <a:pt x="498475" y="1276350"/>
                  <a:pt x="496471" y="1289831"/>
                  <a:pt x="504825" y="1295400"/>
                </a:cubicBezTo>
                <a:lnTo>
                  <a:pt x="561975" y="1333500"/>
                </a:lnTo>
                <a:cubicBezTo>
                  <a:pt x="582612" y="1395413"/>
                  <a:pt x="552450" y="1330325"/>
                  <a:pt x="628650" y="1381125"/>
                </a:cubicBezTo>
                <a:cubicBezTo>
                  <a:pt x="638175" y="1387475"/>
                  <a:pt x="646764" y="1395526"/>
                  <a:pt x="657225" y="1400175"/>
                </a:cubicBezTo>
                <a:cubicBezTo>
                  <a:pt x="713642" y="1425249"/>
                  <a:pt x="712135" y="1419225"/>
                  <a:pt x="771525" y="1419225"/>
                </a:cubicBezTo>
                <a:lnTo>
                  <a:pt x="771525" y="1685925"/>
                </a:lnTo>
                <a:lnTo>
                  <a:pt x="1076325" y="1685925"/>
                </a:lnTo>
                <a:lnTo>
                  <a:pt x="1076325" y="1419225"/>
                </a:lnTo>
                <a:cubicBezTo>
                  <a:pt x="1103487" y="1416207"/>
                  <a:pt x="1158710" y="1416132"/>
                  <a:pt x="1190625" y="1400175"/>
                </a:cubicBezTo>
                <a:cubicBezTo>
                  <a:pt x="1200864" y="1395055"/>
                  <a:pt x="1208961" y="1386245"/>
                  <a:pt x="1219200" y="1381125"/>
                </a:cubicBezTo>
                <a:cubicBezTo>
                  <a:pt x="1228180" y="1376635"/>
                  <a:pt x="1238795" y="1376090"/>
                  <a:pt x="1247775" y="1371600"/>
                </a:cubicBezTo>
                <a:cubicBezTo>
                  <a:pt x="1321633" y="1334671"/>
                  <a:pt x="1233101" y="1366966"/>
                  <a:pt x="1304925" y="1343025"/>
                </a:cubicBezTo>
                <a:cubicBezTo>
                  <a:pt x="1311275" y="1333500"/>
                  <a:pt x="1314267" y="1320517"/>
                  <a:pt x="1323975" y="1314450"/>
                </a:cubicBezTo>
                <a:cubicBezTo>
                  <a:pt x="1341003" y="1303807"/>
                  <a:pt x="1362075" y="1301750"/>
                  <a:pt x="1381125" y="1295400"/>
                </a:cubicBezTo>
                <a:lnTo>
                  <a:pt x="1409700" y="1285875"/>
                </a:lnTo>
                <a:cubicBezTo>
                  <a:pt x="1419225" y="1282700"/>
                  <a:pt x="1429295" y="1280840"/>
                  <a:pt x="1438275" y="1276350"/>
                </a:cubicBezTo>
                <a:lnTo>
                  <a:pt x="1457325" y="1266825"/>
                </a:lnTo>
                <a:lnTo>
                  <a:pt x="1457325" y="1695450"/>
                </a:lnTo>
                <a:lnTo>
                  <a:pt x="2066925" y="1695450"/>
                </a:lnTo>
                <a:lnTo>
                  <a:pt x="2066925" y="1152525"/>
                </a:lnTo>
                <a:lnTo>
                  <a:pt x="2266950" y="1152525"/>
                </a:lnTo>
                <a:lnTo>
                  <a:pt x="2276475" y="257175"/>
                </a:lnTo>
                <a:lnTo>
                  <a:pt x="2667000" y="9525"/>
                </a:lnTo>
                <a:lnTo>
                  <a:pt x="3133725" y="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 name="Freeform 16"/>
          <p:cNvSpPr/>
          <p:nvPr/>
        </p:nvSpPr>
        <p:spPr>
          <a:xfrm>
            <a:off x="3267075" y="2609850"/>
            <a:ext cx="3114675" cy="1695450"/>
          </a:xfrm>
          <a:custGeom>
            <a:avLst/>
            <a:gdLst>
              <a:gd name="connsiteX0" fmla="*/ 0 w 3114675"/>
              <a:gd name="connsiteY0" fmla="*/ 1676400 h 1695450"/>
              <a:gd name="connsiteX1" fmla="*/ 352425 w 3114675"/>
              <a:gd name="connsiteY1" fmla="*/ 1685925 h 1695450"/>
              <a:gd name="connsiteX2" fmla="*/ 352425 w 3114675"/>
              <a:gd name="connsiteY2" fmla="*/ 1095375 h 1695450"/>
              <a:gd name="connsiteX3" fmla="*/ 361950 w 3114675"/>
              <a:gd name="connsiteY3" fmla="*/ 981075 h 1695450"/>
              <a:gd name="connsiteX4" fmla="*/ 400050 w 3114675"/>
              <a:gd name="connsiteY4" fmla="*/ 895350 h 1695450"/>
              <a:gd name="connsiteX5" fmla="*/ 409575 w 3114675"/>
              <a:gd name="connsiteY5" fmla="*/ 866775 h 1695450"/>
              <a:gd name="connsiteX6" fmla="*/ 428625 w 3114675"/>
              <a:gd name="connsiteY6" fmla="*/ 838200 h 1695450"/>
              <a:gd name="connsiteX7" fmla="*/ 447675 w 3114675"/>
              <a:gd name="connsiteY7" fmla="*/ 771525 h 1695450"/>
              <a:gd name="connsiteX8" fmla="*/ 457200 w 3114675"/>
              <a:gd name="connsiteY8" fmla="*/ 742950 h 1695450"/>
              <a:gd name="connsiteX9" fmla="*/ 485775 w 3114675"/>
              <a:gd name="connsiteY9" fmla="*/ 714375 h 1695450"/>
              <a:gd name="connsiteX10" fmla="*/ 533400 w 3114675"/>
              <a:gd name="connsiteY10" fmla="*/ 666750 h 1695450"/>
              <a:gd name="connsiteX11" fmla="*/ 600075 w 3114675"/>
              <a:gd name="connsiteY11" fmla="*/ 590550 h 1695450"/>
              <a:gd name="connsiteX12" fmla="*/ 609600 w 3114675"/>
              <a:gd name="connsiteY12" fmla="*/ 561975 h 1695450"/>
              <a:gd name="connsiteX13" fmla="*/ 638175 w 3114675"/>
              <a:gd name="connsiteY13" fmla="*/ 552450 h 1695450"/>
              <a:gd name="connsiteX14" fmla="*/ 695325 w 3114675"/>
              <a:gd name="connsiteY14" fmla="*/ 514350 h 1695450"/>
              <a:gd name="connsiteX15" fmla="*/ 752475 w 3114675"/>
              <a:gd name="connsiteY15" fmla="*/ 495300 h 1695450"/>
              <a:gd name="connsiteX16" fmla="*/ 1162050 w 3114675"/>
              <a:gd name="connsiteY16" fmla="*/ 504825 h 1695450"/>
              <a:gd name="connsiteX17" fmla="*/ 1219200 w 3114675"/>
              <a:gd name="connsiteY17" fmla="*/ 523875 h 1695450"/>
              <a:gd name="connsiteX18" fmla="*/ 1247775 w 3114675"/>
              <a:gd name="connsiteY18" fmla="*/ 542925 h 1695450"/>
              <a:gd name="connsiteX19" fmla="*/ 1266825 w 3114675"/>
              <a:gd name="connsiteY19" fmla="*/ 571500 h 1695450"/>
              <a:gd name="connsiteX20" fmla="*/ 1295400 w 3114675"/>
              <a:gd name="connsiteY20" fmla="*/ 581025 h 1695450"/>
              <a:gd name="connsiteX21" fmla="*/ 1352550 w 3114675"/>
              <a:gd name="connsiteY21" fmla="*/ 609600 h 1695450"/>
              <a:gd name="connsiteX22" fmla="*/ 1371600 w 3114675"/>
              <a:gd name="connsiteY22" fmla="*/ 638175 h 1695450"/>
              <a:gd name="connsiteX23" fmla="*/ 1400175 w 3114675"/>
              <a:gd name="connsiteY23" fmla="*/ 647700 h 1695450"/>
              <a:gd name="connsiteX24" fmla="*/ 1438275 w 3114675"/>
              <a:gd name="connsiteY24" fmla="*/ 685800 h 1695450"/>
              <a:gd name="connsiteX25" fmla="*/ 1457325 w 3114675"/>
              <a:gd name="connsiteY25" fmla="*/ 742950 h 1695450"/>
              <a:gd name="connsiteX26" fmla="*/ 1466850 w 3114675"/>
              <a:gd name="connsiteY26" fmla="*/ 771525 h 1695450"/>
              <a:gd name="connsiteX27" fmla="*/ 1495425 w 3114675"/>
              <a:gd name="connsiteY27" fmla="*/ 828675 h 1695450"/>
              <a:gd name="connsiteX28" fmla="*/ 1495425 w 3114675"/>
              <a:gd name="connsiteY28" fmla="*/ 866775 h 1695450"/>
              <a:gd name="connsiteX29" fmla="*/ 1495425 w 3114675"/>
              <a:gd name="connsiteY29" fmla="*/ 1695450 h 1695450"/>
              <a:gd name="connsiteX30" fmla="*/ 2019300 w 3114675"/>
              <a:gd name="connsiteY30" fmla="*/ 1695450 h 1695450"/>
              <a:gd name="connsiteX31" fmla="*/ 2019300 w 3114675"/>
              <a:gd name="connsiteY31" fmla="*/ 981075 h 1695450"/>
              <a:gd name="connsiteX32" fmla="*/ 2219325 w 3114675"/>
              <a:gd name="connsiteY32" fmla="*/ 847725 h 1695450"/>
              <a:gd name="connsiteX33" fmla="*/ 2228850 w 3114675"/>
              <a:gd name="connsiteY33" fmla="*/ 276225 h 1695450"/>
              <a:gd name="connsiteX34" fmla="*/ 2657475 w 3114675"/>
              <a:gd name="connsiteY34" fmla="*/ 9525 h 1695450"/>
              <a:gd name="connsiteX35" fmla="*/ 3114675 w 3114675"/>
              <a:gd name="connsiteY35"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14675" h="1695450">
                <a:moveTo>
                  <a:pt x="0" y="1676400"/>
                </a:moveTo>
                <a:lnTo>
                  <a:pt x="352425" y="1685925"/>
                </a:lnTo>
                <a:lnTo>
                  <a:pt x="352425" y="1095375"/>
                </a:lnTo>
                <a:cubicBezTo>
                  <a:pt x="355600" y="1057275"/>
                  <a:pt x="355665" y="1018787"/>
                  <a:pt x="361950" y="981075"/>
                </a:cubicBezTo>
                <a:cubicBezTo>
                  <a:pt x="374237" y="907354"/>
                  <a:pt x="375781" y="943889"/>
                  <a:pt x="400050" y="895350"/>
                </a:cubicBezTo>
                <a:cubicBezTo>
                  <a:pt x="404540" y="886370"/>
                  <a:pt x="405085" y="875755"/>
                  <a:pt x="409575" y="866775"/>
                </a:cubicBezTo>
                <a:cubicBezTo>
                  <a:pt x="414695" y="856536"/>
                  <a:pt x="423505" y="848439"/>
                  <a:pt x="428625" y="838200"/>
                </a:cubicBezTo>
                <a:cubicBezTo>
                  <a:pt x="436238" y="822975"/>
                  <a:pt x="443606" y="785767"/>
                  <a:pt x="447675" y="771525"/>
                </a:cubicBezTo>
                <a:cubicBezTo>
                  <a:pt x="450433" y="761871"/>
                  <a:pt x="451631" y="751304"/>
                  <a:pt x="457200" y="742950"/>
                </a:cubicBezTo>
                <a:cubicBezTo>
                  <a:pt x="464672" y="731742"/>
                  <a:pt x="477151" y="724723"/>
                  <a:pt x="485775" y="714375"/>
                </a:cubicBezTo>
                <a:cubicBezTo>
                  <a:pt x="525463" y="666750"/>
                  <a:pt x="481013" y="701675"/>
                  <a:pt x="533400" y="666750"/>
                </a:cubicBezTo>
                <a:cubicBezTo>
                  <a:pt x="577850" y="600075"/>
                  <a:pt x="552450" y="622300"/>
                  <a:pt x="600075" y="590550"/>
                </a:cubicBezTo>
                <a:cubicBezTo>
                  <a:pt x="603250" y="581025"/>
                  <a:pt x="602500" y="569075"/>
                  <a:pt x="609600" y="561975"/>
                </a:cubicBezTo>
                <a:cubicBezTo>
                  <a:pt x="616700" y="554875"/>
                  <a:pt x="629398" y="557326"/>
                  <a:pt x="638175" y="552450"/>
                </a:cubicBezTo>
                <a:cubicBezTo>
                  <a:pt x="658189" y="541331"/>
                  <a:pt x="673605" y="521590"/>
                  <a:pt x="695325" y="514350"/>
                </a:cubicBezTo>
                <a:lnTo>
                  <a:pt x="752475" y="495300"/>
                </a:lnTo>
                <a:cubicBezTo>
                  <a:pt x="889000" y="498475"/>
                  <a:pt x="1025743" y="496480"/>
                  <a:pt x="1162050" y="504825"/>
                </a:cubicBezTo>
                <a:cubicBezTo>
                  <a:pt x="1182093" y="506052"/>
                  <a:pt x="1202492" y="512736"/>
                  <a:pt x="1219200" y="523875"/>
                </a:cubicBezTo>
                <a:lnTo>
                  <a:pt x="1247775" y="542925"/>
                </a:lnTo>
                <a:cubicBezTo>
                  <a:pt x="1254125" y="552450"/>
                  <a:pt x="1257886" y="564349"/>
                  <a:pt x="1266825" y="571500"/>
                </a:cubicBezTo>
                <a:cubicBezTo>
                  <a:pt x="1274665" y="577772"/>
                  <a:pt x="1286420" y="576535"/>
                  <a:pt x="1295400" y="581025"/>
                </a:cubicBezTo>
                <a:cubicBezTo>
                  <a:pt x="1369258" y="617954"/>
                  <a:pt x="1280726" y="585659"/>
                  <a:pt x="1352550" y="609600"/>
                </a:cubicBezTo>
                <a:cubicBezTo>
                  <a:pt x="1358900" y="619125"/>
                  <a:pt x="1362661" y="631024"/>
                  <a:pt x="1371600" y="638175"/>
                </a:cubicBezTo>
                <a:cubicBezTo>
                  <a:pt x="1379440" y="644447"/>
                  <a:pt x="1393075" y="640600"/>
                  <a:pt x="1400175" y="647700"/>
                </a:cubicBezTo>
                <a:cubicBezTo>
                  <a:pt x="1450975" y="698500"/>
                  <a:pt x="1362075" y="660400"/>
                  <a:pt x="1438275" y="685800"/>
                </a:cubicBezTo>
                <a:lnTo>
                  <a:pt x="1457325" y="742950"/>
                </a:lnTo>
                <a:cubicBezTo>
                  <a:pt x="1460500" y="752475"/>
                  <a:pt x="1461281" y="763171"/>
                  <a:pt x="1466850" y="771525"/>
                </a:cubicBezTo>
                <a:cubicBezTo>
                  <a:pt x="1480569" y="792104"/>
                  <a:pt x="1491840" y="803580"/>
                  <a:pt x="1495425" y="828675"/>
                </a:cubicBezTo>
                <a:cubicBezTo>
                  <a:pt x="1497221" y="841247"/>
                  <a:pt x="1495425" y="854075"/>
                  <a:pt x="1495425" y="866775"/>
                </a:cubicBezTo>
                <a:lnTo>
                  <a:pt x="1495425" y="1695450"/>
                </a:lnTo>
                <a:lnTo>
                  <a:pt x="2019300" y="1695450"/>
                </a:lnTo>
                <a:lnTo>
                  <a:pt x="2019300" y="981075"/>
                </a:lnTo>
                <a:lnTo>
                  <a:pt x="2219325" y="847725"/>
                </a:lnTo>
                <a:lnTo>
                  <a:pt x="2228850" y="276225"/>
                </a:lnTo>
                <a:lnTo>
                  <a:pt x="2657475" y="9525"/>
                </a:lnTo>
                <a:lnTo>
                  <a:pt x="3114675" y="0"/>
                </a:lnTo>
              </a:path>
            </a:pathLst>
          </a:custGeom>
          <a:ln w="3810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26670" name="Slide Number Placeholder 18"/>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B8D50F3-4CDF-934A-BB41-3A462EB0E3DC}" type="slidenum">
              <a:rPr lang="en-US" sz="1400">
                <a:latin typeface="Verdana" charset="0"/>
              </a:rPr>
              <a:pPr/>
              <a:t>116</a:t>
            </a:fld>
            <a:endParaRPr lang="en-US" sz="1400">
              <a:latin typeface="Verdana" charset="0"/>
            </a:endParaRPr>
          </a:p>
        </p:txBody>
      </p:sp>
      <p:sp>
        <p:nvSpPr>
          <p:cNvPr id="326671" name="TextBox 17"/>
          <p:cNvSpPr txBox="1">
            <a:spLocks noChangeArrowheads="1"/>
          </p:cNvSpPr>
          <p:nvPr/>
        </p:nvSpPr>
        <p:spPr bwMode="auto">
          <a:xfrm>
            <a:off x="6011863" y="996950"/>
            <a:ext cx="28971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solidFill>
                  <a:schemeClr val="accent2"/>
                </a:solidFill>
                <a:latin typeface="Verdana" charset="0"/>
              </a:rPr>
              <a:t>(Gallup et al. DAGM</a:t>
            </a:r>
            <a:r>
              <a:rPr lang="ja-JP" altLang="en-US" sz="2000">
                <a:solidFill>
                  <a:schemeClr val="accent2"/>
                </a:solidFill>
                <a:latin typeface="Verdana" charset="0"/>
              </a:rPr>
              <a:t>’</a:t>
            </a:r>
            <a:r>
              <a:rPr lang="en-US" altLang="ja-JP" sz="2000">
                <a:solidFill>
                  <a:schemeClr val="accent2"/>
                </a:solidFill>
                <a:latin typeface="Verdana" charset="0"/>
              </a:rPr>
              <a:t>10)</a:t>
            </a:r>
            <a:endParaRPr lang="en-US" sz="2000">
              <a:solidFill>
                <a:schemeClr val="accent2"/>
              </a:solidFill>
              <a:latin typeface="Verdana"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Title 1"/>
          <p:cNvSpPr>
            <a:spLocks noGrp="1"/>
          </p:cNvSpPr>
          <p:nvPr>
            <p:ph type="title"/>
          </p:nvPr>
        </p:nvSpPr>
        <p:spPr/>
        <p:txBody>
          <a:bodyPr/>
          <a:lstStyle/>
          <a:p>
            <a:r>
              <a:rPr lang="en-US" i="1">
                <a:latin typeface="Verdana" charset="0"/>
              </a:rPr>
              <a:t>n</a:t>
            </a:r>
            <a:r>
              <a:rPr lang="en-US">
                <a:latin typeface="Verdana" charset="0"/>
              </a:rPr>
              <a:t>-layer heightmap fusion</a:t>
            </a:r>
          </a:p>
        </p:txBody>
      </p:sp>
      <p:sp>
        <p:nvSpPr>
          <p:cNvPr id="328706" name="Content Placeholder 2"/>
          <p:cNvSpPr>
            <a:spLocks noGrp="1"/>
          </p:cNvSpPr>
          <p:nvPr>
            <p:ph idx="1"/>
          </p:nvPr>
        </p:nvSpPr>
        <p:spPr/>
        <p:txBody>
          <a:bodyPr/>
          <a:lstStyle/>
          <a:p>
            <a:endParaRPr lang="en-US">
              <a:latin typeface="Verdana" charset="0"/>
            </a:endParaRPr>
          </a:p>
        </p:txBody>
      </p:sp>
      <p:sp>
        <p:nvSpPr>
          <p:cNvPr id="123908" name="Date Placeholder 3"/>
          <p:cNvSpPr>
            <a:spLocks noGrp="1"/>
          </p:cNvSpPr>
          <p:nvPr>
            <p:ph type="dt" sz="quarter" idx="4294967295"/>
          </p:nvPr>
        </p:nvSpPr>
        <p:spPr bwMode="auto">
          <a:xfrm>
            <a:off x="0" y="6488113"/>
            <a:ext cx="492125" cy="369887"/>
          </a:xfrm>
          <a:prstGeom prst="rect">
            <a:avLst/>
          </a:prstGeom>
          <a:ln>
            <a:miter lim="800000"/>
            <a:headEnd/>
            <a:tailEnd/>
          </a:ln>
        </p:spPr>
        <p:txBody>
          <a:bodyPr/>
          <a:lstStyle/>
          <a:p>
            <a:pPr algn="r" eaLnBrk="0" hangingPunct="0">
              <a:defRPr/>
            </a:pPr>
            <a:r>
              <a:rPr lang="en-US" sz="1400">
                <a:latin typeface="+mn-lt"/>
                <a:ea typeface="+mn-ea"/>
                <a:cs typeface="+mn-cs"/>
              </a:rPr>
              <a:t>Richard Szeliski</a:t>
            </a:r>
          </a:p>
        </p:txBody>
      </p:sp>
      <p:sp>
        <p:nvSpPr>
          <p:cNvPr id="328708" name="Footer Placeholder 4"/>
          <p:cNvSpPr>
            <a:spLocks noGrp="1"/>
          </p:cNvSpPr>
          <p:nvPr>
            <p:ph type="ftr" sz="quarter" idx="4294967295"/>
          </p:nvPr>
        </p:nvSpPr>
        <p:spPr bwMode="auto">
          <a:xfrm>
            <a:off x="2743200" y="6248400"/>
            <a:ext cx="36576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ICVSS 2010</a:t>
            </a:r>
          </a:p>
        </p:txBody>
      </p:sp>
      <p:sp>
        <p:nvSpPr>
          <p:cNvPr id="328709" name="Slide Number Placeholder 5"/>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C7BD182-0C0C-E544-A147-348CAD6FCBA3}" type="slidenum">
              <a:rPr lang="en-US" sz="1400">
                <a:latin typeface="Verdana" charset="0"/>
              </a:rPr>
              <a:pPr/>
              <a:t>117</a:t>
            </a:fld>
            <a:endParaRPr lang="en-US" sz="1400">
              <a:latin typeface="Verdana" charset="0"/>
            </a:endParaRPr>
          </a:p>
        </p:txBody>
      </p:sp>
      <p:pic>
        <p:nvPicPr>
          <p:cNvPr id="328710"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1488" y="1654175"/>
            <a:ext cx="8201025" cy="177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8711" name="Picture 6">
            <a:hlinkClick r:id="rId4" action="ppaction://hlinkfile"/>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0" y="3630613"/>
            <a:ext cx="9144000" cy="3151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Title 1"/>
          <p:cNvSpPr>
            <a:spLocks noGrp="1"/>
          </p:cNvSpPr>
          <p:nvPr>
            <p:ph type="title"/>
          </p:nvPr>
        </p:nvSpPr>
        <p:spPr>
          <a:xfrm>
            <a:off x="1628775" y="609600"/>
            <a:ext cx="7210425" cy="990600"/>
          </a:xfrm>
        </p:spPr>
        <p:txBody>
          <a:bodyPr/>
          <a:lstStyle/>
          <a:p>
            <a:r>
              <a:rPr lang="en-US" sz="2800">
                <a:latin typeface="Verdana" charset="0"/>
              </a:rPr>
              <a:t>Reconstruction from Photo Collections</a:t>
            </a:r>
          </a:p>
        </p:txBody>
      </p:sp>
      <p:sp>
        <p:nvSpPr>
          <p:cNvPr id="330754" name="Content Placeholder 2"/>
          <p:cNvSpPr>
            <a:spLocks noGrp="1"/>
          </p:cNvSpPr>
          <p:nvPr>
            <p:ph idx="1"/>
          </p:nvPr>
        </p:nvSpPr>
        <p:spPr>
          <a:xfrm>
            <a:off x="1628775" y="1447800"/>
            <a:ext cx="7058025" cy="4525963"/>
          </a:xfrm>
        </p:spPr>
        <p:txBody>
          <a:bodyPr/>
          <a:lstStyle/>
          <a:p>
            <a:r>
              <a:rPr lang="en-US" sz="2400">
                <a:latin typeface="Verdana" charset="0"/>
              </a:rPr>
              <a:t>Millions of images download from Flickr</a:t>
            </a:r>
          </a:p>
          <a:p>
            <a:r>
              <a:rPr lang="en-US" sz="2400">
                <a:latin typeface="Verdana" charset="0"/>
              </a:rPr>
              <a:t>Camera poses computed using </a:t>
            </a:r>
            <a:r>
              <a:rPr lang="en-US" sz="2000">
                <a:solidFill>
                  <a:schemeClr val="accent2"/>
                </a:solidFill>
                <a:latin typeface="Verdana" charset="0"/>
              </a:rPr>
              <a:t>(Li et al. ECCV</a:t>
            </a:r>
            <a:r>
              <a:rPr lang="ja-JP" altLang="en-US" sz="2000">
                <a:solidFill>
                  <a:schemeClr val="accent2"/>
                </a:solidFill>
                <a:latin typeface="Verdana" charset="0"/>
              </a:rPr>
              <a:t>’</a:t>
            </a:r>
            <a:r>
              <a:rPr lang="en-US" altLang="ja-JP" sz="2000">
                <a:solidFill>
                  <a:schemeClr val="accent2"/>
                </a:solidFill>
                <a:latin typeface="Verdana" charset="0"/>
              </a:rPr>
              <a:t>08)</a:t>
            </a:r>
            <a:endParaRPr lang="en-US" altLang="ja-JP" sz="2400">
              <a:solidFill>
                <a:schemeClr val="accent2"/>
              </a:solidFill>
              <a:latin typeface="Verdana" charset="0"/>
            </a:endParaRPr>
          </a:p>
          <a:p>
            <a:r>
              <a:rPr lang="en-US" sz="2400">
                <a:latin typeface="Verdana" charset="0"/>
              </a:rPr>
              <a:t>Depthmaps from GPU planesweep</a:t>
            </a:r>
          </a:p>
        </p:txBody>
      </p:sp>
      <p:sp>
        <p:nvSpPr>
          <p:cNvPr id="330755" name="Slide Number Placeholder 4"/>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4C5B345-C802-FD44-AD1E-B14C5D76D9A3}" type="slidenum">
              <a:rPr lang="en-US" sz="1400">
                <a:latin typeface="Verdana" charset="0"/>
              </a:rPr>
              <a:pPr/>
              <a:t>118</a:t>
            </a:fld>
            <a:endParaRPr lang="en-US" sz="1400">
              <a:latin typeface="Verdana" charset="0"/>
            </a:endParaRPr>
          </a:p>
        </p:txBody>
      </p:sp>
      <p:pic>
        <p:nvPicPr>
          <p:cNvPr id="33075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3829050"/>
            <a:ext cx="1905000"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075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5800" y="5334000"/>
            <a:ext cx="1905000"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0758"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629400" y="3810000"/>
            <a:ext cx="19304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0759" name="Picture 5"/>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648200" y="5334000"/>
            <a:ext cx="1905000"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0760" name="Picture 6"/>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667000" y="5334000"/>
            <a:ext cx="1905000"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0761" name="Picture 7"/>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629400" y="5334000"/>
            <a:ext cx="1905000"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0762" name="Picture 8"/>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4648200" y="3810000"/>
            <a:ext cx="19304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0763" name="Picture 9"/>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667000" y="3810000"/>
            <a:ext cx="19304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Title 1"/>
          <p:cNvSpPr>
            <a:spLocks noGrp="1"/>
          </p:cNvSpPr>
          <p:nvPr>
            <p:ph type="title"/>
          </p:nvPr>
        </p:nvSpPr>
        <p:spPr/>
        <p:txBody>
          <a:bodyPr/>
          <a:lstStyle/>
          <a:p>
            <a:r>
              <a:rPr lang="en-US">
                <a:latin typeface="Verdana" charset="0"/>
              </a:rPr>
              <a:t>Results</a:t>
            </a:r>
          </a:p>
        </p:txBody>
      </p:sp>
      <p:pic>
        <p:nvPicPr>
          <p:cNvPr id="5" name="heightmap-photo-results.wmv" descr="/Users/pomarc/Dropbox/pomarc/Documents/Courses/computervision/heightmap-photo-results.wmv">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a:xfrm>
            <a:off x="2147888" y="1631950"/>
            <a:ext cx="6096000" cy="4572000"/>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47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p:cTn id="7" repeatCount="indefinite"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8F32C23-2816-BF4F-9455-EB876C287D25}" type="slidenum">
              <a:rPr lang="en-US" sz="1400">
                <a:latin typeface="Verdana" charset="0"/>
              </a:rPr>
              <a:pPr/>
              <a:t>12</a:t>
            </a:fld>
            <a:endParaRPr lang="en-US" sz="1400">
              <a:latin typeface="Verdana" charset="0"/>
            </a:endParaRPr>
          </a:p>
        </p:txBody>
      </p:sp>
      <p:sp>
        <p:nvSpPr>
          <p:cNvPr id="34818" name="Text Box 2"/>
          <p:cNvSpPr txBox="1">
            <a:spLocks noChangeArrowheads="1"/>
          </p:cNvSpPr>
          <p:nvPr/>
        </p:nvSpPr>
        <p:spPr bwMode="auto">
          <a:xfrm>
            <a:off x="1685925" y="144463"/>
            <a:ext cx="44132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Human Stereopsis: Reconstruction</a:t>
            </a:r>
          </a:p>
        </p:txBody>
      </p:sp>
      <p:pic>
        <p:nvPicPr>
          <p:cNvPr id="34819"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143000"/>
            <a:ext cx="7958138" cy="382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828" name="Text Box 4"/>
          <p:cNvSpPr txBox="1">
            <a:spLocks noChangeArrowheads="1"/>
          </p:cNvSpPr>
          <p:nvPr/>
        </p:nvSpPr>
        <p:spPr bwMode="auto">
          <a:xfrm>
            <a:off x="609600" y="5410200"/>
            <a:ext cx="36179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Disparity:    </a:t>
            </a:r>
            <a:r>
              <a:rPr lang="en-US" i="1"/>
              <a:t>d =  r-l =  D-F.</a:t>
            </a:r>
            <a:endParaRPr lang="en-US"/>
          </a:p>
        </p:txBody>
      </p:sp>
      <p:sp>
        <p:nvSpPr>
          <p:cNvPr id="717829" name="Oval 5"/>
          <p:cNvSpPr>
            <a:spLocks noChangeArrowheads="1"/>
          </p:cNvSpPr>
          <p:nvPr/>
        </p:nvSpPr>
        <p:spPr bwMode="auto">
          <a:xfrm>
            <a:off x="2895600" y="749300"/>
            <a:ext cx="4699000" cy="4876800"/>
          </a:xfrm>
          <a:prstGeom prst="ellipse">
            <a:avLst/>
          </a:prstGeom>
          <a:noFill/>
          <a:ln w="38100">
            <a:solidFill>
              <a:srgbClr val="FFFF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17830" name="Oval 6"/>
          <p:cNvSpPr>
            <a:spLocks noChangeArrowheads="1"/>
          </p:cNvSpPr>
          <p:nvPr/>
        </p:nvSpPr>
        <p:spPr bwMode="auto">
          <a:xfrm>
            <a:off x="4203700" y="1447800"/>
            <a:ext cx="3505200" cy="3505200"/>
          </a:xfrm>
          <a:prstGeom prst="ellipse">
            <a:avLst/>
          </a:prstGeom>
          <a:noFill/>
          <a:ln w="38100">
            <a:solidFill>
              <a:srgbClr val="FF3399"/>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34823" name="Oval 7"/>
          <p:cNvSpPr>
            <a:spLocks noChangeArrowheads="1"/>
          </p:cNvSpPr>
          <p:nvPr/>
        </p:nvSpPr>
        <p:spPr bwMode="auto">
          <a:xfrm>
            <a:off x="7353300" y="217170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34824" name="Oval 8"/>
          <p:cNvSpPr>
            <a:spLocks noChangeArrowheads="1"/>
          </p:cNvSpPr>
          <p:nvPr/>
        </p:nvSpPr>
        <p:spPr bwMode="auto">
          <a:xfrm>
            <a:off x="7366000" y="4038600"/>
            <a:ext cx="152400" cy="152400"/>
          </a:xfrm>
          <a:prstGeom prst="ellipse">
            <a:avLst/>
          </a:prstGeom>
          <a:solidFill>
            <a:srgbClr val="CC3300"/>
          </a:solidFill>
          <a:ln w="9525">
            <a:solidFill>
              <a:schemeClr val="tx1"/>
            </a:solidFill>
            <a:round/>
            <a:headEnd/>
            <a:tailEnd/>
          </a:ln>
        </p:spPr>
        <p:txBody>
          <a:bodyPr wrap="none" anchor="ctr"/>
          <a:lstStyle/>
          <a:p>
            <a:endParaRPr lang="en-US"/>
          </a:p>
        </p:txBody>
      </p:sp>
      <p:sp>
        <p:nvSpPr>
          <p:cNvPr id="717833" name="Text Box 9"/>
          <p:cNvSpPr txBox="1">
            <a:spLocks noChangeArrowheads="1"/>
          </p:cNvSpPr>
          <p:nvPr/>
        </p:nvSpPr>
        <p:spPr bwMode="auto">
          <a:xfrm>
            <a:off x="5089525" y="4232275"/>
            <a:ext cx="6604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d=0</a:t>
            </a:r>
          </a:p>
        </p:txBody>
      </p:sp>
      <p:sp>
        <p:nvSpPr>
          <p:cNvPr id="717834" name="Text Box 10"/>
          <p:cNvSpPr txBox="1">
            <a:spLocks noChangeArrowheads="1"/>
          </p:cNvSpPr>
          <p:nvPr/>
        </p:nvSpPr>
        <p:spPr bwMode="auto">
          <a:xfrm>
            <a:off x="5241925" y="5680075"/>
            <a:ext cx="6604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d&lt;0</a:t>
            </a:r>
          </a:p>
        </p:txBody>
      </p:sp>
      <p:sp>
        <p:nvSpPr>
          <p:cNvPr id="717835" name="Text Box 11"/>
          <p:cNvSpPr txBox="1">
            <a:spLocks noChangeArrowheads="1"/>
          </p:cNvSpPr>
          <p:nvPr/>
        </p:nvSpPr>
        <p:spPr bwMode="auto">
          <a:xfrm>
            <a:off x="609600" y="6172200"/>
            <a:ext cx="25955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In 3D, the horopter.</a:t>
            </a:r>
          </a:p>
        </p:txBody>
      </p:sp>
      <p:sp>
        <p:nvSpPr>
          <p:cNvPr id="717836" name="Line 12"/>
          <p:cNvSpPr>
            <a:spLocks noChangeShapeType="1"/>
          </p:cNvSpPr>
          <p:nvPr/>
        </p:nvSpPr>
        <p:spPr bwMode="auto">
          <a:xfrm flipV="1">
            <a:off x="4667250" y="1701800"/>
            <a:ext cx="3454400" cy="269240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17837" name="Line 13"/>
          <p:cNvSpPr>
            <a:spLocks noChangeShapeType="1"/>
          </p:cNvSpPr>
          <p:nvPr/>
        </p:nvSpPr>
        <p:spPr bwMode="auto">
          <a:xfrm flipV="1">
            <a:off x="4667250" y="4032250"/>
            <a:ext cx="3670300" cy="361950"/>
          </a:xfrm>
          <a:prstGeom prst="line">
            <a:avLst/>
          </a:prstGeom>
          <a:noFill/>
          <a:ln w="19050">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17838" name="Oval 14"/>
          <p:cNvSpPr>
            <a:spLocks noChangeArrowheads="1"/>
          </p:cNvSpPr>
          <p:nvPr/>
        </p:nvSpPr>
        <p:spPr bwMode="auto">
          <a:xfrm>
            <a:off x="4457700" y="4349750"/>
            <a:ext cx="228600" cy="2222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717839" name="Freeform 15"/>
          <p:cNvSpPr>
            <a:spLocks/>
          </p:cNvSpPr>
          <p:nvPr/>
        </p:nvSpPr>
        <p:spPr bwMode="auto">
          <a:xfrm>
            <a:off x="5594350" y="3670300"/>
            <a:ext cx="207963" cy="596900"/>
          </a:xfrm>
          <a:custGeom>
            <a:avLst/>
            <a:gdLst>
              <a:gd name="T0" fmla="*/ 2147483647 w 131"/>
              <a:gd name="T1" fmla="*/ 2147483647 h 376"/>
              <a:gd name="T2" fmla="*/ 2147483647 w 131"/>
              <a:gd name="T3" fmla="*/ 2147483647 h 376"/>
              <a:gd name="T4" fmla="*/ 2147483647 w 131"/>
              <a:gd name="T5" fmla="*/ 2147483647 h 376"/>
              <a:gd name="T6" fmla="*/ 0 w 131"/>
              <a:gd name="T7" fmla="*/ 0 h 376"/>
              <a:gd name="T8" fmla="*/ 0 60000 65536"/>
              <a:gd name="T9" fmla="*/ 0 60000 65536"/>
              <a:gd name="T10" fmla="*/ 0 60000 65536"/>
              <a:gd name="T11" fmla="*/ 0 60000 65536"/>
              <a:gd name="T12" fmla="*/ 0 w 131"/>
              <a:gd name="T13" fmla="*/ 0 h 376"/>
              <a:gd name="T14" fmla="*/ 131 w 131"/>
              <a:gd name="T15" fmla="*/ 376 h 376"/>
            </a:gdLst>
            <a:ahLst/>
            <a:cxnLst>
              <a:cxn ang="T8">
                <a:pos x="T0" y="T1"/>
              </a:cxn>
              <a:cxn ang="T9">
                <a:pos x="T2" y="T3"/>
              </a:cxn>
              <a:cxn ang="T10">
                <a:pos x="T4" y="T5"/>
              </a:cxn>
              <a:cxn ang="T11">
                <a:pos x="T6" y="T7"/>
              </a:cxn>
            </a:cxnLst>
            <a:rect l="T12" t="T13" r="T14" b="T15"/>
            <a:pathLst>
              <a:path w="131" h="376">
                <a:moveTo>
                  <a:pt x="124" y="376"/>
                </a:moveTo>
                <a:cubicBezTo>
                  <a:pt x="127" y="345"/>
                  <a:pt x="131" y="314"/>
                  <a:pt x="128" y="280"/>
                </a:cubicBezTo>
                <a:cubicBezTo>
                  <a:pt x="125" y="246"/>
                  <a:pt x="129" y="219"/>
                  <a:pt x="108" y="172"/>
                </a:cubicBezTo>
                <a:cubicBezTo>
                  <a:pt x="87" y="125"/>
                  <a:pt x="43" y="62"/>
                  <a:pt x="0" y="0"/>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17840" name="Freeform 16"/>
          <p:cNvSpPr>
            <a:spLocks/>
          </p:cNvSpPr>
          <p:nvPr/>
        </p:nvSpPr>
        <p:spPr bwMode="auto">
          <a:xfrm>
            <a:off x="5556250" y="3708400"/>
            <a:ext cx="185738" cy="558800"/>
          </a:xfrm>
          <a:custGeom>
            <a:avLst/>
            <a:gdLst>
              <a:gd name="T0" fmla="*/ 2147483647 w 117"/>
              <a:gd name="T1" fmla="*/ 2147483647 h 352"/>
              <a:gd name="T2" fmla="*/ 2147483647 w 117"/>
              <a:gd name="T3" fmla="*/ 2147483647 h 352"/>
              <a:gd name="T4" fmla="*/ 0 w 117"/>
              <a:gd name="T5" fmla="*/ 0 h 352"/>
              <a:gd name="T6" fmla="*/ 0 60000 65536"/>
              <a:gd name="T7" fmla="*/ 0 60000 65536"/>
              <a:gd name="T8" fmla="*/ 0 60000 65536"/>
              <a:gd name="T9" fmla="*/ 0 w 117"/>
              <a:gd name="T10" fmla="*/ 0 h 352"/>
              <a:gd name="T11" fmla="*/ 117 w 117"/>
              <a:gd name="T12" fmla="*/ 352 h 352"/>
            </a:gdLst>
            <a:ahLst/>
            <a:cxnLst>
              <a:cxn ang="T6">
                <a:pos x="T0" y="T1"/>
              </a:cxn>
              <a:cxn ang="T7">
                <a:pos x="T2" y="T3"/>
              </a:cxn>
              <a:cxn ang="T8">
                <a:pos x="T4" y="T5"/>
              </a:cxn>
            </a:cxnLst>
            <a:rect l="T9" t="T10" r="T11" b="T12"/>
            <a:pathLst>
              <a:path w="117" h="352">
                <a:moveTo>
                  <a:pt x="100" y="352"/>
                </a:moveTo>
                <a:cubicBezTo>
                  <a:pt x="108" y="301"/>
                  <a:pt x="117" y="251"/>
                  <a:pt x="100" y="192"/>
                </a:cubicBezTo>
                <a:cubicBezTo>
                  <a:pt x="83" y="133"/>
                  <a:pt x="41" y="66"/>
                  <a:pt x="0" y="0"/>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78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78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1783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717836"/>
                                        </p:tgtEl>
                                        <p:attrNameLst>
                                          <p:attrName>style.visibility</p:attrName>
                                        </p:attrNameLst>
                                      </p:cBhvr>
                                      <p:to>
                                        <p:strVal val="visible"/>
                                      </p:to>
                                    </p:set>
                                  </p:childTnLst>
                                  <p:subTnLst>
                                    <p:set>
                                      <p:cBhvr override="childStyle">
                                        <p:cTn dur="1" fill="hold" display="0" masterRel="nextClick" afterEffect="1"/>
                                        <p:tgtEl>
                                          <p:spTgt spid="71783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499"/>
                                          </p:stCondLst>
                                        </p:cTn>
                                        <p:tgtEl>
                                          <p:spTgt spid="717837"/>
                                        </p:tgtEl>
                                        <p:attrNameLst>
                                          <p:attrName>style.visibility</p:attrName>
                                        </p:attrNameLst>
                                      </p:cBhvr>
                                      <p:to>
                                        <p:strVal val="visible"/>
                                      </p:to>
                                    </p:set>
                                  </p:childTnLst>
                                  <p:subTnLst>
                                    <p:set>
                                      <p:cBhvr override="childStyle">
                                        <p:cTn dur="1" fill="hold" display="0" masterRel="nextClick" afterEffect="1"/>
                                        <p:tgtEl>
                                          <p:spTgt spid="717837"/>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499"/>
                                          </p:stCondLst>
                                        </p:cTn>
                                        <p:tgtEl>
                                          <p:spTgt spid="717838"/>
                                        </p:tgtEl>
                                        <p:attrNameLst>
                                          <p:attrName>style.visibility</p:attrName>
                                        </p:attrNameLst>
                                      </p:cBhvr>
                                      <p:to>
                                        <p:strVal val="visible"/>
                                      </p:to>
                                    </p:set>
                                  </p:childTnLst>
                                  <p:subTnLst>
                                    <p:set>
                                      <p:cBhvr override="childStyle">
                                        <p:cTn dur="1" fill="hold" display="0" masterRel="nextClick" afterEffect="1"/>
                                        <p:tgtEl>
                                          <p:spTgt spid="717838"/>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499"/>
                                          </p:stCondLst>
                                        </p:cTn>
                                        <p:tgtEl>
                                          <p:spTgt spid="717839"/>
                                        </p:tgtEl>
                                        <p:attrNameLst>
                                          <p:attrName>style.visibility</p:attrName>
                                        </p:attrNameLst>
                                      </p:cBhvr>
                                      <p:to>
                                        <p:strVal val="visible"/>
                                      </p:to>
                                    </p:set>
                                  </p:childTnLst>
                                  <p:subTnLst>
                                    <p:set>
                                      <p:cBhvr override="childStyle">
                                        <p:cTn dur="1" fill="hold" display="0" masterRel="nextClick" afterEffect="1"/>
                                        <p:tgtEl>
                                          <p:spTgt spid="717839"/>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499"/>
                                          </p:stCondLst>
                                        </p:cTn>
                                        <p:tgtEl>
                                          <p:spTgt spid="717840"/>
                                        </p:tgtEl>
                                        <p:attrNameLst>
                                          <p:attrName>style.visibility</p:attrName>
                                        </p:attrNameLst>
                                      </p:cBhvr>
                                      <p:to>
                                        <p:strVal val="visible"/>
                                      </p:to>
                                    </p:set>
                                  </p:childTnLst>
                                  <p:subTnLst>
                                    <p:set>
                                      <p:cBhvr override="childStyle">
                                        <p:cTn dur="1" fill="hold" display="0" masterRel="nextClick" afterEffect="1"/>
                                        <p:tgtEl>
                                          <p:spTgt spid="717840"/>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178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71783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17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8" grpId="0" autoUpdateAnimBg="0"/>
      <p:bldP spid="717829" grpId="0" animBg="1"/>
      <p:bldP spid="717830" grpId="0" animBg="1"/>
      <p:bldP spid="717833" grpId="0" autoUpdateAnimBg="0"/>
      <p:bldP spid="717834" grpId="0" autoUpdateAnimBg="0"/>
      <p:bldP spid="717835" grpId="0" autoUpdateAnimBg="0"/>
      <p:bldP spid="717836" grpId="0" animBg="1"/>
      <p:bldP spid="717837" grpId="0" animBg="1"/>
      <p:bldP spid="717838" grpId="0" animBg="1"/>
      <p:bldP spid="717839" grpId="0" animBg="1"/>
      <p:bldP spid="71784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eaLnBrk="1" hangingPunct="1"/>
            <a:r>
              <a:rPr lang="en-US">
                <a:latin typeface="Verdana" charset="0"/>
              </a:rPr>
              <a:t>Other Approaches</a:t>
            </a:r>
          </a:p>
        </p:txBody>
      </p:sp>
      <p:sp>
        <p:nvSpPr>
          <p:cNvPr id="158723" name="Rectangle 3"/>
          <p:cNvSpPr>
            <a:spLocks noChangeArrowheads="1"/>
          </p:cNvSpPr>
          <p:nvPr/>
        </p:nvSpPr>
        <p:spPr bwMode="auto">
          <a:xfrm>
            <a:off x="1677988" y="1438275"/>
            <a:ext cx="7466012" cy="5114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FF6600"/>
              </a:buClr>
            </a:pPr>
            <a:r>
              <a:rPr lang="en-US">
                <a:latin typeface="Tahoma" charset="0"/>
              </a:rPr>
              <a:t>Level-Set Methods  </a:t>
            </a:r>
            <a:r>
              <a:rPr lang="en-US" sz="2200">
                <a:latin typeface="Tahoma" charset="0"/>
              </a:rPr>
              <a:t>[Faugeras &amp; Keriven 1998]</a:t>
            </a:r>
            <a:endParaRPr lang="en-US">
              <a:latin typeface="Tahoma" charset="0"/>
            </a:endParaRPr>
          </a:p>
          <a:p>
            <a:pPr marL="742950" lvl="1" indent="-285750">
              <a:spcBef>
                <a:spcPct val="20000"/>
              </a:spcBef>
              <a:buClr>
                <a:srgbClr val="FF6600"/>
              </a:buClr>
            </a:pPr>
            <a:r>
              <a:rPr lang="en-US" sz="2000">
                <a:latin typeface="Tahoma" charset="0"/>
              </a:rPr>
              <a:t>Evolve implicit function by solving PDE</a:t>
            </a:r>
            <a:r>
              <a:rPr lang="ja-JP" altLang="en-US" sz="2000">
                <a:latin typeface="Tahoma" charset="0"/>
              </a:rPr>
              <a:t>’</a:t>
            </a:r>
            <a:r>
              <a:rPr lang="en-US" sz="2000">
                <a:latin typeface="Tahoma" charset="0"/>
              </a:rPr>
              <a:t>s</a:t>
            </a:r>
          </a:p>
          <a:p>
            <a:pPr marL="742950" lvl="1" indent="-285750">
              <a:spcBef>
                <a:spcPct val="20000"/>
              </a:spcBef>
              <a:buClr>
                <a:srgbClr val="FF6600"/>
              </a:buClr>
            </a:pPr>
            <a:endParaRPr lang="en-US" sz="2000">
              <a:latin typeface="Tahoma" charset="0"/>
            </a:endParaRPr>
          </a:p>
          <a:p>
            <a:pPr marL="742950" lvl="1" indent="-285750">
              <a:spcBef>
                <a:spcPct val="20000"/>
              </a:spcBef>
              <a:buClr>
                <a:srgbClr val="FF6600"/>
              </a:buClr>
            </a:pPr>
            <a:endParaRPr lang="en-US" sz="2000">
              <a:latin typeface="Tahoma" charset="0"/>
            </a:endParaRPr>
          </a:p>
          <a:p>
            <a:pPr marL="742950" lvl="1" indent="-285750">
              <a:spcBef>
                <a:spcPct val="20000"/>
              </a:spcBef>
              <a:buClr>
                <a:srgbClr val="FF6600"/>
              </a:buClr>
            </a:pPr>
            <a:endParaRPr lang="en-US" sz="2000">
              <a:latin typeface="Tahoma" charset="0"/>
            </a:endParaRPr>
          </a:p>
          <a:p>
            <a:pPr marL="742950" lvl="1" indent="-285750">
              <a:spcBef>
                <a:spcPct val="20000"/>
              </a:spcBef>
              <a:buClr>
                <a:srgbClr val="FF6600"/>
              </a:buClr>
            </a:pPr>
            <a:endParaRPr lang="en-US" sz="2000">
              <a:latin typeface="Tahoma" charset="0"/>
            </a:endParaRPr>
          </a:p>
          <a:p>
            <a:pPr marL="742950" lvl="1" indent="-285750">
              <a:spcBef>
                <a:spcPct val="20000"/>
              </a:spcBef>
              <a:buClr>
                <a:srgbClr val="FF6600"/>
              </a:buClr>
            </a:pPr>
            <a:endParaRPr lang="en-US" sz="2000">
              <a:latin typeface="Tahoma" charset="0"/>
            </a:endParaRPr>
          </a:p>
          <a:p>
            <a:pPr marL="742950" lvl="1" indent="-285750">
              <a:spcBef>
                <a:spcPct val="20000"/>
              </a:spcBef>
              <a:buClr>
                <a:srgbClr val="FF6600"/>
              </a:buClr>
            </a:pPr>
            <a:endParaRPr lang="en-US" sz="2000">
              <a:latin typeface="Tahoma" charset="0"/>
            </a:endParaRPr>
          </a:p>
          <a:p>
            <a:pPr marL="742950" lvl="1" indent="-285750">
              <a:spcBef>
                <a:spcPct val="20000"/>
              </a:spcBef>
              <a:buClr>
                <a:srgbClr val="FF6600"/>
              </a:buClr>
            </a:pPr>
            <a:endParaRPr lang="en-US" sz="2000">
              <a:latin typeface="Tahoma" charset="0"/>
            </a:endParaRPr>
          </a:p>
          <a:p>
            <a:pPr marL="742950" lvl="1" indent="-285750">
              <a:spcBef>
                <a:spcPct val="20000"/>
              </a:spcBef>
              <a:buClr>
                <a:srgbClr val="FF6600"/>
              </a:buClr>
            </a:pPr>
            <a:endParaRPr lang="en-US" sz="2000">
              <a:latin typeface="Tahoma" charset="0"/>
            </a:endParaRPr>
          </a:p>
          <a:p>
            <a:pPr marL="742950" lvl="1" indent="-285750">
              <a:spcBef>
                <a:spcPct val="20000"/>
              </a:spcBef>
              <a:buClr>
                <a:srgbClr val="FF6600"/>
              </a:buClr>
            </a:pPr>
            <a:endParaRPr lang="en-US" sz="2000">
              <a:latin typeface="Tahoma" charset="0"/>
            </a:endParaRPr>
          </a:p>
          <a:p>
            <a:pPr marL="742950" lvl="1" indent="-285750">
              <a:spcBef>
                <a:spcPct val="20000"/>
              </a:spcBef>
              <a:buClr>
                <a:srgbClr val="FF6600"/>
              </a:buClr>
            </a:pPr>
            <a:endParaRPr lang="en-US" sz="2000">
              <a:latin typeface="Tahoma" charset="0"/>
            </a:endParaRPr>
          </a:p>
          <a:p>
            <a:pPr marL="742950" lvl="1" indent="-285750">
              <a:spcBef>
                <a:spcPct val="20000"/>
              </a:spcBef>
              <a:buClr>
                <a:srgbClr val="FF6600"/>
              </a:buClr>
            </a:pPr>
            <a:r>
              <a:rPr lang="en-US" sz="1800">
                <a:latin typeface="Tahoma" charset="0"/>
              </a:rPr>
              <a:t>More recent level-set/PDE approaches by Pons et al., CVPR05, Gargallo et al. ICCV07, Kalin and Kremers ECCV08, … </a:t>
            </a:r>
          </a:p>
        </p:txBody>
      </p:sp>
      <p:pic>
        <p:nvPicPr>
          <p:cNvPr id="813060" name="herve.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bwMode="auto">
          <a:xfrm>
            <a:off x="5888038" y="2441575"/>
            <a:ext cx="2941637" cy="294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3061" name="tores.mpg">
            <a:hlinkClick r:id="" action="ppaction://media"/>
          </p:cNvPr>
          <p:cNvPicPr>
            <a:picLocks noRot="1" noChangeAspect="1" noChangeArrowheads="1"/>
          </p:cNvPicPr>
          <p:nvPr>
            <a:videoFile r:link="rId4"/>
            <p:extLst>
              <p:ext uri="{DAA4B4D4-6D71-4841-9C94-3DE7FCFB9230}">
                <p14:media xmlns:p14="http://schemas.microsoft.com/office/powerpoint/2010/main" r:link="rId3"/>
              </p:ext>
            </p:extLst>
          </p:nvPr>
        </p:nvPicPr>
        <p:blipFill>
          <a:blip r:embed="rId7">
            <a:extLst>
              <a:ext uri="{28A0092B-C50C-407E-A947-70E740481C1C}">
                <a14:useLocalDpi xmlns:a14="http://schemas.microsoft.com/office/drawing/2010/main" val="0"/>
              </a:ext>
            </a:extLst>
          </a:blip>
          <a:srcRect/>
          <a:stretch>
            <a:fillRect/>
          </a:stretch>
        </p:blipFill>
        <p:spPr bwMode="auto">
          <a:xfrm>
            <a:off x="2286000" y="2465388"/>
            <a:ext cx="2930525" cy="293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07218522"/>
      </p:ext>
    </p:extLst>
  </p:cSld>
  <p:clrMapOvr>
    <a:masterClrMapping/>
  </p:clrMapOvr>
  <p:transition advTm="136096"/>
  <p:timing>
    <p:tnLst>
      <p:par>
        <p:cTn id="1" dur="indefinite" restart="never" nodeType="tmRoot">
          <p:childTnLst>
            <p:seq concurrent="1" nextAc="seek">
              <p:cTn id="2" restart="whenNotActive" fill="hold" evtFilter="cancelBubble" nodeType="interactiveSeq">
                <p:stCondLst>
                  <p:cond evt="onClick" delay="0">
                    <p:tgtEl>
                      <p:spTgt spid="813060"/>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813060"/>
                                        </p:tgtEl>
                                      </p:cBhvr>
                                    </p:cmd>
                                  </p:childTnLst>
                                </p:cTn>
                              </p:par>
                            </p:childTnLst>
                          </p:cTn>
                        </p:par>
                      </p:childTnLst>
                    </p:cTn>
                  </p:par>
                </p:childTnLst>
              </p:cTn>
              <p:nextCondLst>
                <p:cond evt="onClick" delay="0">
                  <p:tgtEl>
                    <p:spTgt spid="813060"/>
                  </p:tgtEl>
                </p:cond>
              </p:nextCondLst>
            </p:seq>
            <p:video>
              <p:cMediaNode>
                <p:cTn id="7" fill="hold" display="0">
                  <p:stCondLst>
                    <p:cond delay="indefinite"/>
                  </p:stCondLst>
                  <p:endCondLst>
                    <p:cond evt="onNext" delay="0">
                      <p:tgtEl>
                        <p:sldTgt/>
                      </p:tgtEl>
                    </p:cond>
                    <p:cond evt="onPrev" delay="0">
                      <p:tgtEl>
                        <p:sldTgt/>
                      </p:tgtEl>
                    </p:cond>
                  </p:endCondLst>
                </p:cTn>
                <p:tgtEl>
                  <p:spTgt spid="813060"/>
                </p:tgtEl>
              </p:cMediaNode>
            </p:video>
            <p:seq concurrent="1" nextAc="seek">
              <p:cTn id="8" restart="whenNotActive" fill="hold" evtFilter="cancelBubble" nodeType="interactiveSeq">
                <p:stCondLst>
                  <p:cond evt="onClick" delay="0">
                    <p:tgtEl>
                      <p:spTgt spid="813061"/>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813061"/>
                                        </p:tgtEl>
                                      </p:cBhvr>
                                    </p:cmd>
                                  </p:childTnLst>
                                </p:cTn>
                              </p:par>
                            </p:childTnLst>
                          </p:cTn>
                        </p:par>
                      </p:childTnLst>
                    </p:cTn>
                  </p:par>
                </p:childTnLst>
              </p:cTn>
              <p:nextCondLst>
                <p:cond evt="onClick" delay="0">
                  <p:tgtEl>
                    <p:spTgt spid="813061"/>
                  </p:tgtEl>
                </p:cond>
              </p:nextCondLst>
            </p:seq>
            <p:video>
              <p:cMediaNode>
                <p:cTn id="13" fill="hold" display="0">
                  <p:stCondLst>
                    <p:cond delay="indefinite"/>
                  </p:stCondLst>
                  <p:endCondLst>
                    <p:cond evt="onNext" delay="0">
                      <p:tgtEl>
                        <p:sldTgt/>
                      </p:tgtEl>
                    </p:cond>
                    <p:cond evt="onPrev" delay="0">
                      <p:tgtEl>
                        <p:sldTgt/>
                      </p:tgtEl>
                    </p:cond>
                  </p:endCondLst>
                </p:cTn>
                <p:tgtEl>
                  <p:spTgt spid="813061"/>
                </p:tgtEl>
              </p:cMediaNode>
            </p:video>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31"/>
          <p:cNvSpPr>
            <a:spLocks noGrp="1" noChangeArrowheads="1"/>
          </p:cNvSpPr>
          <p:nvPr>
            <p:ph type="title"/>
          </p:nvPr>
        </p:nvSpPr>
        <p:spPr/>
        <p:txBody>
          <a:bodyPr/>
          <a:lstStyle/>
          <a:p>
            <a:pPr eaLnBrk="1" hangingPunct="1"/>
            <a:r>
              <a:rPr lang="en-GB">
                <a:latin typeface="Verdana" charset="0"/>
              </a:rPr>
              <a:t>Volumetric Graph cuts</a:t>
            </a:r>
          </a:p>
        </p:txBody>
      </p:sp>
      <p:sp>
        <p:nvSpPr>
          <p:cNvPr id="242765" name="Oval 77"/>
          <p:cNvSpPr>
            <a:spLocks noChangeArrowheads="1"/>
          </p:cNvSpPr>
          <p:nvPr/>
        </p:nvSpPr>
        <p:spPr bwMode="auto">
          <a:xfrm>
            <a:off x="2249488" y="3309938"/>
            <a:ext cx="5167312" cy="2947987"/>
          </a:xfrm>
          <a:prstGeom prst="ellipse">
            <a:avLst/>
          </a:prstGeom>
          <a:noFill/>
          <a:ln w="762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59748" name="Freeform 81"/>
          <p:cNvSpPr>
            <a:spLocks/>
          </p:cNvSpPr>
          <p:nvPr/>
        </p:nvSpPr>
        <p:spPr bwMode="auto">
          <a:xfrm>
            <a:off x="2320925" y="3382963"/>
            <a:ext cx="4975225" cy="2809875"/>
          </a:xfrm>
          <a:custGeom>
            <a:avLst/>
            <a:gdLst>
              <a:gd name="T0" fmla="*/ 2147483647 w 3230"/>
              <a:gd name="T1" fmla="*/ 2147483647 h 1824"/>
              <a:gd name="T2" fmla="*/ 2147483647 w 3230"/>
              <a:gd name="T3" fmla="*/ 2147483647 h 1824"/>
              <a:gd name="T4" fmla="*/ 2147483647 w 3230"/>
              <a:gd name="T5" fmla="*/ 2147483647 h 1824"/>
              <a:gd name="T6" fmla="*/ 2147483647 w 3230"/>
              <a:gd name="T7" fmla="*/ 2147483647 h 1824"/>
              <a:gd name="T8" fmla="*/ 2147483647 w 3230"/>
              <a:gd name="T9" fmla="*/ 2147483647 h 1824"/>
              <a:gd name="T10" fmla="*/ 2147483647 w 3230"/>
              <a:gd name="T11" fmla="*/ 2147483647 h 1824"/>
              <a:gd name="T12" fmla="*/ 2147483647 w 3230"/>
              <a:gd name="T13" fmla="*/ 2147483647 h 1824"/>
              <a:gd name="T14" fmla="*/ 2147483647 w 3230"/>
              <a:gd name="T15" fmla="*/ 2147483647 h 1824"/>
              <a:gd name="T16" fmla="*/ 2147483647 w 3230"/>
              <a:gd name="T17" fmla="*/ 2147483647 h 1824"/>
              <a:gd name="T18" fmla="*/ 2147483647 w 3230"/>
              <a:gd name="T19" fmla="*/ 2147483647 h 1824"/>
              <a:gd name="T20" fmla="*/ 2147483647 w 3230"/>
              <a:gd name="T21" fmla="*/ 2147483647 h 1824"/>
              <a:gd name="T22" fmla="*/ 2147483647 w 3230"/>
              <a:gd name="T23" fmla="*/ 2147483647 h 1824"/>
              <a:gd name="T24" fmla="*/ 2147483647 w 3230"/>
              <a:gd name="T25" fmla="*/ 2147483647 h 1824"/>
              <a:gd name="T26" fmla="*/ 2147483647 w 3230"/>
              <a:gd name="T27" fmla="*/ 2147483647 h 1824"/>
              <a:gd name="T28" fmla="*/ 2147483647 w 3230"/>
              <a:gd name="T29" fmla="*/ 2147483647 h 1824"/>
              <a:gd name="T30" fmla="*/ 2147483647 w 3230"/>
              <a:gd name="T31" fmla="*/ 2147483647 h 1824"/>
              <a:gd name="T32" fmla="*/ 2147483647 w 3230"/>
              <a:gd name="T33" fmla="*/ 2147483647 h 1824"/>
              <a:gd name="T34" fmla="*/ 2147483647 w 3230"/>
              <a:gd name="T35" fmla="*/ 2147483647 h 1824"/>
              <a:gd name="T36" fmla="*/ 2147483647 w 3230"/>
              <a:gd name="T37" fmla="*/ 2147483647 h 1824"/>
              <a:gd name="T38" fmla="*/ 2147483647 w 3230"/>
              <a:gd name="T39" fmla="*/ 2147483647 h 1824"/>
              <a:gd name="T40" fmla="*/ 2147483647 w 3230"/>
              <a:gd name="T41" fmla="*/ 2147483647 h 1824"/>
              <a:gd name="T42" fmla="*/ 2147483647 w 3230"/>
              <a:gd name="T43" fmla="*/ 2147483647 h 1824"/>
              <a:gd name="T44" fmla="*/ 2147483647 w 3230"/>
              <a:gd name="T45" fmla="*/ 2147483647 h 1824"/>
              <a:gd name="T46" fmla="*/ 2147483647 w 3230"/>
              <a:gd name="T47" fmla="*/ 2147483647 h 1824"/>
              <a:gd name="T48" fmla="*/ 2147483647 w 3230"/>
              <a:gd name="T49" fmla="*/ 2147483647 h 1824"/>
              <a:gd name="T50" fmla="*/ 2147483647 w 3230"/>
              <a:gd name="T51" fmla="*/ 2147483647 h 1824"/>
              <a:gd name="T52" fmla="*/ 2147483647 w 3230"/>
              <a:gd name="T53" fmla="*/ 2147483647 h 1824"/>
              <a:gd name="T54" fmla="*/ 2147483647 w 3230"/>
              <a:gd name="T55" fmla="*/ 2147483647 h 1824"/>
              <a:gd name="T56" fmla="*/ 2147483647 w 3230"/>
              <a:gd name="T57" fmla="*/ 2147483647 h 1824"/>
              <a:gd name="T58" fmla="*/ 2147483647 w 3230"/>
              <a:gd name="T59" fmla="*/ 2147483647 h 1824"/>
              <a:gd name="T60" fmla="*/ 2147483647 w 3230"/>
              <a:gd name="T61" fmla="*/ 2147483647 h 1824"/>
              <a:gd name="T62" fmla="*/ 2147483647 w 3230"/>
              <a:gd name="T63" fmla="*/ 2147483647 h 1824"/>
              <a:gd name="T64" fmla="*/ 2147483647 w 3230"/>
              <a:gd name="T65" fmla="*/ 2147483647 h 1824"/>
              <a:gd name="T66" fmla="*/ 2147483647 w 3230"/>
              <a:gd name="T67" fmla="*/ 2147483647 h 1824"/>
              <a:gd name="T68" fmla="*/ 2147483647 w 3230"/>
              <a:gd name="T69" fmla="*/ 2147483647 h 1824"/>
              <a:gd name="T70" fmla="*/ 2147483647 w 3230"/>
              <a:gd name="T71" fmla="*/ 2147483647 h 1824"/>
              <a:gd name="T72" fmla="*/ 2147483647 w 3230"/>
              <a:gd name="T73" fmla="*/ 2147483647 h 1824"/>
              <a:gd name="T74" fmla="*/ 2147483647 w 3230"/>
              <a:gd name="T75" fmla="*/ 2147483647 h 1824"/>
              <a:gd name="T76" fmla="*/ 2147483647 w 3230"/>
              <a:gd name="T77" fmla="*/ 2147483647 h 1824"/>
              <a:gd name="T78" fmla="*/ 2147483647 w 3230"/>
              <a:gd name="T79" fmla="*/ 2147483647 h 1824"/>
              <a:gd name="T80" fmla="*/ 2147483647 w 3230"/>
              <a:gd name="T81" fmla="*/ 2147483647 h 1824"/>
              <a:gd name="T82" fmla="*/ 2147483647 w 3230"/>
              <a:gd name="T83" fmla="*/ 2147483647 h 1824"/>
              <a:gd name="T84" fmla="*/ 2147483647 w 3230"/>
              <a:gd name="T85" fmla="*/ 2147483647 h 1824"/>
              <a:gd name="T86" fmla="*/ 2147483647 w 3230"/>
              <a:gd name="T87" fmla="*/ 2147483647 h 18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0"/>
              <a:gd name="T133" fmla="*/ 0 h 1824"/>
              <a:gd name="T134" fmla="*/ 3230 w 3230"/>
              <a:gd name="T135" fmla="*/ 1824 h 18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0" h="1824">
                <a:moveTo>
                  <a:pt x="1591" y="3"/>
                </a:moveTo>
                <a:cubicBezTo>
                  <a:pt x="1510" y="0"/>
                  <a:pt x="1316" y="140"/>
                  <a:pt x="1177" y="165"/>
                </a:cubicBezTo>
                <a:cubicBezTo>
                  <a:pt x="1038" y="190"/>
                  <a:pt x="865" y="144"/>
                  <a:pt x="757" y="153"/>
                </a:cubicBezTo>
                <a:cubicBezTo>
                  <a:pt x="649" y="162"/>
                  <a:pt x="597" y="190"/>
                  <a:pt x="529" y="219"/>
                </a:cubicBezTo>
                <a:cubicBezTo>
                  <a:pt x="461" y="248"/>
                  <a:pt x="392" y="285"/>
                  <a:pt x="349" y="327"/>
                </a:cubicBezTo>
                <a:cubicBezTo>
                  <a:pt x="306" y="369"/>
                  <a:pt x="288" y="420"/>
                  <a:pt x="271" y="471"/>
                </a:cubicBezTo>
                <a:cubicBezTo>
                  <a:pt x="254" y="522"/>
                  <a:pt x="277" y="592"/>
                  <a:pt x="247" y="633"/>
                </a:cubicBezTo>
                <a:cubicBezTo>
                  <a:pt x="217" y="674"/>
                  <a:pt x="126" y="701"/>
                  <a:pt x="91" y="717"/>
                </a:cubicBezTo>
                <a:cubicBezTo>
                  <a:pt x="56" y="733"/>
                  <a:pt x="51" y="711"/>
                  <a:pt x="37" y="729"/>
                </a:cubicBezTo>
                <a:cubicBezTo>
                  <a:pt x="23" y="747"/>
                  <a:pt x="12" y="782"/>
                  <a:pt x="7" y="825"/>
                </a:cubicBezTo>
                <a:cubicBezTo>
                  <a:pt x="2" y="868"/>
                  <a:pt x="0" y="942"/>
                  <a:pt x="7" y="987"/>
                </a:cubicBezTo>
                <a:cubicBezTo>
                  <a:pt x="14" y="1032"/>
                  <a:pt x="31" y="1055"/>
                  <a:pt x="49" y="1095"/>
                </a:cubicBezTo>
                <a:cubicBezTo>
                  <a:pt x="67" y="1135"/>
                  <a:pt x="83" y="1199"/>
                  <a:pt x="115" y="1227"/>
                </a:cubicBezTo>
                <a:cubicBezTo>
                  <a:pt x="147" y="1255"/>
                  <a:pt x="192" y="1260"/>
                  <a:pt x="241" y="1263"/>
                </a:cubicBezTo>
                <a:cubicBezTo>
                  <a:pt x="290" y="1266"/>
                  <a:pt x="360" y="1231"/>
                  <a:pt x="409" y="1245"/>
                </a:cubicBezTo>
                <a:cubicBezTo>
                  <a:pt x="458" y="1259"/>
                  <a:pt x="507" y="1301"/>
                  <a:pt x="535" y="1347"/>
                </a:cubicBezTo>
                <a:cubicBezTo>
                  <a:pt x="563" y="1393"/>
                  <a:pt x="562" y="1480"/>
                  <a:pt x="577" y="1521"/>
                </a:cubicBezTo>
                <a:cubicBezTo>
                  <a:pt x="592" y="1562"/>
                  <a:pt x="594" y="1578"/>
                  <a:pt x="625" y="1593"/>
                </a:cubicBezTo>
                <a:cubicBezTo>
                  <a:pt x="656" y="1608"/>
                  <a:pt x="709" y="1622"/>
                  <a:pt x="763" y="1611"/>
                </a:cubicBezTo>
                <a:cubicBezTo>
                  <a:pt x="817" y="1600"/>
                  <a:pt x="877" y="1539"/>
                  <a:pt x="949" y="1527"/>
                </a:cubicBezTo>
                <a:cubicBezTo>
                  <a:pt x="1021" y="1515"/>
                  <a:pt x="1127" y="1513"/>
                  <a:pt x="1195" y="1539"/>
                </a:cubicBezTo>
                <a:cubicBezTo>
                  <a:pt x="1263" y="1565"/>
                  <a:pt x="1294" y="1643"/>
                  <a:pt x="1357" y="1683"/>
                </a:cubicBezTo>
                <a:cubicBezTo>
                  <a:pt x="1420" y="1723"/>
                  <a:pt x="1514" y="1759"/>
                  <a:pt x="1573" y="1779"/>
                </a:cubicBezTo>
                <a:cubicBezTo>
                  <a:pt x="1632" y="1799"/>
                  <a:pt x="1636" y="1824"/>
                  <a:pt x="1711" y="1803"/>
                </a:cubicBezTo>
                <a:cubicBezTo>
                  <a:pt x="1786" y="1782"/>
                  <a:pt x="1939" y="1672"/>
                  <a:pt x="2023" y="1653"/>
                </a:cubicBezTo>
                <a:cubicBezTo>
                  <a:pt x="2107" y="1634"/>
                  <a:pt x="2152" y="1692"/>
                  <a:pt x="2215" y="1689"/>
                </a:cubicBezTo>
                <a:cubicBezTo>
                  <a:pt x="2278" y="1686"/>
                  <a:pt x="2350" y="1665"/>
                  <a:pt x="2401" y="1635"/>
                </a:cubicBezTo>
                <a:cubicBezTo>
                  <a:pt x="2452" y="1605"/>
                  <a:pt x="2490" y="1557"/>
                  <a:pt x="2521" y="1509"/>
                </a:cubicBezTo>
                <a:cubicBezTo>
                  <a:pt x="2552" y="1461"/>
                  <a:pt x="2536" y="1373"/>
                  <a:pt x="2587" y="1347"/>
                </a:cubicBezTo>
                <a:cubicBezTo>
                  <a:pt x="2638" y="1321"/>
                  <a:pt x="2763" y="1354"/>
                  <a:pt x="2827" y="1353"/>
                </a:cubicBezTo>
                <a:cubicBezTo>
                  <a:pt x="2891" y="1352"/>
                  <a:pt x="2938" y="1349"/>
                  <a:pt x="2971" y="1341"/>
                </a:cubicBezTo>
                <a:cubicBezTo>
                  <a:pt x="3004" y="1333"/>
                  <a:pt x="3008" y="1339"/>
                  <a:pt x="3025" y="1305"/>
                </a:cubicBezTo>
                <a:cubicBezTo>
                  <a:pt x="3042" y="1271"/>
                  <a:pt x="3071" y="1189"/>
                  <a:pt x="3073" y="1137"/>
                </a:cubicBezTo>
                <a:cubicBezTo>
                  <a:pt x="3075" y="1085"/>
                  <a:pt x="3020" y="1056"/>
                  <a:pt x="3037" y="993"/>
                </a:cubicBezTo>
                <a:cubicBezTo>
                  <a:pt x="3054" y="930"/>
                  <a:pt x="3146" y="807"/>
                  <a:pt x="3175" y="759"/>
                </a:cubicBezTo>
                <a:cubicBezTo>
                  <a:pt x="3204" y="711"/>
                  <a:pt x="3230" y="738"/>
                  <a:pt x="3211" y="705"/>
                </a:cubicBezTo>
                <a:cubicBezTo>
                  <a:pt x="3192" y="672"/>
                  <a:pt x="3110" y="612"/>
                  <a:pt x="3061" y="561"/>
                </a:cubicBezTo>
                <a:cubicBezTo>
                  <a:pt x="3012" y="510"/>
                  <a:pt x="2943" y="437"/>
                  <a:pt x="2917" y="399"/>
                </a:cubicBezTo>
                <a:cubicBezTo>
                  <a:pt x="2891" y="361"/>
                  <a:pt x="2937" y="352"/>
                  <a:pt x="2905" y="333"/>
                </a:cubicBezTo>
                <a:cubicBezTo>
                  <a:pt x="2873" y="314"/>
                  <a:pt x="2816" y="329"/>
                  <a:pt x="2725" y="285"/>
                </a:cubicBezTo>
                <a:cubicBezTo>
                  <a:pt x="2634" y="241"/>
                  <a:pt x="2489" y="103"/>
                  <a:pt x="2359" y="69"/>
                </a:cubicBezTo>
                <a:cubicBezTo>
                  <a:pt x="2229" y="35"/>
                  <a:pt x="2061" y="62"/>
                  <a:pt x="1945" y="81"/>
                </a:cubicBezTo>
                <a:cubicBezTo>
                  <a:pt x="1829" y="100"/>
                  <a:pt x="1720" y="196"/>
                  <a:pt x="1663" y="183"/>
                </a:cubicBezTo>
                <a:cubicBezTo>
                  <a:pt x="1606" y="170"/>
                  <a:pt x="1672" y="6"/>
                  <a:pt x="1591" y="3"/>
                </a:cubicBezTo>
                <a:close/>
              </a:path>
            </a:pathLst>
          </a:custGeom>
          <a:noFill/>
          <a:ln w="50800">
            <a:solidFill>
              <a:srgbClr val="FFFF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2" name="Group 152"/>
          <p:cNvGrpSpPr>
            <a:grpSpLocks/>
          </p:cNvGrpSpPr>
          <p:nvPr/>
        </p:nvGrpSpPr>
        <p:grpSpPr bwMode="auto">
          <a:xfrm>
            <a:off x="2241550" y="3305175"/>
            <a:ext cx="5162550" cy="2971800"/>
            <a:chOff x="1412" y="2082"/>
            <a:chExt cx="3252" cy="1872"/>
          </a:xfrm>
        </p:grpSpPr>
        <p:sp>
          <p:nvSpPr>
            <p:cNvPr id="159774" name="Line 82"/>
            <p:cNvSpPr>
              <a:spLocks noChangeShapeType="1"/>
            </p:cNvSpPr>
            <p:nvPr/>
          </p:nvSpPr>
          <p:spPr bwMode="auto">
            <a:xfrm>
              <a:off x="1518" y="2682"/>
              <a:ext cx="0" cy="64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75" name="Line 84"/>
            <p:cNvSpPr>
              <a:spLocks noChangeShapeType="1"/>
            </p:cNvSpPr>
            <p:nvPr/>
          </p:nvSpPr>
          <p:spPr bwMode="auto">
            <a:xfrm>
              <a:off x="1616" y="2580"/>
              <a:ext cx="0" cy="86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76" name="Line 88"/>
            <p:cNvSpPr>
              <a:spLocks noChangeShapeType="1"/>
            </p:cNvSpPr>
            <p:nvPr/>
          </p:nvSpPr>
          <p:spPr bwMode="auto">
            <a:xfrm>
              <a:off x="1714" y="2502"/>
              <a:ext cx="0" cy="104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77" name="Line 89"/>
            <p:cNvSpPr>
              <a:spLocks noChangeShapeType="1"/>
            </p:cNvSpPr>
            <p:nvPr/>
          </p:nvSpPr>
          <p:spPr bwMode="auto">
            <a:xfrm>
              <a:off x="1812" y="2406"/>
              <a:ext cx="0" cy="122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78" name="Line 90"/>
            <p:cNvSpPr>
              <a:spLocks noChangeShapeType="1"/>
            </p:cNvSpPr>
            <p:nvPr/>
          </p:nvSpPr>
          <p:spPr bwMode="auto">
            <a:xfrm>
              <a:off x="1910" y="2358"/>
              <a:ext cx="0" cy="130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79" name="Line 91"/>
            <p:cNvSpPr>
              <a:spLocks noChangeShapeType="1"/>
            </p:cNvSpPr>
            <p:nvPr/>
          </p:nvSpPr>
          <p:spPr bwMode="auto">
            <a:xfrm>
              <a:off x="2008" y="2304"/>
              <a:ext cx="0" cy="142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80" name="Line 92"/>
            <p:cNvSpPr>
              <a:spLocks noChangeShapeType="1"/>
            </p:cNvSpPr>
            <p:nvPr/>
          </p:nvSpPr>
          <p:spPr bwMode="auto">
            <a:xfrm>
              <a:off x="2106" y="2268"/>
              <a:ext cx="0" cy="14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81" name="Line 93"/>
            <p:cNvSpPr>
              <a:spLocks noChangeShapeType="1"/>
            </p:cNvSpPr>
            <p:nvPr/>
          </p:nvSpPr>
          <p:spPr bwMode="auto">
            <a:xfrm>
              <a:off x="2204" y="2226"/>
              <a:ext cx="0" cy="157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82" name="Line 94"/>
            <p:cNvSpPr>
              <a:spLocks noChangeShapeType="1"/>
            </p:cNvSpPr>
            <p:nvPr/>
          </p:nvSpPr>
          <p:spPr bwMode="auto">
            <a:xfrm>
              <a:off x="2303" y="2190"/>
              <a:ext cx="0" cy="16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83" name="Line 95"/>
            <p:cNvSpPr>
              <a:spLocks noChangeShapeType="1"/>
            </p:cNvSpPr>
            <p:nvPr/>
          </p:nvSpPr>
          <p:spPr bwMode="auto">
            <a:xfrm>
              <a:off x="2401" y="2172"/>
              <a:ext cx="0" cy="167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84" name="Line 96"/>
            <p:cNvSpPr>
              <a:spLocks noChangeShapeType="1"/>
            </p:cNvSpPr>
            <p:nvPr/>
          </p:nvSpPr>
          <p:spPr bwMode="auto">
            <a:xfrm>
              <a:off x="2499" y="2148"/>
              <a:ext cx="0" cy="17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85" name="Line 97"/>
            <p:cNvSpPr>
              <a:spLocks noChangeShapeType="1"/>
            </p:cNvSpPr>
            <p:nvPr/>
          </p:nvSpPr>
          <p:spPr bwMode="auto">
            <a:xfrm>
              <a:off x="2597" y="2112"/>
              <a:ext cx="0" cy="178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86" name="Line 98"/>
            <p:cNvSpPr>
              <a:spLocks noChangeShapeType="1"/>
            </p:cNvSpPr>
            <p:nvPr/>
          </p:nvSpPr>
          <p:spPr bwMode="auto">
            <a:xfrm>
              <a:off x="2695" y="2112"/>
              <a:ext cx="0" cy="17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87" name="Line 99"/>
            <p:cNvSpPr>
              <a:spLocks noChangeShapeType="1"/>
            </p:cNvSpPr>
            <p:nvPr/>
          </p:nvSpPr>
          <p:spPr bwMode="auto">
            <a:xfrm>
              <a:off x="4560" y="2676"/>
              <a:ext cx="0" cy="67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88" name="Line 100"/>
            <p:cNvSpPr>
              <a:spLocks noChangeShapeType="1"/>
            </p:cNvSpPr>
            <p:nvPr/>
          </p:nvSpPr>
          <p:spPr bwMode="auto">
            <a:xfrm>
              <a:off x="2793" y="2100"/>
              <a:ext cx="0" cy="183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89" name="Line 101"/>
            <p:cNvSpPr>
              <a:spLocks noChangeShapeType="1"/>
            </p:cNvSpPr>
            <p:nvPr/>
          </p:nvSpPr>
          <p:spPr bwMode="auto">
            <a:xfrm>
              <a:off x="2891" y="2100"/>
              <a:ext cx="0" cy="184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90" name="Line 102"/>
            <p:cNvSpPr>
              <a:spLocks noChangeShapeType="1"/>
            </p:cNvSpPr>
            <p:nvPr/>
          </p:nvSpPr>
          <p:spPr bwMode="auto">
            <a:xfrm>
              <a:off x="3088" y="2082"/>
              <a:ext cx="0" cy="185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91" name="Line 103"/>
            <p:cNvSpPr>
              <a:spLocks noChangeShapeType="1"/>
            </p:cNvSpPr>
            <p:nvPr/>
          </p:nvSpPr>
          <p:spPr bwMode="auto">
            <a:xfrm>
              <a:off x="3284" y="2088"/>
              <a:ext cx="0" cy="183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92" name="Line 104"/>
            <p:cNvSpPr>
              <a:spLocks noChangeShapeType="1"/>
            </p:cNvSpPr>
            <p:nvPr/>
          </p:nvSpPr>
          <p:spPr bwMode="auto">
            <a:xfrm>
              <a:off x="3480" y="2124"/>
              <a:ext cx="0" cy="177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93" name="Line 105"/>
            <p:cNvSpPr>
              <a:spLocks noChangeShapeType="1"/>
            </p:cNvSpPr>
            <p:nvPr/>
          </p:nvSpPr>
          <p:spPr bwMode="auto">
            <a:xfrm>
              <a:off x="3676" y="2178"/>
              <a:ext cx="0" cy="169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94" name="Line 106"/>
            <p:cNvSpPr>
              <a:spLocks noChangeShapeType="1"/>
            </p:cNvSpPr>
            <p:nvPr/>
          </p:nvSpPr>
          <p:spPr bwMode="auto">
            <a:xfrm>
              <a:off x="3873" y="2226"/>
              <a:ext cx="0" cy="156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95" name="Line 107"/>
            <p:cNvSpPr>
              <a:spLocks noChangeShapeType="1"/>
            </p:cNvSpPr>
            <p:nvPr/>
          </p:nvSpPr>
          <p:spPr bwMode="auto">
            <a:xfrm>
              <a:off x="4069" y="2298"/>
              <a:ext cx="0" cy="142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96" name="Line 108"/>
            <p:cNvSpPr>
              <a:spLocks noChangeShapeType="1"/>
            </p:cNvSpPr>
            <p:nvPr/>
          </p:nvSpPr>
          <p:spPr bwMode="auto">
            <a:xfrm>
              <a:off x="4265" y="2412"/>
              <a:ext cx="0" cy="12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97" name="Line 109"/>
            <p:cNvSpPr>
              <a:spLocks noChangeShapeType="1"/>
            </p:cNvSpPr>
            <p:nvPr/>
          </p:nvSpPr>
          <p:spPr bwMode="auto">
            <a:xfrm>
              <a:off x="2989" y="2100"/>
              <a:ext cx="0" cy="185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98" name="Line 110"/>
            <p:cNvSpPr>
              <a:spLocks noChangeShapeType="1"/>
            </p:cNvSpPr>
            <p:nvPr/>
          </p:nvSpPr>
          <p:spPr bwMode="auto">
            <a:xfrm>
              <a:off x="3186" y="2100"/>
              <a:ext cx="0" cy="182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799" name="Line 111"/>
            <p:cNvSpPr>
              <a:spLocks noChangeShapeType="1"/>
            </p:cNvSpPr>
            <p:nvPr/>
          </p:nvSpPr>
          <p:spPr bwMode="auto">
            <a:xfrm>
              <a:off x="3382" y="2106"/>
              <a:ext cx="0" cy="181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00" name="Line 112"/>
            <p:cNvSpPr>
              <a:spLocks noChangeShapeType="1"/>
            </p:cNvSpPr>
            <p:nvPr/>
          </p:nvSpPr>
          <p:spPr bwMode="auto">
            <a:xfrm>
              <a:off x="3578" y="2154"/>
              <a:ext cx="0" cy="174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01" name="Line 113"/>
            <p:cNvSpPr>
              <a:spLocks noChangeShapeType="1"/>
            </p:cNvSpPr>
            <p:nvPr/>
          </p:nvSpPr>
          <p:spPr bwMode="auto">
            <a:xfrm>
              <a:off x="3774" y="2184"/>
              <a:ext cx="0" cy="16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02" name="Line 114"/>
            <p:cNvSpPr>
              <a:spLocks noChangeShapeType="1"/>
            </p:cNvSpPr>
            <p:nvPr/>
          </p:nvSpPr>
          <p:spPr bwMode="auto">
            <a:xfrm>
              <a:off x="3971" y="2262"/>
              <a:ext cx="0" cy="15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03" name="Line 115"/>
            <p:cNvSpPr>
              <a:spLocks noChangeShapeType="1"/>
            </p:cNvSpPr>
            <p:nvPr/>
          </p:nvSpPr>
          <p:spPr bwMode="auto">
            <a:xfrm>
              <a:off x="4167" y="2340"/>
              <a:ext cx="0" cy="13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04" name="Line 116"/>
            <p:cNvSpPr>
              <a:spLocks noChangeShapeType="1"/>
            </p:cNvSpPr>
            <p:nvPr/>
          </p:nvSpPr>
          <p:spPr bwMode="auto">
            <a:xfrm>
              <a:off x="4363" y="2490"/>
              <a:ext cx="0" cy="106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05" name="Line 117"/>
            <p:cNvSpPr>
              <a:spLocks noChangeShapeType="1"/>
            </p:cNvSpPr>
            <p:nvPr/>
          </p:nvSpPr>
          <p:spPr bwMode="auto">
            <a:xfrm>
              <a:off x="4461" y="2568"/>
              <a:ext cx="0" cy="91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06" name="Line 127"/>
            <p:cNvSpPr>
              <a:spLocks noChangeShapeType="1"/>
            </p:cNvSpPr>
            <p:nvPr/>
          </p:nvSpPr>
          <p:spPr bwMode="auto">
            <a:xfrm rot="-5400000">
              <a:off x="3030" y="3138"/>
              <a:ext cx="0" cy="143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07" name="Line 128"/>
            <p:cNvSpPr>
              <a:spLocks noChangeShapeType="1"/>
            </p:cNvSpPr>
            <p:nvPr/>
          </p:nvSpPr>
          <p:spPr bwMode="auto">
            <a:xfrm rot="-5400000">
              <a:off x="3023" y="2812"/>
              <a:ext cx="0" cy="189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08" name="Line 129"/>
            <p:cNvSpPr>
              <a:spLocks noChangeShapeType="1"/>
            </p:cNvSpPr>
            <p:nvPr/>
          </p:nvSpPr>
          <p:spPr bwMode="auto">
            <a:xfrm rot="-5400000">
              <a:off x="3041" y="2492"/>
              <a:ext cx="0" cy="233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09" name="Line 130"/>
            <p:cNvSpPr>
              <a:spLocks noChangeShapeType="1"/>
            </p:cNvSpPr>
            <p:nvPr/>
          </p:nvSpPr>
          <p:spPr bwMode="auto">
            <a:xfrm rot="-5400000">
              <a:off x="3032" y="2241"/>
              <a:ext cx="0" cy="26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10" name="Line 131"/>
            <p:cNvSpPr>
              <a:spLocks noChangeShapeType="1"/>
            </p:cNvSpPr>
            <p:nvPr/>
          </p:nvSpPr>
          <p:spPr bwMode="auto">
            <a:xfrm rot="-5400000">
              <a:off x="3032" y="2047"/>
              <a:ext cx="0" cy="283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11" name="Line 133"/>
            <p:cNvSpPr>
              <a:spLocks noChangeShapeType="1"/>
            </p:cNvSpPr>
            <p:nvPr/>
          </p:nvSpPr>
          <p:spPr bwMode="auto">
            <a:xfrm rot="-5400000">
              <a:off x="3041" y="1862"/>
              <a:ext cx="0" cy="30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12" name="Line 134"/>
            <p:cNvSpPr>
              <a:spLocks noChangeShapeType="1"/>
            </p:cNvSpPr>
            <p:nvPr/>
          </p:nvSpPr>
          <p:spPr bwMode="auto">
            <a:xfrm rot="-5400000">
              <a:off x="3044" y="1695"/>
              <a:ext cx="0" cy="314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13" name="Line 135"/>
            <p:cNvSpPr>
              <a:spLocks noChangeShapeType="1"/>
            </p:cNvSpPr>
            <p:nvPr/>
          </p:nvSpPr>
          <p:spPr bwMode="auto">
            <a:xfrm rot="-5400000">
              <a:off x="3044" y="1450"/>
              <a:ext cx="0" cy="32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14" name="Line 136"/>
            <p:cNvSpPr>
              <a:spLocks noChangeShapeType="1"/>
            </p:cNvSpPr>
            <p:nvPr/>
          </p:nvSpPr>
          <p:spPr bwMode="auto">
            <a:xfrm rot="-5400000">
              <a:off x="3050" y="1260"/>
              <a:ext cx="0" cy="322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15" name="Line 137"/>
            <p:cNvSpPr>
              <a:spLocks noChangeShapeType="1"/>
            </p:cNvSpPr>
            <p:nvPr/>
          </p:nvSpPr>
          <p:spPr bwMode="auto">
            <a:xfrm rot="-5400000">
              <a:off x="3050" y="1154"/>
              <a:ext cx="0" cy="304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16" name="Line 138"/>
            <p:cNvSpPr>
              <a:spLocks noChangeShapeType="1"/>
            </p:cNvSpPr>
            <p:nvPr/>
          </p:nvSpPr>
          <p:spPr bwMode="auto">
            <a:xfrm rot="-5400000">
              <a:off x="3044" y="1138"/>
              <a:ext cx="0" cy="26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17" name="Line 139"/>
            <p:cNvSpPr>
              <a:spLocks noChangeShapeType="1"/>
            </p:cNvSpPr>
            <p:nvPr/>
          </p:nvSpPr>
          <p:spPr bwMode="auto">
            <a:xfrm rot="-5400000">
              <a:off x="3053" y="1304"/>
              <a:ext cx="0" cy="19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18" name="Line 142"/>
            <p:cNvSpPr>
              <a:spLocks noChangeShapeType="1"/>
            </p:cNvSpPr>
            <p:nvPr/>
          </p:nvSpPr>
          <p:spPr bwMode="auto">
            <a:xfrm rot="-5400000">
              <a:off x="3047" y="1576"/>
              <a:ext cx="0" cy="318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19" name="Line 143"/>
            <p:cNvSpPr>
              <a:spLocks noChangeShapeType="1"/>
            </p:cNvSpPr>
            <p:nvPr/>
          </p:nvSpPr>
          <p:spPr bwMode="auto">
            <a:xfrm rot="-5400000">
              <a:off x="3038" y="1346"/>
              <a:ext cx="0" cy="325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20" name="Line 144"/>
            <p:cNvSpPr>
              <a:spLocks noChangeShapeType="1"/>
            </p:cNvSpPr>
            <p:nvPr/>
          </p:nvSpPr>
          <p:spPr bwMode="auto">
            <a:xfrm rot="-5400000">
              <a:off x="3041" y="1195"/>
              <a:ext cx="0" cy="31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21" name="Line 145"/>
            <p:cNvSpPr>
              <a:spLocks noChangeShapeType="1"/>
            </p:cNvSpPr>
            <p:nvPr/>
          </p:nvSpPr>
          <p:spPr bwMode="auto">
            <a:xfrm rot="-5400000">
              <a:off x="3038" y="1146"/>
              <a:ext cx="0" cy="286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22" name="Line 146"/>
            <p:cNvSpPr>
              <a:spLocks noChangeShapeType="1"/>
            </p:cNvSpPr>
            <p:nvPr/>
          </p:nvSpPr>
          <p:spPr bwMode="auto">
            <a:xfrm rot="-5400000">
              <a:off x="3038" y="1202"/>
              <a:ext cx="0" cy="236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59823" name="Line 147"/>
            <p:cNvSpPr>
              <a:spLocks noChangeShapeType="1"/>
            </p:cNvSpPr>
            <p:nvPr/>
          </p:nvSpPr>
          <p:spPr bwMode="auto">
            <a:xfrm rot="-5400000">
              <a:off x="3065" y="1506"/>
              <a:ext cx="0" cy="13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useBgFill="1">
        <p:nvSpPr>
          <p:cNvPr id="242766" name="Oval 78"/>
          <p:cNvSpPr>
            <a:spLocks noChangeArrowheads="1"/>
          </p:cNvSpPr>
          <p:nvPr/>
        </p:nvSpPr>
        <p:spPr bwMode="auto">
          <a:xfrm>
            <a:off x="3462338" y="4002088"/>
            <a:ext cx="2740025" cy="1563687"/>
          </a:xfrm>
          <a:prstGeom prst="ellipse">
            <a:avLst/>
          </a:prstGeom>
          <a:ln w="76200">
            <a:solidFill>
              <a:schemeClr val="tx1"/>
            </a:solidFill>
            <a:round/>
            <a:headEnd/>
            <a:tailEnd/>
          </a:ln>
        </p:spPr>
        <p:txBody>
          <a:bodyPr wrap="none" anchor="ctr"/>
          <a:lstStyle/>
          <a:p>
            <a:endParaRPr lang="en-US"/>
          </a:p>
        </p:txBody>
      </p:sp>
      <p:grpSp>
        <p:nvGrpSpPr>
          <p:cNvPr id="3" name="Group 156"/>
          <p:cNvGrpSpPr>
            <a:grpSpLocks/>
          </p:cNvGrpSpPr>
          <p:nvPr/>
        </p:nvGrpSpPr>
        <p:grpSpPr bwMode="auto">
          <a:xfrm>
            <a:off x="158750" y="1908175"/>
            <a:ext cx="3886200" cy="2025650"/>
            <a:chOff x="100" y="1202"/>
            <a:chExt cx="2448" cy="1276"/>
          </a:xfrm>
        </p:grpSpPr>
        <p:grpSp>
          <p:nvGrpSpPr>
            <p:cNvPr id="159757" name="Group 154"/>
            <p:cNvGrpSpPr>
              <a:grpSpLocks/>
            </p:cNvGrpSpPr>
            <p:nvPr/>
          </p:nvGrpSpPr>
          <p:grpSpPr bwMode="auto">
            <a:xfrm>
              <a:off x="100" y="1202"/>
              <a:ext cx="2448" cy="1276"/>
              <a:chOff x="302" y="672"/>
              <a:chExt cx="2448" cy="1276"/>
            </a:xfrm>
          </p:grpSpPr>
          <p:grpSp>
            <p:nvGrpSpPr>
              <p:cNvPr id="159759" name="Group 46"/>
              <p:cNvGrpSpPr>
                <a:grpSpLocks/>
              </p:cNvGrpSpPr>
              <p:nvPr/>
            </p:nvGrpSpPr>
            <p:grpSpPr bwMode="auto">
              <a:xfrm>
                <a:off x="302" y="672"/>
                <a:ext cx="2448" cy="1194"/>
                <a:chOff x="144" y="690"/>
                <a:chExt cx="2448" cy="1194"/>
              </a:xfrm>
            </p:grpSpPr>
            <p:grpSp>
              <p:nvGrpSpPr>
                <p:cNvPr id="159762" name="Group 47"/>
                <p:cNvGrpSpPr>
                  <a:grpSpLocks/>
                </p:cNvGrpSpPr>
                <p:nvPr/>
              </p:nvGrpSpPr>
              <p:grpSpPr bwMode="auto">
                <a:xfrm>
                  <a:off x="144" y="690"/>
                  <a:ext cx="2448" cy="797"/>
                  <a:chOff x="144" y="690"/>
                  <a:chExt cx="2448" cy="797"/>
                </a:xfrm>
              </p:grpSpPr>
              <p:sp>
                <p:nvSpPr>
                  <p:cNvPr id="159764" name="Rectangle 48"/>
                  <p:cNvSpPr>
                    <a:spLocks noChangeArrowheads="1"/>
                  </p:cNvSpPr>
                  <p:nvPr/>
                </p:nvSpPr>
                <p:spPr bwMode="auto">
                  <a:xfrm>
                    <a:off x="1109" y="690"/>
                    <a:ext cx="492" cy="319"/>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59765" name="AutoShape 49"/>
                  <p:cNvSpPr>
                    <a:spLocks noChangeArrowheads="1"/>
                  </p:cNvSpPr>
                  <p:nvPr/>
                </p:nvSpPr>
                <p:spPr bwMode="auto">
                  <a:xfrm rot="16321287" flipH="1">
                    <a:off x="114" y="1030"/>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59766" name="AutoShape 50"/>
                  <p:cNvSpPr>
                    <a:spLocks noChangeArrowheads="1"/>
                  </p:cNvSpPr>
                  <p:nvPr/>
                </p:nvSpPr>
                <p:spPr bwMode="auto">
                  <a:xfrm rot="5278713">
                    <a:off x="2135" y="922"/>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59767" name="Line 51"/>
                  <p:cNvSpPr>
                    <a:spLocks noChangeShapeType="1"/>
                  </p:cNvSpPr>
                  <p:nvPr/>
                </p:nvSpPr>
                <p:spPr bwMode="auto">
                  <a:xfrm flipV="1">
                    <a:off x="359" y="1229"/>
                    <a:ext cx="940" cy="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68" name="Line 52"/>
                  <p:cNvSpPr>
                    <a:spLocks noChangeShapeType="1"/>
                  </p:cNvSpPr>
                  <p:nvPr/>
                </p:nvSpPr>
                <p:spPr bwMode="auto">
                  <a:xfrm flipV="1">
                    <a:off x="1299" y="1151"/>
                    <a:ext cx="1069" cy="6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69" name="Line 53"/>
                  <p:cNvSpPr>
                    <a:spLocks noChangeShapeType="1"/>
                  </p:cNvSpPr>
                  <p:nvPr/>
                </p:nvSpPr>
                <p:spPr bwMode="auto">
                  <a:xfrm flipV="1">
                    <a:off x="1299" y="858"/>
                    <a:ext cx="26" cy="36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59770" name="Rectangle 54"/>
                  <p:cNvSpPr>
                    <a:spLocks noChangeArrowheads="1"/>
                  </p:cNvSpPr>
                  <p:nvPr/>
                </p:nvSpPr>
                <p:spPr bwMode="auto">
                  <a:xfrm>
                    <a:off x="334" y="1225"/>
                    <a:ext cx="47" cy="47"/>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59771" name="Rectangle 55"/>
                  <p:cNvSpPr>
                    <a:spLocks noChangeArrowheads="1"/>
                  </p:cNvSpPr>
                  <p:nvPr/>
                </p:nvSpPr>
                <p:spPr bwMode="auto">
                  <a:xfrm>
                    <a:off x="1303" y="832"/>
                    <a:ext cx="48" cy="47"/>
                  </a:xfrm>
                  <a:prstGeom prst="rect">
                    <a:avLst/>
                  </a:prstGeom>
                  <a:solidFill>
                    <a:srgbClr val="00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59772" name="Rectangle 56"/>
                  <p:cNvSpPr>
                    <a:spLocks noChangeArrowheads="1"/>
                  </p:cNvSpPr>
                  <p:nvPr/>
                </p:nvSpPr>
                <p:spPr bwMode="auto">
                  <a:xfrm>
                    <a:off x="2355" y="1125"/>
                    <a:ext cx="47" cy="48"/>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59773" name="AutoShape 57"/>
                  <p:cNvSpPr>
                    <a:spLocks noChangeArrowheads="1"/>
                  </p:cNvSpPr>
                  <p:nvPr/>
                </p:nvSpPr>
                <p:spPr bwMode="auto">
                  <a:xfrm>
                    <a:off x="1242" y="1176"/>
                    <a:ext cx="103" cy="99"/>
                  </a:xfrm>
                  <a:prstGeom prst="cube">
                    <a:avLst>
                      <a:gd name="adj" fmla="val 25000"/>
                    </a:avLst>
                  </a:prstGeom>
                  <a:solidFill>
                    <a:schemeClr val="accent1"/>
                  </a:solidFill>
                  <a:ln w="9525">
                    <a:solidFill>
                      <a:schemeClr val="tx1"/>
                    </a:solidFill>
                    <a:miter lim="800000"/>
                    <a:headEnd/>
                    <a:tailEnd/>
                  </a:ln>
                </p:spPr>
                <p:txBody>
                  <a:bodyPr wrap="none" anchor="ctr"/>
                  <a:lstStyle/>
                  <a:p>
                    <a:endParaRPr lang="en-US"/>
                  </a:p>
                </p:txBody>
              </p:sp>
            </p:grpSp>
            <p:sp>
              <p:nvSpPr>
                <p:cNvPr id="159763" name="Line 58"/>
                <p:cNvSpPr>
                  <a:spLocks noChangeShapeType="1"/>
                </p:cNvSpPr>
                <p:nvPr/>
              </p:nvSpPr>
              <p:spPr bwMode="auto">
                <a:xfrm>
                  <a:off x="1290" y="1230"/>
                  <a:ext cx="1242" cy="65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triangle" w="med" len="med"/>
                    </a14:hiddenLine>
                  </a:ext>
                </a:extLst>
              </p:spPr>
              <p:txBody>
                <a:bodyPr/>
                <a:lstStyle/>
                <a:p>
                  <a:endParaRPr lang="en-US"/>
                </a:p>
              </p:txBody>
            </p:sp>
          </p:grpSp>
          <p:sp>
            <p:nvSpPr>
              <p:cNvPr id="159760" name="Rectangle 59"/>
              <p:cNvSpPr>
                <a:spLocks noChangeArrowheads="1"/>
              </p:cNvSpPr>
              <p:nvPr/>
            </p:nvSpPr>
            <p:spPr bwMode="auto">
              <a:xfrm flipH="1" flipV="1">
                <a:off x="2505" y="1853"/>
                <a:ext cx="101" cy="9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59761" name="Line 60"/>
              <p:cNvSpPr>
                <a:spLocks noChangeShapeType="1"/>
              </p:cNvSpPr>
              <p:nvPr/>
            </p:nvSpPr>
            <p:spPr bwMode="auto">
              <a:xfrm>
                <a:off x="1478" y="1236"/>
                <a:ext cx="1026" cy="624"/>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159758" name="Text Box 155"/>
            <p:cNvSpPr txBox="1">
              <a:spLocks noChangeArrowheads="1"/>
            </p:cNvSpPr>
            <p:nvPr/>
          </p:nvSpPr>
          <p:spPr bwMode="auto">
            <a:xfrm>
              <a:off x="840" y="1830"/>
              <a:ext cx="66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sym typeface="Symbol" charset="0"/>
                </a:rPr>
                <a:t>(x)</a:t>
              </a:r>
            </a:p>
          </p:txBody>
        </p:sp>
      </p:grpSp>
      <p:sp>
        <p:nvSpPr>
          <p:cNvPr id="242845" name="Text Box 157"/>
          <p:cNvSpPr txBox="1">
            <a:spLocks noChangeArrowheads="1"/>
          </p:cNvSpPr>
          <p:nvPr/>
        </p:nvSpPr>
        <p:spPr bwMode="auto">
          <a:xfrm>
            <a:off x="6516688" y="1108075"/>
            <a:ext cx="24225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1. Outer surface</a:t>
            </a:r>
          </a:p>
        </p:txBody>
      </p:sp>
      <p:sp>
        <p:nvSpPr>
          <p:cNvPr id="242846" name="Text Box 158"/>
          <p:cNvSpPr txBox="1">
            <a:spLocks noChangeArrowheads="1"/>
          </p:cNvSpPr>
          <p:nvPr/>
        </p:nvSpPr>
        <p:spPr bwMode="auto">
          <a:xfrm>
            <a:off x="6516688" y="1512888"/>
            <a:ext cx="262731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2. Inner surface (at constant offset)</a:t>
            </a:r>
          </a:p>
        </p:txBody>
      </p:sp>
      <p:sp>
        <p:nvSpPr>
          <p:cNvPr id="242847" name="Text Box 159"/>
          <p:cNvSpPr txBox="1">
            <a:spLocks noChangeArrowheads="1"/>
          </p:cNvSpPr>
          <p:nvPr/>
        </p:nvSpPr>
        <p:spPr bwMode="auto">
          <a:xfrm>
            <a:off x="6516688" y="2193925"/>
            <a:ext cx="262731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3. Discretize middle volume</a:t>
            </a:r>
          </a:p>
        </p:txBody>
      </p:sp>
      <p:sp>
        <p:nvSpPr>
          <p:cNvPr id="242848" name="Text Box 160"/>
          <p:cNvSpPr txBox="1">
            <a:spLocks noChangeArrowheads="1"/>
          </p:cNvSpPr>
          <p:nvPr/>
        </p:nvSpPr>
        <p:spPr bwMode="auto">
          <a:xfrm>
            <a:off x="6516688" y="2874963"/>
            <a:ext cx="2820987"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4. Assign photoconsistency cost to voxels</a:t>
            </a:r>
          </a:p>
        </p:txBody>
      </p:sp>
      <p:sp>
        <p:nvSpPr>
          <p:cNvPr id="159756" name="Rectangle 79"/>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custDataLst>
      <p:tags r:id="rId1"/>
    </p:custDataLst>
    <p:extLst>
      <p:ext uri="{BB962C8B-B14F-4D97-AF65-F5344CB8AC3E}">
        <p14:creationId xmlns:p14="http://schemas.microsoft.com/office/powerpoint/2010/main" val="42166165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7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28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27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28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284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2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765" grpId="0" animBg="1"/>
      <p:bldP spid="242766" grpId="0" animBg="1"/>
      <p:bldP spid="242845" grpId="0"/>
      <p:bldP spid="242846" grpId="0"/>
      <p:bldP spid="242847" grpId="0"/>
      <p:bldP spid="24284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lang="en-GB">
                <a:latin typeface="Verdana" charset="0"/>
              </a:rPr>
              <a:t>Volumetric Graph cuts</a:t>
            </a:r>
          </a:p>
        </p:txBody>
      </p:sp>
      <p:sp>
        <p:nvSpPr>
          <p:cNvPr id="160771" name="Oval 19"/>
          <p:cNvSpPr>
            <a:spLocks noChangeArrowheads="1"/>
          </p:cNvSpPr>
          <p:nvPr/>
        </p:nvSpPr>
        <p:spPr bwMode="auto">
          <a:xfrm>
            <a:off x="2249488" y="3309938"/>
            <a:ext cx="5167312" cy="2947987"/>
          </a:xfrm>
          <a:prstGeom prst="ellipse">
            <a:avLst/>
          </a:prstGeom>
          <a:noFill/>
          <a:ln w="762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60772" name="Freeform 20"/>
          <p:cNvSpPr>
            <a:spLocks/>
          </p:cNvSpPr>
          <p:nvPr/>
        </p:nvSpPr>
        <p:spPr bwMode="auto">
          <a:xfrm>
            <a:off x="2320925" y="3382963"/>
            <a:ext cx="4975225" cy="2809875"/>
          </a:xfrm>
          <a:custGeom>
            <a:avLst/>
            <a:gdLst>
              <a:gd name="T0" fmla="*/ 2147483647 w 3230"/>
              <a:gd name="T1" fmla="*/ 2147483647 h 1824"/>
              <a:gd name="T2" fmla="*/ 2147483647 w 3230"/>
              <a:gd name="T3" fmla="*/ 2147483647 h 1824"/>
              <a:gd name="T4" fmla="*/ 2147483647 w 3230"/>
              <a:gd name="T5" fmla="*/ 2147483647 h 1824"/>
              <a:gd name="T6" fmla="*/ 2147483647 w 3230"/>
              <a:gd name="T7" fmla="*/ 2147483647 h 1824"/>
              <a:gd name="T8" fmla="*/ 2147483647 w 3230"/>
              <a:gd name="T9" fmla="*/ 2147483647 h 1824"/>
              <a:gd name="T10" fmla="*/ 2147483647 w 3230"/>
              <a:gd name="T11" fmla="*/ 2147483647 h 1824"/>
              <a:gd name="T12" fmla="*/ 2147483647 w 3230"/>
              <a:gd name="T13" fmla="*/ 2147483647 h 1824"/>
              <a:gd name="T14" fmla="*/ 2147483647 w 3230"/>
              <a:gd name="T15" fmla="*/ 2147483647 h 1824"/>
              <a:gd name="T16" fmla="*/ 2147483647 w 3230"/>
              <a:gd name="T17" fmla="*/ 2147483647 h 1824"/>
              <a:gd name="T18" fmla="*/ 2147483647 w 3230"/>
              <a:gd name="T19" fmla="*/ 2147483647 h 1824"/>
              <a:gd name="T20" fmla="*/ 2147483647 w 3230"/>
              <a:gd name="T21" fmla="*/ 2147483647 h 1824"/>
              <a:gd name="T22" fmla="*/ 2147483647 w 3230"/>
              <a:gd name="T23" fmla="*/ 2147483647 h 1824"/>
              <a:gd name="T24" fmla="*/ 2147483647 w 3230"/>
              <a:gd name="T25" fmla="*/ 2147483647 h 1824"/>
              <a:gd name="T26" fmla="*/ 2147483647 w 3230"/>
              <a:gd name="T27" fmla="*/ 2147483647 h 1824"/>
              <a:gd name="T28" fmla="*/ 2147483647 w 3230"/>
              <a:gd name="T29" fmla="*/ 2147483647 h 1824"/>
              <a:gd name="T30" fmla="*/ 2147483647 w 3230"/>
              <a:gd name="T31" fmla="*/ 2147483647 h 1824"/>
              <a:gd name="T32" fmla="*/ 2147483647 w 3230"/>
              <a:gd name="T33" fmla="*/ 2147483647 h 1824"/>
              <a:gd name="T34" fmla="*/ 2147483647 w 3230"/>
              <a:gd name="T35" fmla="*/ 2147483647 h 1824"/>
              <a:gd name="T36" fmla="*/ 2147483647 w 3230"/>
              <a:gd name="T37" fmla="*/ 2147483647 h 1824"/>
              <a:gd name="T38" fmla="*/ 2147483647 w 3230"/>
              <a:gd name="T39" fmla="*/ 2147483647 h 1824"/>
              <a:gd name="T40" fmla="*/ 2147483647 w 3230"/>
              <a:gd name="T41" fmla="*/ 2147483647 h 1824"/>
              <a:gd name="T42" fmla="*/ 2147483647 w 3230"/>
              <a:gd name="T43" fmla="*/ 2147483647 h 1824"/>
              <a:gd name="T44" fmla="*/ 2147483647 w 3230"/>
              <a:gd name="T45" fmla="*/ 2147483647 h 1824"/>
              <a:gd name="T46" fmla="*/ 2147483647 w 3230"/>
              <a:gd name="T47" fmla="*/ 2147483647 h 1824"/>
              <a:gd name="T48" fmla="*/ 2147483647 w 3230"/>
              <a:gd name="T49" fmla="*/ 2147483647 h 1824"/>
              <a:gd name="T50" fmla="*/ 2147483647 w 3230"/>
              <a:gd name="T51" fmla="*/ 2147483647 h 1824"/>
              <a:gd name="T52" fmla="*/ 2147483647 w 3230"/>
              <a:gd name="T53" fmla="*/ 2147483647 h 1824"/>
              <a:gd name="T54" fmla="*/ 2147483647 w 3230"/>
              <a:gd name="T55" fmla="*/ 2147483647 h 1824"/>
              <a:gd name="T56" fmla="*/ 2147483647 w 3230"/>
              <a:gd name="T57" fmla="*/ 2147483647 h 1824"/>
              <a:gd name="T58" fmla="*/ 2147483647 w 3230"/>
              <a:gd name="T59" fmla="*/ 2147483647 h 1824"/>
              <a:gd name="T60" fmla="*/ 2147483647 w 3230"/>
              <a:gd name="T61" fmla="*/ 2147483647 h 1824"/>
              <a:gd name="T62" fmla="*/ 2147483647 w 3230"/>
              <a:gd name="T63" fmla="*/ 2147483647 h 1824"/>
              <a:gd name="T64" fmla="*/ 2147483647 w 3230"/>
              <a:gd name="T65" fmla="*/ 2147483647 h 1824"/>
              <a:gd name="T66" fmla="*/ 2147483647 w 3230"/>
              <a:gd name="T67" fmla="*/ 2147483647 h 1824"/>
              <a:gd name="T68" fmla="*/ 2147483647 w 3230"/>
              <a:gd name="T69" fmla="*/ 2147483647 h 1824"/>
              <a:gd name="T70" fmla="*/ 2147483647 w 3230"/>
              <a:gd name="T71" fmla="*/ 2147483647 h 1824"/>
              <a:gd name="T72" fmla="*/ 2147483647 w 3230"/>
              <a:gd name="T73" fmla="*/ 2147483647 h 1824"/>
              <a:gd name="T74" fmla="*/ 2147483647 w 3230"/>
              <a:gd name="T75" fmla="*/ 2147483647 h 1824"/>
              <a:gd name="T76" fmla="*/ 2147483647 w 3230"/>
              <a:gd name="T77" fmla="*/ 2147483647 h 1824"/>
              <a:gd name="T78" fmla="*/ 2147483647 w 3230"/>
              <a:gd name="T79" fmla="*/ 2147483647 h 1824"/>
              <a:gd name="T80" fmla="*/ 2147483647 w 3230"/>
              <a:gd name="T81" fmla="*/ 2147483647 h 1824"/>
              <a:gd name="T82" fmla="*/ 2147483647 w 3230"/>
              <a:gd name="T83" fmla="*/ 2147483647 h 1824"/>
              <a:gd name="T84" fmla="*/ 2147483647 w 3230"/>
              <a:gd name="T85" fmla="*/ 2147483647 h 1824"/>
              <a:gd name="T86" fmla="*/ 2147483647 w 3230"/>
              <a:gd name="T87" fmla="*/ 2147483647 h 18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0"/>
              <a:gd name="T133" fmla="*/ 0 h 1824"/>
              <a:gd name="T134" fmla="*/ 3230 w 3230"/>
              <a:gd name="T135" fmla="*/ 1824 h 18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0" h="1824">
                <a:moveTo>
                  <a:pt x="1591" y="3"/>
                </a:moveTo>
                <a:cubicBezTo>
                  <a:pt x="1510" y="0"/>
                  <a:pt x="1316" y="140"/>
                  <a:pt x="1177" y="165"/>
                </a:cubicBezTo>
                <a:cubicBezTo>
                  <a:pt x="1038" y="190"/>
                  <a:pt x="865" y="144"/>
                  <a:pt x="757" y="153"/>
                </a:cubicBezTo>
                <a:cubicBezTo>
                  <a:pt x="649" y="162"/>
                  <a:pt x="597" y="190"/>
                  <a:pt x="529" y="219"/>
                </a:cubicBezTo>
                <a:cubicBezTo>
                  <a:pt x="461" y="248"/>
                  <a:pt x="392" y="285"/>
                  <a:pt x="349" y="327"/>
                </a:cubicBezTo>
                <a:cubicBezTo>
                  <a:pt x="306" y="369"/>
                  <a:pt x="288" y="420"/>
                  <a:pt x="271" y="471"/>
                </a:cubicBezTo>
                <a:cubicBezTo>
                  <a:pt x="254" y="522"/>
                  <a:pt x="277" y="592"/>
                  <a:pt x="247" y="633"/>
                </a:cubicBezTo>
                <a:cubicBezTo>
                  <a:pt x="217" y="674"/>
                  <a:pt x="126" y="701"/>
                  <a:pt x="91" y="717"/>
                </a:cubicBezTo>
                <a:cubicBezTo>
                  <a:pt x="56" y="733"/>
                  <a:pt x="51" y="711"/>
                  <a:pt x="37" y="729"/>
                </a:cubicBezTo>
                <a:cubicBezTo>
                  <a:pt x="23" y="747"/>
                  <a:pt x="12" y="782"/>
                  <a:pt x="7" y="825"/>
                </a:cubicBezTo>
                <a:cubicBezTo>
                  <a:pt x="2" y="868"/>
                  <a:pt x="0" y="942"/>
                  <a:pt x="7" y="987"/>
                </a:cubicBezTo>
                <a:cubicBezTo>
                  <a:pt x="14" y="1032"/>
                  <a:pt x="31" y="1055"/>
                  <a:pt x="49" y="1095"/>
                </a:cubicBezTo>
                <a:cubicBezTo>
                  <a:pt x="67" y="1135"/>
                  <a:pt x="83" y="1199"/>
                  <a:pt x="115" y="1227"/>
                </a:cubicBezTo>
                <a:cubicBezTo>
                  <a:pt x="147" y="1255"/>
                  <a:pt x="192" y="1260"/>
                  <a:pt x="241" y="1263"/>
                </a:cubicBezTo>
                <a:cubicBezTo>
                  <a:pt x="290" y="1266"/>
                  <a:pt x="360" y="1231"/>
                  <a:pt x="409" y="1245"/>
                </a:cubicBezTo>
                <a:cubicBezTo>
                  <a:pt x="458" y="1259"/>
                  <a:pt x="507" y="1301"/>
                  <a:pt x="535" y="1347"/>
                </a:cubicBezTo>
                <a:cubicBezTo>
                  <a:pt x="563" y="1393"/>
                  <a:pt x="562" y="1480"/>
                  <a:pt x="577" y="1521"/>
                </a:cubicBezTo>
                <a:cubicBezTo>
                  <a:pt x="592" y="1562"/>
                  <a:pt x="594" y="1578"/>
                  <a:pt x="625" y="1593"/>
                </a:cubicBezTo>
                <a:cubicBezTo>
                  <a:pt x="656" y="1608"/>
                  <a:pt x="709" y="1622"/>
                  <a:pt x="763" y="1611"/>
                </a:cubicBezTo>
                <a:cubicBezTo>
                  <a:pt x="817" y="1600"/>
                  <a:pt x="877" y="1539"/>
                  <a:pt x="949" y="1527"/>
                </a:cubicBezTo>
                <a:cubicBezTo>
                  <a:pt x="1021" y="1515"/>
                  <a:pt x="1127" y="1513"/>
                  <a:pt x="1195" y="1539"/>
                </a:cubicBezTo>
                <a:cubicBezTo>
                  <a:pt x="1263" y="1565"/>
                  <a:pt x="1294" y="1643"/>
                  <a:pt x="1357" y="1683"/>
                </a:cubicBezTo>
                <a:cubicBezTo>
                  <a:pt x="1420" y="1723"/>
                  <a:pt x="1514" y="1759"/>
                  <a:pt x="1573" y="1779"/>
                </a:cubicBezTo>
                <a:cubicBezTo>
                  <a:pt x="1632" y="1799"/>
                  <a:pt x="1636" y="1824"/>
                  <a:pt x="1711" y="1803"/>
                </a:cubicBezTo>
                <a:cubicBezTo>
                  <a:pt x="1786" y="1782"/>
                  <a:pt x="1939" y="1672"/>
                  <a:pt x="2023" y="1653"/>
                </a:cubicBezTo>
                <a:cubicBezTo>
                  <a:pt x="2107" y="1634"/>
                  <a:pt x="2152" y="1692"/>
                  <a:pt x="2215" y="1689"/>
                </a:cubicBezTo>
                <a:cubicBezTo>
                  <a:pt x="2278" y="1686"/>
                  <a:pt x="2350" y="1665"/>
                  <a:pt x="2401" y="1635"/>
                </a:cubicBezTo>
                <a:cubicBezTo>
                  <a:pt x="2452" y="1605"/>
                  <a:pt x="2490" y="1557"/>
                  <a:pt x="2521" y="1509"/>
                </a:cubicBezTo>
                <a:cubicBezTo>
                  <a:pt x="2552" y="1461"/>
                  <a:pt x="2536" y="1373"/>
                  <a:pt x="2587" y="1347"/>
                </a:cubicBezTo>
                <a:cubicBezTo>
                  <a:pt x="2638" y="1321"/>
                  <a:pt x="2763" y="1354"/>
                  <a:pt x="2827" y="1353"/>
                </a:cubicBezTo>
                <a:cubicBezTo>
                  <a:pt x="2891" y="1352"/>
                  <a:pt x="2938" y="1349"/>
                  <a:pt x="2971" y="1341"/>
                </a:cubicBezTo>
                <a:cubicBezTo>
                  <a:pt x="3004" y="1333"/>
                  <a:pt x="3008" y="1339"/>
                  <a:pt x="3025" y="1305"/>
                </a:cubicBezTo>
                <a:cubicBezTo>
                  <a:pt x="3042" y="1271"/>
                  <a:pt x="3071" y="1189"/>
                  <a:pt x="3073" y="1137"/>
                </a:cubicBezTo>
                <a:cubicBezTo>
                  <a:pt x="3075" y="1085"/>
                  <a:pt x="3020" y="1056"/>
                  <a:pt x="3037" y="993"/>
                </a:cubicBezTo>
                <a:cubicBezTo>
                  <a:pt x="3054" y="930"/>
                  <a:pt x="3146" y="807"/>
                  <a:pt x="3175" y="759"/>
                </a:cubicBezTo>
                <a:cubicBezTo>
                  <a:pt x="3204" y="711"/>
                  <a:pt x="3230" y="738"/>
                  <a:pt x="3211" y="705"/>
                </a:cubicBezTo>
                <a:cubicBezTo>
                  <a:pt x="3192" y="672"/>
                  <a:pt x="3110" y="612"/>
                  <a:pt x="3061" y="561"/>
                </a:cubicBezTo>
                <a:cubicBezTo>
                  <a:pt x="3012" y="510"/>
                  <a:pt x="2943" y="437"/>
                  <a:pt x="2917" y="399"/>
                </a:cubicBezTo>
                <a:cubicBezTo>
                  <a:pt x="2891" y="361"/>
                  <a:pt x="2937" y="352"/>
                  <a:pt x="2905" y="333"/>
                </a:cubicBezTo>
                <a:cubicBezTo>
                  <a:pt x="2873" y="314"/>
                  <a:pt x="2816" y="329"/>
                  <a:pt x="2725" y="285"/>
                </a:cubicBezTo>
                <a:cubicBezTo>
                  <a:pt x="2634" y="241"/>
                  <a:pt x="2489" y="103"/>
                  <a:pt x="2359" y="69"/>
                </a:cubicBezTo>
                <a:cubicBezTo>
                  <a:pt x="2229" y="35"/>
                  <a:pt x="2061" y="62"/>
                  <a:pt x="1945" y="81"/>
                </a:cubicBezTo>
                <a:cubicBezTo>
                  <a:pt x="1829" y="100"/>
                  <a:pt x="1720" y="196"/>
                  <a:pt x="1663" y="183"/>
                </a:cubicBezTo>
                <a:cubicBezTo>
                  <a:pt x="1606" y="170"/>
                  <a:pt x="1672" y="6"/>
                  <a:pt x="1591" y="3"/>
                </a:cubicBezTo>
                <a:close/>
              </a:path>
            </a:pathLst>
          </a:custGeom>
          <a:noFill/>
          <a:ln w="50800">
            <a:solidFill>
              <a:srgbClr val="FFFF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60773" name="Group 21"/>
          <p:cNvGrpSpPr>
            <a:grpSpLocks/>
          </p:cNvGrpSpPr>
          <p:nvPr/>
        </p:nvGrpSpPr>
        <p:grpSpPr bwMode="auto">
          <a:xfrm>
            <a:off x="2241550" y="3305175"/>
            <a:ext cx="5162550" cy="2971800"/>
            <a:chOff x="1412" y="2082"/>
            <a:chExt cx="3252" cy="1872"/>
          </a:xfrm>
        </p:grpSpPr>
        <p:sp>
          <p:nvSpPr>
            <p:cNvPr id="160780" name="Line 22"/>
            <p:cNvSpPr>
              <a:spLocks noChangeShapeType="1"/>
            </p:cNvSpPr>
            <p:nvPr/>
          </p:nvSpPr>
          <p:spPr bwMode="auto">
            <a:xfrm>
              <a:off x="1518" y="2682"/>
              <a:ext cx="0" cy="64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81" name="Line 23"/>
            <p:cNvSpPr>
              <a:spLocks noChangeShapeType="1"/>
            </p:cNvSpPr>
            <p:nvPr/>
          </p:nvSpPr>
          <p:spPr bwMode="auto">
            <a:xfrm>
              <a:off x="1616" y="2580"/>
              <a:ext cx="0" cy="86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82" name="Line 24"/>
            <p:cNvSpPr>
              <a:spLocks noChangeShapeType="1"/>
            </p:cNvSpPr>
            <p:nvPr/>
          </p:nvSpPr>
          <p:spPr bwMode="auto">
            <a:xfrm>
              <a:off x="1714" y="2502"/>
              <a:ext cx="0" cy="104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83" name="Line 25"/>
            <p:cNvSpPr>
              <a:spLocks noChangeShapeType="1"/>
            </p:cNvSpPr>
            <p:nvPr/>
          </p:nvSpPr>
          <p:spPr bwMode="auto">
            <a:xfrm>
              <a:off x="1812" y="2406"/>
              <a:ext cx="0" cy="122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84" name="Line 26"/>
            <p:cNvSpPr>
              <a:spLocks noChangeShapeType="1"/>
            </p:cNvSpPr>
            <p:nvPr/>
          </p:nvSpPr>
          <p:spPr bwMode="auto">
            <a:xfrm>
              <a:off x="1910" y="2358"/>
              <a:ext cx="0" cy="130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85" name="Line 27"/>
            <p:cNvSpPr>
              <a:spLocks noChangeShapeType="1"/>
            </p:cNvSpPr>
            <p:nvPr/>
          </p:nvSpPr>
          <p:spPr bwMode="auto">
            <a:xfrm>
              <a:off x="2008" y="2304"/>
              <a:ext cx="0" cy="142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86" name="Line 28"/>
            <p:cNvSpPr>
              <a:spLocks noChangeShapeType="1"/>
            </p:cNvSpPr>
            <p:nvPr/>
          </p:nvSpPr>
          <p:spPr bwMode="auto">
            <a:xfrm>
              <a:off x="2106" y="2268"/>
              <a:ext cx="0" cy="14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87" name="Line 29"/>
            <p:cNvSpPr>
              <a:spLocks noChangeShapeType="1"/>
            </p:cNvSpPr>
            <p:nvPr/>
          </p:nvSpPr>
          <p:spPr bwMode="auto">
            <a:xfrm>
              <a:off x="2204" y="2226"/>
              <a:ext cx="0" cy="157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88" name="Line 30"/>
            <p:cNvSpPr>
              <a:spLocks noChangeShapeType="1"/>
            </p:cNvSpPr>
            <p:nvPr/>
          </p:nvSpPr>
          <p:spPr bwMode="auto">
            <a:xfrm>
              <a:off x="2303" y="2190"/>
              <a:ext cx="0" cy="16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89" name="Line 31"/>
            <p:cNvSpPr>
              <a:spLocks noChangeShapeType="1"/>
            </p:cNvSpPr>
            <p:nvPr/>
          </p:nvSpPr>
          <p:spPr bwMode="auto">
            <a:xfrm>
              <a:off x="2401" y="2172"/>
              <a:ext cx="0" cy="167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0" name="Line 32"/>
            <p:cNvSpPr>
              <a:spLocks noChangeShapeType="1"/>
            </p:cNvSpPr>
            <p:nvPr/>
          </p:nvSpPr>
          <p:spPr bwMode="auto">
            <a:xfrm>
              <a:off x="2499" y="2148"/>
              <a:ext cx="0" cy="17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1" name="Line 33"/>
            <p:cNvSpPr>
              <a:spLocks noChangeShapeType="1"/>
            </p:cNvSpPr>
            <p:nvPr/>
          </p:nvSpPr>
          <p:spPr bwMode="auto">
            <a:xfrm>
              <a:off x="2597" y="2112"/>
              <a:ext cx="0" cy="178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2" name="Line 34"/>
            <p:cNvSpPr>
              <a:spLocks noChangeShapeType="1"/>
            </p:cNvSpPr>
            <p:nvPr/>
          </p:nvSpPr>
          <p:spPr bwMode="auto">
            <a:xfrm>
              <a:off x="2695" y="2112"/>
              <a:ext cx="0" cy="17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3" name="Line 35"/>
            <p:cNvSpPr>
              <a:spLocks noChangeShapeType="1"/>
            </p:cNvSpPr>
            <p:nvPr/>
          </p:nvSpPr>
          <p:spPr bwMode="auto">
            <a:xfrm>
              <a:off x="4560" y="2676"/>
              <a:ext cx="0" cy="67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4" name="Line 36"/>
            <p:cNvSpPr>
              <a:spLocks noChangeShapeType="1"/>
            </p:cNvSpPr>
            <p:nvPr/>
          </p:nvSpPr>
          <p:spPr bwMode="auto">
            <a:xfrm>
              <a:off x="2793" y="2100"/>
              <a:ext cx="0" cy="183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5" name="Line 37"/>
            <p:cNvSpPr>
              <a:spLocks noChangeShapeType="1"/>
            </p:cNvSpPr>
            <p:nvPr/>
          </p:nvSpPr>
          <p:spPr bwMode="auto">
            <a:xfrm>
              <a:off x="2891" y="2100"/>
              <a:ext cx="0" cy="184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6" name="Line 38"/>
            <p:cNvSpPr>
              <a:spLocks noChangeShapeType="1"/>
            </p:cNvSpPr>
            <p:nvPr/>
          </p:nvSpPr>
          <p:spPr bwMode="auto">
            <a:xfrm>
              <a:off x="3088" y="2082"/>
              <a:ext cx="0" cy="185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7" name="Line 39"/>
            <p:cNvSpPr>
              <a:spLocks noChangeShapeType="1"/>
            </p:cNvSpPr>
            <p:nvPr/>
          </p:nvSpPr>
          <p:spPr bwMode="auto">
            <a:xfrm>
              <a:off x="3284" y="2088"/>
              <a:ext cx="0" cy="183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8" name="Line 40"/>
            <p:cNvSpPr>
              <a:spLocks noChangeShapeType="1"/>
            </p:cNvSpPr>
            <p:nvPr/>
          </p:nvSpPr>
          <p:spPr bwMode="auto">
            <a:xfrm>
              <a:off x="3480" y="2124"/>
              <a:ext cx="0" cy="177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799" name="Line 41"/>
            <p:cNvSpPr>
              <a:spLocks noChangeShapeType="1"/>
            </p:cNvSpPr>
            <p:nvPr/>
          </p:nvSpPr>
          <p:spPr bwMode="auto">
            <a:xfrm>
              <a:off x="3676" y="2178"/>
              <a:ext cx="0" cy="169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0" name="Line 42"/>
            <p:cNvSpPr>
              <a:spLocks noChangeShapeType="1"/>
            </p:cNvSpPr>
            <p:nvPr/>
          </p:nvSpPr>
          <p:spPr bwMode="auto">
            <a:xfrm>
              <a:off x="3873" y="2226"/>
              <a:ext cx="0" cy="156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1" name="Line 43"/>
            <p:cNvSpPr>
              <a:spLocks noChangeShapeType="1"/>
            </p:cNvSpPr>
            <p:nvPr/>
          </p:nvSpPr>
          <p:spPr bwMode="auto">
            <a:xfrm>
              <a:off x="4069" y="2298"/>
              <a:ext cx="0" cy="142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2" name="Line 44"/>
            <p:cNvSpPr>
              <a:spLocks noChangeShapeType="1"/>
            </p:cNvSpPr>
            <p:nvPr/>
          </p:nvSpPr>
          <p:spPr bwMode="auto">
            <a:xfrm>
              <a:off x="4265" y="2412"/>
              <a:ext cx="0" cy="12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3" name="Line 45"/>
            <p:cNvSpPr>
              <a:spLocks noChangeShapeType="1"/>
            </p:cNvSpPr>
            <p:nvPr/>
          </p:nvSpPr>
          <p:spPr bwMode="auto">
            <a:xfrm>
              <a:off x="2989" y="2100"/>
              <a:ext cx="0" cy="185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4" name="Line 46"/>
            <p:cNvSpPr>
              <a:spLocks noChangeShapeType="1"/>
            </p:cNvSpPr>
            <p:nvPr/>
          </p:nvSpPr>
          <p:spPr bwMode="auto">
            <a:xfrm>
              <a:off x="3186" y="2100"/>
              <a:ext cx="0" cy="182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5" name="Line 47"/>
            <p:cNvSpPr>
              <a:spLocks noChangeShapeType="1"/>
            </p:cNvSpPr>
            <p:nvPr/>
          </p:nvSpPr>
          <p:spPr bwMode="auto">
            <a:xfrm>
              <a:off x="3382" y="2106"/>
              <a:ext cx="0" cy="181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6" name="Line 48"/>
            <p:cNvSpPr>
              <a:spLocks noChangeShapeType="1"/>
            </p:cNvSpPr>
            <p:nvPr/>
          </p:nvSpPr>
          <p:spPr bwMode="auto">
            <a:xfrm>
              <a:off x="3578" y="2154"/>
              <a:ext cx="0" cy="174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7" name="Line 49"/>
            <p:cNvSpPr>
              <a:spLocks noChangeShapeType="1"/>
            </p:cNvSpPr>
            <p:nvPr/>
          </p:nvSpPr>
          <p:spPr bwMode="auto">
            <a:xfrm>
              <a:off x="3774" y="2184"/>
              <a:ext cx="0" cy="16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8" name="Line 50"/>
            <p:cNvSpPr>
              <a:spLocks noChangeShapeType="1"/>
            </p:cNvSpPr>
            <p:nvPr/>
          </p:nvSpPr>
          <p:spPr bwMode="auto">
            <a:xfrm>
              <a:off x="3971" y="2262"/>
              <a:ext cx="0" cy="15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09" name="Line 51"/>
            <p:cNvSpPr>
              <a:spLocks noChangeShapeType="1"/>
            </p:cNvSpPr>
            <p:nvPr/>
          </p:nvSpPr>
          <p:spPr bwMode="auto">
            <a:xfrm>
              <a:off x="4167" y="2340"/>
              <a:ext cx="0" cy="13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0" name="Line 52"/>
            <p:cNvSpPr>
              <a:spLocks noChangeShapeType="1"/>
            </p:cNvSpPr>
            <p:nvPr/>
          </p:nvSpPr>
          <p:spPr bwMode="auto">
            <a:xfrm>
              <a:off x="4363" y="2490"/>
              <a:ext cx="0" cy="106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1" name="Line 53"/>
            <p:cNvSpPr>
              <a:spLocks noChangeShapeType="1"/>
            </p:cNvSpPr>
            <p:nvPr/>
          </p:nvSpPr>
          <p:spPr bwMode="auto">
            <a:xfrm>
              <a:off x="4461" y="2568"/>
              <a:ext cx="0" cy="91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2" name="Line 54"/>
            <p:cNvSpPr>
              <a:spLocks noChangeShapeType="1"/>
            </p:cNvSpPr>
            <p:nvPr/>
          </p:nvSpPr>
          <p:spPr bwMode="auto">
            <a:xfrm rot="-5400000">
              <a:off x="3030" y="3138"/>
              <a:ext cx="0" cy="143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3" name="Line 55"/>
            <p:cNvSpPr>
              <a:spLocks noChangeShapeType="1"/>
            </p:cNvSpPr>
            <p:nvPr/>
          </p:nvSpPr>
          <p:spPr bwMode="auto">
            <a:xfrm rot="-5400000">
              <a:off x="3023" y="2812"/>
              <a:ext cx="0" cy="189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4" name="Line 56"/>
            <p:cNvSpPr>
              <a:spLocks noChangeShapeType="1"/>
            </p:cNvSpPr>
            <p:nvPr/>
          </p:nvSpPr>
          <p:spPr bwMode="auto">
            <a:xfrm rot="-5400000">
              <a:off x="3041" y="2492"/>
              <a:ext cx="0" cy="233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5" name="Line 57"/>
            <p:cNvSpPr>
              <a:spLocks noChangeShapeType="1"/>
            </p:cNvSpPr>
            <p:nvPr/>
          </p:nvSpPr>
          <p:spPr bwMode="auto">
            <a:xfrm rot="-5400000">
              <a:off x="3032" y="2241"/>
              <a:ext cx="0" cy="26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6" name="Line 58"/>
            <p:cNvSpPr>
              <a:spLocks noChangeShapeType="1"/>
            </p:cNvSpPr>
            <p:nvPr/>
          </p:nvSpPr>
          <p:spPr bwMode="auto">
            <a:xfrm rot="-5400000">
              <a:off x="3032" y="2047"/>
              <a:ext cx="0" cy="283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7" name="Line 59"/>
            <p:cNvSpPr>
              <a:spLocks noChangeShapeType="1"/>
            </p:cNvSpPr>
            <p:nvPr/>
          </p:nvSpPr>
          <p:spPr bwMode="auto">
            <a:xfrm rot="-5400000">
              <a:off x="3041" y="1862"/>
              <a:ext cx="0" cy="30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8" name="Line 60"/>
            <p:cNvSpPr>
              <a:spLocks noChangeShapeType="1"/>
            </p:cNvSpPr>
            <p:nvPr/>
          </p:nvSpPr>
          <p:spPr bwMode="auto">
            <a:xfrm rot="-5400000">
              <a:off x="3044" y="1695"/>
              <a:ext cx="0" cy="314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19" name="Line 61"/>
            <p:cNvSpPr>
              <a:spLocks noChangeShapeType="1"/>
            </p:cNvSpPr>
            <p:nvPr/>
          </p:nvSpPr>
          <p:spPr bwMode="auto">
            <a:xfrm rot="-5400000">
              <a:off x="3044" y="1450"/>
              <a:ext cx="0" cy="32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0" name="Line 62"/>
            <p:cNvSpPr>
              <a:spLocks noChangeShapeType="1"/>
            </p:cNvSpPr>
            <p:nvPr/>
          </p:nvSpPr>
          <p:spPr bwMode="auto">
            <a:xfrm rot="-5400000">
              <a:off x="3050" y="1260"/>
              <a:ext cx="0" cy="322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1" name="Line 63"/>
            <p:cNvSpPr>
              <a:spLocks noChangeShapeType="1"/>
            </p:cNvSpPr>
            <p:nvPr/>
          </p:nvSpPr>
          <p:spPr bwMode="auto">
            <a:xfrm rot="-5400000">
              <a:off x="3050" y="1154"/>
              <a:ext cx="0" cy="304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2" name="Line 64"/>
            <p:cNvSpPr>
              <a:spLocks noChangeShapeType="1"/>
            </p:cNvSpPr>
            <p:nvPr/>
          </p:nvSpPr>
          <p:spPr bwMode="auto">
            <a:xfrm rot="-5400000">
              <a:off x="3044" y="1138"/>
              <a:ext cx="0" cy="26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3" name="Line 65"/>
            <p:cNvSpPr>
              <a:spLocks noChangeShapeType="1"/>
            </p:cNvSpPr>
            <p:nvPr/>
          </p:nvSpPr>
          <p:spPr bwMode="auto">
            <a:xfrm rot="-5400000">
              <a:off x="3053" y="1304"/>
              <a:ext cx="0" cy="19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4" name="Line 66"/>
            <p:cNvSpPr>
              <a:spLocks noChangeShapeType="1"/>
            </p:cNvSpPr>
            <p:nvPr/>
          </p:nvSpPr>
          <p:spPr bwMode="auto">
            <a:xfrm rot="-5400000">
              <a:off x="3047" y="1576"/>
              <a:ext cx="0" cy="318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5" name="Line 67"/>
            <p:cNvSpPr>
              <a:spLocks noChangeShapeType="1"/>
            </p:cNvSpPr>
            <p:nvPr/>
          </p:nvSpPr>
          <p:spPr bwMode="auto">
            <a:xfrm rot="-5400000">
              <a:off x="3038" y="1346"/>
              <a:ext cx="0" cy="325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6" name="Line 68"/>
            <p:cNvSpPr>
              <a:spLocks noChangeShapeType="1"/>
            </p:cNvSpPr>
            <p:nvPr/>
          </p:nvSpPr>
          <p:spPr bwMode="auto">
            <a:xfrm rot="-5400000">
              <a:off x="3041" y="1195"/>
              <a:ext cx="0" cy="31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7" name="Line 69"/>
            <p:cNvSpPr>
              <a:spLocks noChangeShapeType="1"/>
            </p:cNvSpPr>
            <p:nvPr/>
          </p:nvSpPr>
          <p:spPr bwMode="auto">
            <a:xfrm rot="-5400000">
              <a:off x="3038" y="1146"/>
              <a:ext cx="0" cy="286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8" name="Line 70"/>
            <p:cNvSpPr>
              <a:spLocks noChangeShapeType="1"/>
            </p:cNvSpPr>
            <p:nvPr/>
          </p:nvSpPr>
          <p:spPr bwMode="auto">
            <a:xfrm rot="-5400000">
              <a:off x="3038" y="1202"/>
              <a:ext cx="0" cy="236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0829" name="Line 71"/>
            <p:cNvSpPr>
              <a:spLocks noChangeShapeType="1"/>
            </p:cNvSpPr>
            <p:nvPr/>
          </p:nvSpPr>
          <p:spPr bwMode="auto">
            <a:xfrm rot="-5400000">
              <a:off x="3065" y="1506"/>
              <a:ext cx="0" cy="13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useBgFill="1">
        <p:nvSpPr>
          <p:cNvPr id="160774" name="Oval 72"/>
          <p:cNvSpPr>
            <a:spLocks noChangeArrowheads="1"/>
          </p:cNvSpPr>
          <p:nvPr/>
        </p:nvSpPr>
        <p:spPr bwMode="auto">
          <a:xfrm>
            <a:off x="3462338" y="4002088"/>
            <a:ext cx="2740025" cy="1563687"/>
          </a:xfrm>
          <a:prstGeom prst="ellipse">
            <a:avLst/>
          </a:prstGeom>
          <a:ln w="76200">
            <a:solidFill>
              <a:srgbClr val="0000FF"/>
            </a:solidFill>
            <a:round/>
            <a:headEnd/>
            <a:tailEnd/>
          </a:ln>
        </p:spPr>
        <p:txBody>
          <a:bodyPr wrap="none" anchor="ctr"/>
          <a:lstStyle/>
          <a:p>
            <a:endParaRPr lang="en-US"/>
          </a:p>
        </p:txBody>
      </p:sp>
      <p:sp>
        <p:nvSpPr>
          <p:cNvPr id="160775" name="Text Box 74"/>
          <p:cNvSpPr txBox="1">
            <a:spLocks noChangeArrowheads="1"/>
          </p:cNvSpPr>
          <p:nvPr/>
        </p:nvSpPr>
        <p:spPr bwMode="auto">
          <a:xfrm>
            <a:off x="5822950" y="2012950"/>
            <a:ext cx="1149350" cy="457200"/>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GB"/>
              <a:t>Source</a:t>
            </a:r>
          </a:p>
        </p:txBody>
      </p:sp>
      <p:sp>
        <p:nvSpPr>
          <p:cNvPr id="160776" name="Text Box 76"/>
          <p:cNvSpPr txBox="1">
            <a:spLocks noChangeArrowheads="1"/>
          </p:cNvSpPr>
          <p:nvPr/>
        </p:nvSpPr>
        <p:spPr bwMode="auto">
          <a:xfrm>
            <a:off x="4232275" y="4584700"/>
            <a:ext cx="1149350" cy="457200"/>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GB"/>
              <a:t>Sink</a:t>
            </a:r>
          </a:p>
        </p:txBody>
      </p:sp>
      <p:sp>
        <p:nvSpPr>
          <p:cNvPr id="160777" name="Line 77"/>
          <p:cNvSpPr>
            <a:spLocks noChangeShapeType="1"/>
          </p:cNvSpPr>
          <p:nvPr/>
        </p:nvSpPr>
        <p:spPr bwMode="auto">
          <a:xfrm flipV="1">
            <a:off x="5626100" y="2454275"/>
            <a:ext cx="409575" cy="8953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0778" name="Line 75"/>
          <p:cNvSpPr>
            <a:spLocks noChangeShapeType="1"/>
          </p:cNvSpPr>
          <p:nvPr/>
        </p:nvSpPr>
        <p:spPr bwMode="auto">
          <a:xfrm flipV="1">
            <a:off x="4826000" y="3997325"/>
            <a:ext cx="358775" cy="5842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0779" name="Rectangle 60"/>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742390265"/>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en-GB">
                <a:latin typeface="Verdana" charset="0"/>
              </a:rPr>
              <a:t>Volumetric Graph cuts</a:t>
            </a:r>
          </a:p>
        </p:txBody>
      </p:sp>
      <p:sp>
        <p:nvSpPr>
          <p:cNvPr id="161795" name="Text Box 57"/>
          <p:cNvSpPr txBox="1">
            <a:spLocks noChangeArrowheads="1"/>
          </p:cNvSpPr>
          <p:nvPr/>
        </p:nvSpPr>
        <p:spPr bwMode="auto">
          <a:xfrm>
            <a:off x="5822950" y="2012950"/>
            <a:ext cx="1149350" cy="457200"/>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GB"/>
              <a:t>Source</a:t>
            </a:r>
          </a:p>
        </p:txBody>
      </p:sp>
      <p:sp>
        <p:nvSpPr>
          <p:cNvPr id="161796" name="Line 60"/>
          <p:cNvSpPr>
            <a:spLocks noChangeShapeType="1"/>
          </p:cNvSpPr>
          <p:nvPr/>
        </p:nvSpPr>
        <p:spPr bwMode="auto">
          <a:xfrm flipV="1">
            <a:off x="5626100" y="2454275"/>
            <a:ext cx="409575" cy="8953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1797" name="Oval 64"/>
          <p:cNvSpPr>
            <a:spLocks noChangeArrowheads="1"/>
          </p:cNvSpPr>
          <p:nvPr/>
        </p:nvSpPr>
        <p:spPr bwMode="auto">
          <a:xfrm>
            <a:off x="2255838" y="3306763"/>
            <a:ext cx="5167312" cy="2947987"/>
          </a:xfrm>
          <a:prstGeom prst="ellipse">
            <a:avLst/>
          </a:prstGeom>
          <a:solidFill>
            <a:schemeClr val="folHlink">
              <a:alpha val="70979"/>
            </a:schemeClr>
          </a:solidFill>
          <a:ln w="76200">
            <a:solidFill>
              <a:srgbClr val="FF0000"/>
            </a:solidFill>
            <a:round/>
            <a:headEnd/>
            <a:tailEnd/>
          </a:ln>
        </p:spPr>
        <p:txBody>
          <a:bodyPr wrap="none" anchor="ctr"/>
          <a:lstStyle/>
          <a:p>
            <a:endParaRPr lang="en-US"/>
          </a:p>
        </p:txBody>
      </p:sp>
      <p:sp>
        <p:nvSpPr>
          <p:cNvPr id="161798" name="Freeform 65"/>
          <p:cNvSpPr>
            <a:spLocks/>
          </p:cNvSpPr>
          <p:nvPr/>
        </p:nvSpPr>
        <p:spPr bwMode="auto">
          <a:xfrm>
            <a:off x="2327275" y="3379788"/>
            <a:ext cx="4975225" cy="2809875"/>
          </a:xfrm>
          <a:custGeom>
            <a:avLst/>
            <a:gdLst>
              <a:gd name="T0" fmla="*/ 2147483647 w 3230"/>
              <a:gd name="T1" fmla="*/ 2147483647 h 1824"/>
              <a:gd name="T2" fmla="*/ 2147483647 w 3230"/>
              <a:gd name="T3" fmla="*/ 2147483647 h 1824"/>
              <a:gd name="T4" fmla="*/ 2147483647 w 3230"/>
              <a:gd name="T5" fmla="*/ 2147483647 h 1824"/>
              <a:gd name="T6" fmla="*/ 2147483647 w 3230"/>
              <a:gd name="T7" fmla="*/ 2147483647 h 1824"/>
              <a:gd name="T8" fmla="*/ 2147483647 w 3230"/>
              <a:gd name="T9" fmla="*/ 2147483647 h 1824"/>
              <a:gd name="T10" fmla="*/ 2147483647 w 3230"/>
              <a:gd name="T11" fmla="*/ 2147483647 h 1824"/>
              <a:gd name="T12" fmla="*/ 2147483647 w 3230"/>
              <a:gd name="T13" fmla="*/ 2147483647 h 1824"/>
              <a:gd name="T14" fmla="*/ 2147483647 w 3230"/>
              <a:gd name="T15" fmla="*/ 2147483647 h 1824"/>
              <a:gd name="T16" fmla="*/ 2147483647 w 3230"/>
              <a:gd name="T17" fmla="*/ 2147483647 h 1824"/>
              <a:gd name="T18" fmla="*/ 2147483647 w 3230"/>
              <a:gd name="T19" fmla="*/ 2147483647 h 1824"/>
              <a:gd name="T20" fmla="*/ 2147483647 w 3230"/>
              <a:gd name="T21" fmla="*/ 2147483647 h 1824"/>
              <a:gd name="T22" fmla="*/ 2147483647 w 3230"/>
              <a:gd name="T23" fmla="*/ 2147483647 h 1824"/>
              <a:gd name="T24" fmla="*/ 2147483647 w 3230"/>
              <a:gd name="T25" fmla="*/ 2147483647 h 1824"/>
              <a:gd name="T26" fmla="*/ 2147483647 w 3230"/>
              <a:gd name="T27" fmla="*/ 2147483647 h 1824"/>
              <a:gd name="T28" fmla="*/ 2147483647 w 3230"/>
              <a:gd name="T29" fmla="*/ 2147483647 h 1824"/>
              <a:gd name="T30" fmla="*/ 2147483647 w 3230"/>
              <a:gd name="T31" fmla="*/ 2147483647 h 1824"/>
              <a:gd name="T32" fmla="*/ 2147483647 w 3230"/>
              <a:gd name="T33" fmla="*/ 2147483647 h 1824"/>
              <a:gd name="T34" fmla="*/ 2147483647 w 3230"/>
              <a:gd name="T35" fmla="*/ 2147483647 h 1824"/>
              <a:gd name="T36" fmla="*/ 2147483647 w 3230"/>
              <a:gd name="T37" fmla="*/ 2147483647 h 1824"/>
              <a:gd name="T38" fmla="*/ 2147483647 w 3230"/>
              <a:gd name="T39" fmla="*/ 2147483647 h 1824"/>
              <a:gd name="T40" fmla="*/ 2147483647 w 3230"/>
              <a:gd name="T41" fmla="*/ 2147483647 h 1824"/>
              <a:gd name="T42" fmla="*/ 2147483647 w 3230"/>
              <a:gd name="T43" fmla="*/ 2147483647 h 1824"/>
              <a:gd name="T44" fmla="*/ 2147483647 w 3230"/>
              <a:gd name="T45" fmla="*/ 2147483647 h 1824"/>
              <a:gd name="T46" fmla="*/ 2147483647 w 3230"/>
              <a:gd name="T47" fmla="*/ 2147483647 h 1824"/>
              <a:gd name="T48" fmla="*/ 2147483647 w 3230"/>
              <a:gd name="T49" fmla="*/ 2147483647 h 1824"/>
              <a:gd name="T50" fmla="*/ 2147483647 w 3230"/>
              <a:gd name="T51" fmla="*/ 2147483647 h 1824"/>
              <a:gd name="T52" fmla="*/ 2147483647 w 3230"/>
              <a:gd name="T53" fmla="*/ 2147483647 h 1824"/>
              <a:gd name="T54" fmla="*/ 2147483647 w 3230"/>
              <a:gd name="T55" fmla="*/ 2147483647 h 1824"/>
              <a:gd name="T56" fmla="*/ 2147483647 w 3230"/>
              <a:gd name="T57" fmla="*/ 2147483647 h 1824"/>
              <a:gd name="T58" fmla="*/ 2147483647 w 3230"/>
              <a:gd name="T59" fmla="*/ 2147483647 h 1824"/>
              <a:gd name="T60" fmla="*/ 2147483647 w 3230"/>
              <a:gd name="T61" fmla="*/ 2147483647 h 1824"/>
              <a:gd name="T62" fmla="*/ 2147483647 w 3230"/>
              <a:gd name="T63" fmla="*/ 2147483647 h 1824"/>
              <a:gd name="T64" fmla="*/ 2147483647 w 3230"/>
              <a:gd name="T65" fmla="*/ 2147483647 h 1824"/>
              <a:gd name="T66" fmla="*/ 2147483647 w 3230"/>
              <a:gd name="T67" fmla="*/ 2147483647 h 1824"/>
              <a:gd name="T68" fmla="*/ 2147483647 w 3230"/>
              <a:gd name="T69" fmla="*/ 2147483647 h 1824"/>
              <a:gd name="T70" fmla="*/ 2147483647 w 3230"/>
              <a:gd name="T71" fmla="*/ 2147483647 h 1824"/>
              <a:gd name="T72" fmla="*/ 2147483647 w 3230"/>
              <a:gd name="T73" fmla="*/ 2147483647 h 1824"/>
              <a:gd name="T74" fmla="*/ 2147483647 w 3230"/>
              <a:gd name="T75" fmla="*/ 2147483647 h 1824"/>
              <a:gd name="T76" fmla="*/ 2147483647 w 3230"/>
              <a:gd name="T77" fmla="*/ 2147483647 h 1824"/>
              <a:gd name="T78" fmla="*/ 2147483647 w 3230"/>
              <a:gd name="T79" fmla="*/ 2147483647 h 1824"/>
              <a:gd name="T80" fmla="*/ 2147483647 w 3230"/>
              <a:gd name="T81" fmla="*/ 2147483647 h 1824"/>
              <a:gd name="T82" fmla="*/ 2147483647 w 3230"/>
              <a:gd name="T83" fmla="*/ 2147483647 h 1824"/>
              <a:gd name="T84" fmla="*/ 2147483647 w 3230"/>
              <a:gd name="T85" fmla="*/ 2147483647 h 1824"/>
              <a:gd name="T86" fmla="*/ 2147483647 w 3230"/>
              <a:gd name="T87" fmla="*/ 2147483647 h 18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0"/>
              <a:gd name="T133" fmla="*/ 0 h 1824"/>
              <a:gd name="T134" fmla="*/ 3230 w 3230"/>
              <a:gd name="T135" fmla="*/ 1824 h 18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0" h="1824">
                <a:moveTo>
                  <a:pt x="1591" y="3"/>
                </a:moveTo>
                <a:cubicBezTo>
                  <a:pt x="1510" y="0"/>
                  <a:pt x="1316" y="140"/>
                  <a:pt x="1177" y="165"/>
                </a:cubicBezTo>
                <a:cubicBezTo>
                  <a:pt x="1038" y="190"/>
                  <a:pt x="865" y="144"/>
                  <a:pt x="757" y="153"/>
                </a:cubicBezTo>
                <a:cubicBezTo>
                  <a:pt x="649" y="162"/>
                  <a:pt x="597" y="190"/>
                  <a:pt x="529" y="219"/>
                </a:cubicBezTo>
                <a:cubicBezTo>
                  <a:pt x="461" y="248"/>
                  <a:pt x="392" y="285"/>
                  <a:pt x="349" y="327"/>
                </a:cubicBezTo>
                <a:cubicBezTo>
                  <a:pt x="306" y="369"/>
                  <a:pt x="288" y="420"/>
                  <a:pt x="271" y="471"/>
                </a:cubicBezTo>
                <a:cubicBezTo>
                  <a:pt x="254" y="522"/>
                  <a:pt x="277" y="592"/>
                  <a:pt x="247" y="633"/>
                </a:cubicBezTo>
                <a:cubicBezTo>
                  <a:pt x="217" y="674"/>
                  <a:pt x="126" y="701"/>
                  <a:pt x="91" y="717"/>
                </a:cubicBezTo>
                <a:cubicBezTo>
                  <a:pt x="56" y="733"/>
                  <a:pt x="51" y="711"/>
                  <a:pt x="37" y="729"/>
                </a:cubicBezTo>
                <a:cubicBezTo>
                  <a:pt x="23" y="747"/>
                  <a:pt x="12" y="782"/>
                  <a:pt x="7" y="825"/>
                </a:cubicBezTo>
                <a:cubicBezTo>
                  <a:pt x="2" y="868"/>
                  <a:pt x="0" y="942"/>
                  <a:pt x="7" y="987"/>
                </a:cubicBezTo>
                <a:cubicBezTo>
                  <a:pt x="14" y="1032"/>
                  <a:pt x="31" y="1055"/>
                  <a:pt x="49" y="1095"/>
                </a:cubicBezTo>
                <a:cubicBezTo>
                  <a:pt x="67" y="1135"/>
                  <a:pt x="83" y="1199"/>
                  <a:pt x="115" y="1227"/>
                </a:cubicBezTo>
                <a:cubicBezTo>
                  <a:pt x="147" y="1255"/>
                  <a:pt x="192" y="1260"/>
                  <a:pt x="241" y="1263"/>
                </a:cubicBezTo>
                <a:cubicBezTo>
                  <a:pt x="290" y="1266"/>
                  <a:pt x="360" y="1231"/>
                  <a:pt x="409" y="1245"/>
                </a:cubicBezTo>
                <a:cubicBezTo>
                  <a:pt x="458" y="1259"/>
                  <a:pt x="507" y="1301"/>
                  <a:pt x="535" y="1347"/>
                </a:cubicBezTo>
                <a:cubicBezTo>
                  <a:pt x="563" y="1393"/>
                  <a:pt x="562" y="1480"/>
                  <a:pt x="577" y="1521"/>
                </a:cubicBezTo>
                <a:cubicBezTo>
                  <a:pt x="592" y="1562"/>
                  <a:pt x="594" y="1578"/>
                  <a:pt x="625" y="1593"/>
                </a:cubicBezTo>
                <a:cubicBezTo>
                  <a:pt x="656" y="1608"/>
                  <a:pt x="709" y="1622"/>
                  <a:pt x="763" y="1611"/>
                </a:cubicBezTo>
                <a:cubicBezTo>
                  <a:pt x="817" y="1600"/>
                  <a:pt x="877" y="1539"/>
                  <a:pt x="949" y="1527"/>
                </a:cubicBezTo>
                <a:cubicBezTo>
                  <a:pt x="1021" y="1515"/>
                  <a:pt x="1127" y="1513"/>
                  <a:pt x="1195" y="1539"/>
                </a:cubicBezTo>
                <a:cubicBezTo>
                  <a:pt x="1263" y="1565"/>
                  <a:pt x="1294" y="1643"/>
                  <a:pt x="1357" y="1683"/>
                </a:cubicBezTo>
                <a:cubicBezTo>
                  <a:pt x="1420" y="1723"/>
                  <a:pt x="1514" y="1759"/>
                  <a:pt x="1573" y="1779"/>
                </a:cubicBezTo>
                <a:cubicBezTo>
                  <a:pt x="1632" y="1799"/>
                  <a:pt x="1636" y="1824"/>
                  <a:pt x="1711" y="1803"/>
                </a:cubicBezTo>
                <a:cubicBezTo>
                  <a:pt x="1786" y="1782"/>
                  <a:pt x="1939" y="1672"/>
                  <a:pt x="2023" y="1653"/>
                </a:cubicBezTo>
                <a:cubicBezTo>
                  <a:pt x="2107" y="1634"/>
                  <a:pt x="2152" y="1692"/>
                  <a:pt x="2215" y="1689"/>
                </a:cubicBezTo>
                <a:cubicBezTo>
                  <a:pt x="2278" y="1686"/>
                  <a:pt x="2350" y="1665"/>
                  <a:pt x="2401" y="1635"/>
                </a:cubicBezTo>
                <a:cubicBezTo>
                  <a:pt x="2452" y="1605"/>
                  <a:pt x="2490" y="1557"/>
                  <a:pt x="2521" y="1509"/>
                </a:cubicBezTo>
                <a:cubicBezTo>
                  <a:pt x="2552" y="1461"/>
                  <a:pt x="2536" y="1373"/>
                  <a:pt x="2587" y="1347"/>
                </a:cubicBezTo>
                <a:cubicBezTo>
                  <a:pt x="2638" y="1321"/>
                  <a:pt x="2763" y="1354"/>
                  <a:pt x="2827" y="1353"/>
                </a:cubicBezTo>
                <a:cubicBezTo>
                  <a:pt x="2891" y="1352"/>
                  <a:pt x="2938" y="1349"/>
                  <a:pt x="2971" y="1341"/>
                </a:cubicBezTo>
                <a:cubicBezTo>
                  <a:pt x="3004" y="1333"/>
                  <a:pt x="3008" y="1339"/>
                  <a:pt x="3025" y="1305"/>
                </a:cubicBezTo>
                <a:cubicBezTo>
                  <a:pt x="3042" y="1271"/>
                  <a:pt x="3071" y="1189"/>
                  <a:pt x="3073" y="1137"/>
                </a:cubicBezTo>
                <a:cubicBezTo>
                  <a:pt x="3075" y="1085"/>
                  <a:pt x="3020" y="1056"/>
                  <a:pt x="3037" y="993"/>
                </a:cubicBezTo>
                <a:cubicBezTo>
                  <a:pt x="3054" y="930"/>
                  <a:pt x="3146" y="807"/>
                  <a:pt x="3175" y="759"/>
                </a:cubicBezTo>
                <a:cubicBezTo>
                  <a:pt x="3204" y="711"/>
                  <a:pt x="3230" y="738"/>
                  <a:pt x="3211" y="705"/>
                </a:cubicBezTo>
                <a:cubicBezTo>
                  <a:pt x="3192" y="672"/>
                  <a:pt x="3110" y="612"/>
                  <a:pt x="3061" y="561"/>
                </a:cubicBezTo>
                <a:cubicBezTo>
                  <a:pt x="3012" y="510"/>
                  <a:pt x="2943" y="437"/>
                  <a:pt x="2917" y="399"/>
                </a:cubicBezTo>
                <a:cubicBezTo>
                  <a:pt x="2891" y="361"/>
                  <a:pt x="2937" y="352"/>
                  <a:pt x="2905" y="333"/>
                </a:cubicBezTo>
                <a:cubicBezTo>
                  <a:pt x="2873" y="314"/>
                  <a:pt x="2816" y="329"/>
                  <a:pt x="2725" y="285"/>
                </a:cubicBezTo>
                <a:cubicBezTo>
                  <a:pt x="2634" y="241"/>
                  <a:pt x="2489" y="103"/>
                  <a:pt x="2359" y="69"/>
                </a:cubicBezTo>
                <a:cubicBezTo>
                  <a:pt x="2229" y="35"/>
                  <a:pt x="2061" y="62"/>
                  <a:pt x="1945" y="81"/>
                </a:cubicBezTo>
                <a:cubicBezTo>
                  <a:pt x="1829" y="100"/>
                  <a:pt x="1720" y="196"/>
                  <a:pt x="1663" y="183"/>
                </a:cubicBezTo>
                <a:cubicBezTo>
                  <a:pt x="1606" y="170"/>
                  <a:pt x="1672" y="6"/>
                  <a:pt x="1591" y="3"/>
                </a:cubicBezTo>
                <a:close/>
              </a:path>
            </a:pathLst>
          </a:custGeom>
          <a:noFill/>
          <a:ln w="50800">
            <a:solidFill>
              <a:srgbClr val="FFFF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61799" name="Group 66"/>
          <p:cNvGrpSpPr>
            <a:grpSpLocks/>
          </p:cNvGrpSpPr>
          <p:nvPr/>
        </p:nvGrpSpPr>
        <p:grpSpPr bwMode="auto">
          <a:xfrm>
            <a:off x="2241550" y="3305175"/>
            <a:ext cx="5162550" cy="2971800"/>
            <a:chOff x="1412" y="2082"/>
            <a:chExt cx="3252" cy="1872"/>
          </a:xfrm>
        </p:grpSpPr>
        <p:sp>
          <p:nvSpPr>
            <p:cNvPr id="161812" name="Line 67"/>
            <p:cNvSpPr>
              <a:spLocks noChangeShapeType="1"/>
            </p:cNvSpPr>
            <p:nvPr/>
          </p:nvSpPr>
          <p:spPr bwMode="auto">
            <a:xfrm>
              <a:off x="1518" y="2682"/>
              <a:ext cx="0" cy="64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13" name="Line 68"/>
            <p:cNvSpPr>
              <a:spLocks noChangeShapeType="1"/>
            </p:cNvSpPr>
            <p:nvPr/>
          </p:nvSpPr>
          <p:spPr bwMode="auto">
            <a:xfrm>
              <a:off x="1616" y="2580"/>
              <a:ext cx="0" cy="86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14" name="Line 69"/>
            <p:cNvSpPr>
              <a:spLocks noChangeShapeType="1"/>
            </p:cNvSpPr>
            <p:nvPr/>
          </p:nvSpPr>
          <p:spPr bwMode="auto">
            <a:xfrm>
              <a:off x="1714" y="2502"/>
              <a:ext cx="0" cy="104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15" name="Line 70"/>
            <p:cNvSpPr>
              <a:spLocks noChangeShapeType="1"/>
            </p:cNvSpPr>
            <p:nvPr/>
          </p:nvSpPr>
          <p:spPr bwMode="auto">
            <a:xfrm>
              <a:off x="1812" y="2406"/>
              <a:ext cx="0" cy="122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16" name="Line 71"/>
            <p:cNvSpPr>
              <a:spLocks noChangeShapeType="1"/>
            </p:cNvSpPr>
            <p:nvPr/>
          </p:nvSpPr>
          <p:spPr bwMode="auto">
            <a:xfrm>
              <a:off x="1910" y="2358"/>
              <a:ext cx="0" cy="130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17" name="Line 72"/>
            <p:cNvSpPr>
              <a:spLocks noChangeShapeType="1"/>
            </p:cNvSpPr>
            <p:nvPr/>
          </p:nvSpPr>
          <p:spPr bwMode="auto">
            <a:xfrm>
              <a:off x="2008" y="2304"/>
              <a:ext cx="0" cy="142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18" name="Line 73"/>
            <p:cNvSpPr>
              <a:spLocks noChangeShapeType="1"/>
            </p:cNvSpPr>
            <p:nvPr/>
          </p:nvSpPr>
          <p:spPr bwMode="auto">
            <a:xfrm>
              <a:off x="2106" y="2268"/>
              <a:ext cx="0" cy="14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19" name="Line 74"/>
            <p:cNvSpPr>
              <a:spLocks noChangeShapeType="1"/>
            </p:cNvSpPr>
            <p:nvPr/>
          </p:nvSpPr>
          <p:spPr bwMode="auto">
            <a:xfrm>
              <a:off x="2204" y="2226"/>
              <a:ext cx="0" cy="157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20" name="Line 75"/>
            <p:cNvSpPr>
              <a:spLocks noChangeShapeType="1"/>
            </p:cNvSpPr>
            <p:nvPr/>
          </p:nvSpPr>
          <p:spPr bwMode="auto">
            <a:xfrm>
              <a:off x="2303" y="2190"/>
              <a:ext cx="0" cy="16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21" name="Line 76"/>
            <p:cNvSpPr>
              <a:spLocks noChangeShapeType="1"/>
            </p:cNvSpPr>
            <p:nvPr/>
          </p:nvSpPr>
          <p:spPr bwMode="auto">
            <a:xfrm>
              <a:off x="2401" y="2172"/>
              <a:ext cx="0" cy="167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22" name="Line 77"/>
            <p:cNvSpPr>
              <a:spLocks noChangeShapeType="1"/>
            </p:cNvSpPr>
            <p:nvPr/>
          </p:nvSpPr>
          <p:spPr bwMode="auto">
            <a:xfrm>
              <a:off x="2499" y="2148"/>
              <a:ext cx="0" cy="17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23" name="Line 78"/>
            <p:cNvSpPr>
              <a:spLocks noChangeShapeType="1"/>
            </p:cNvSpPr>
            <p:nvPr/>
          </p:nvSpPr>
          <p:spPr bwMode="auto">
            <a:xfrm>
              <a:off x="2597" y="2112"/>
              <a:ext cx="0" cy="178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24" name="Line 79"/>
            <p:cNvSpPr>
              <a:spLocks noChangeShapeType="1"/>
            </p:cNvSpPr>
            <p:nvPr/>
          </p:nvSpPr>
          <p:spPr bwMode="auto">
            <a:xfrm>
              <a:off x="2695" y="2112"/>
              <a:ext cx="0" cy="17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25" name="Line 80"/>
            <p:cNvSpPr>
              <a:spLocks noChangeShapeType="1"/>
            </p:cNvSpPr>
            <p:nvPr/>
          </p:nvSpPr>
          <p:spPr bwMode="auto">
            <a:xfrm>
              <a:off x="4560" y="2676"/>
              <a:ext cx="0" cy="67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26" name="Line 81"/>
            <p:cNvSpPr>
              <a:spLocks noChangeShapeType="1"/>
            </p:cNvSpPr>
            <p:nvPr/>
          </p:nvSpPr>
          <p:spPr bwMode="auto">
            <a:xfrm>
              <a:off x="2793" y="2100"/>
              <a:ext cx="0" cy="183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27" name="Line 82"/>
            <p:cNvSpPr>
              <a:spLocks noChangeShapeType="1"/>
            </p:cNvSpPr>
            <p:nvPr/>
          </p:nvSpPr>
          <p:spPr bwMode="auto">
            <a:xfrm>
              <a:off x="2891" y="2100"/>
              <a:ext cx="0" cy="184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28" name="Line 83"/>
            <p:cNvSpPr>
              <a:spLocks noChangeShapeType="1"/>
            </p:cNvSpPr>
            <p:nvPr/>
          </p:nvSpPr>
          <p:spPr bwMode="auto">
            <a:xfrm>
              <a:off x="3088" y="2082"/>
              <a:ext cx="0" cy="185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29" name="Line 84"/>
            <p:cNvSpPr>
              <a:spLocks noChangeShapeType="1"/>
            </p:cNvSpPr>
            <p:nvPr/>
          </p:nvSpPr>
          <p:spPr bwMode="auto">
            <a:xfrm>
              <a:off x="3284" y="2088"/>
              <a:ext cx="0" cy="183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30" name="Line 85"/>
            <p:cNvSpPr>
              <a:spLocks noChangeShapeType="1"/>
            </p:cNvSpPr>
            <p:nvPr/>
          </p:nvSpPr>
          <p:spPr bwMode="auto">
            <a:xfrm>
              <a:off x="3480" y="2124"/>
              <a:ext cx="0" cy="177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31" name="Line 86"/>
            <p:cNvSpPr>
              <a:spLocks noChangeShapeType="1"/>
            </p:cNvSpPr>
            <p:nvPr/>
          </p:nvSpPr>
          <p:spPr bwMode="auto">
            <a:xfrm>
              <a:off x="3676" y="2178"/>
              <a:ext cx="0" cy="169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32" name="Line 87"/>
            <p:cNvSpPr>
              <a:spLocks noChangeShapeType="1"/>
            </p:cNvSpPr>
            <p:nvPr/>
          </p:nvSpPr>
          <p:spPr bwMode="auto">
            <a:xfrm>
              <a:off x="3873" y="2226"/>
              <a:ext cx="0" cy="156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33" name="Line 88"/>
            <p:cNvSpPr>
              <a:spLocks noChangeShapeType="1"/>
            </p:cNvSpPr>
            <p:nvPr/>
          </p:nvSpPr>
          <p:spPr bwMode="auto">
            <a:xfrm>
              <a:off x="4069" y="2298"/>
              <a:ext cx="0" cy="142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34" name="Line 89"/>
            <p:cNvSpPr>
              <a:spLocks noChangeShapeType="1"/>
            </p:cNvSpPr>
            <p:nvPr/>
          </p:nvSpPr>
          <p:spPr bwMode="auto">
            <a:xfrm>
              <a:off x="4265" y="2412"/>
              <a:ext cx="0" cy="12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35" name="Line 90"/>
            <p:cNvSpPr>
              <a:spLocks noChangeShapeType="1"/>
            </p:cNvSpPr>
            <p:nvPr/>
          </p:nvSpPr>
          <p:spPr bwMode="auto">
            <a:xfrm>
              <a:off x="2989" y="2100"/>
              <a:ext cx="0" cy="185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36" name="Line 91"/>
            <p:cNvSpPr>
              <a:spLocks noChangeShapeType="1"/>
            </p:cNvSpPr>
            <p:nvPr/>
          </p:nvSpPr>
          <p:spPr bwMode="auto">
            <a:xfrm>
              <a:off x="3186" y="2100"/>
              <a:ext cx="0" cy="182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37" name="Line 92"/>
            <p:cNvSpPr>
              <a:spLocks noChangeShapeType="1"/>
            </p:cNvSpPr>
            <p:nvPr/>
          </p:nvSpPr>
          <p:spPr bwMode="auto">
            <a:xfrm>
              <a:off x="3382" y="2106"/>
              <a:ext cx="0" cy="181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38" name="Line 93"/>
            <p:cNvSpPr>
              <a:spLocks noChangeShapeType="1"/>
            </p:cNvSpPr>
            <p:nvPr/>
          </p:nvSpPr>
          <p:spPr bwMode="auto">
            <a:xfrm>
              <a:off x="3578" y="2154"/>
              <a:ext cx="0" cy="174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39" name="Line 94"/>
            <p:cNvSpPr>
              <a:spLocks noChangeShapeType="1"/>
            </p:cNvSpPr>
            <p:nvPr/>
          </p:nvSpPr>
          <p:spPr bwMode="auto">
            <a:xfrm>
              <a:off x="3774" y="2184"/>
              <a:ext cx="0" cy="16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40" name="Line 95"/>
            <p:cNvSpPr>
              <a:spLocks noChangeShapeType="1"/>
            </p:cNvSpPr>
            <p:nvPr/>
          </p:nvSpPr>
          <p:spPr bwMode="auto">
            <a:xfrm>
              <a:off x="3971" y="2262"/>
              <a:ext cx="0" cy="15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41" name="Line 96"/>
            <p:cNvSpPr>
              <a:spLocks noChangeShapeType="1"/>
            </p:cNvSpPr>
            <p:nvPr/>
          </p:nvSpPr>
          <p:spPr bwMode="auto">
            <a:xfrm>
              <a:off x="4167" y="2340"/>
              <a:ext cx="0" cy="13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42" name="Line 97"/>
            <p:cNvSpPr>
              <a:spLocks noChangeShapeType="1"/>
            </p:cNvSpPr>
            <p:nvPr/>
          </p:nvSpPr>
          <p:spPr bwMode="auto">
            <a:xfrm>
              <a:off x="4363" y="2490"/>
              <a:ext cx="0" cy="106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43" name="Line 98"/>
            <p:cNvSpPr>
              <a:spLocks noChangeShapeType="1"/>
            </p:cNvSpPr>
            <p:nvPr/>
          </p:nvSpPr>
          <p:spPr bwMode="auto">
            <a:xfrm>
              <a:off x="4461" y="2568"/>
              <a:ext cx="0" cy="91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44" name="Line 99"/>
            <p:cNvSpPr>
              <a:spLocks noChangeShapeType="1"/>
            </p:cNvSpPr>
            <p:nvPr/>
          </p:nvSpPr>
          <p:spPr bwMode="auto">
            <a:xfrm rot="-5400000">
              <a:off x="3030" y="3138"/>
              <a:ext cx="0" cy="143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45" name="Line 100"/>
            <p:cNvSpPr>
              <a:spLocks noChangeShapeType="1"/>
            </p:cNvSpPr>
            <p:nvPr/>
          </p:nvSpPr>
          <p:spPr bwMode="auto">
            <a:xfrm rot="-5400000">
              <a:off x="3023" y="2812"/>
              <a:ext cx="0" cy="189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46" name="Line 101"/>
            <p:cNvSpPr>
              <a:spLocks noChangeShapeType="1"/>
            </p:cNvSpPr>
            <p:nvPr/>
          </p:nvSpPr>
          <p:spPr bwMode="auto">
            <a:xfrm rot="-5400000">
              <a:off x="3041" y="2492"/>
              <a:ext cx="0" cy="233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47" name="Line 102"/>
            <p:cNvSpPr>
              <a:spLocks noChangeShapeType="1"/>
            </p:cNvSpPr>
            <p:nvPr/>
          </p:nvSpPr>
          <p:spPr bwMode="auto">
            <a:xfrm rot="-5400000">
              <a:off x="3032" y="2241"/>
              <a:ext cx="0" cy="26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48" name="Line 103"/>
            <p:cNvSpPr>
              <a:spLocks noChangeShapeType="1"/>
            </p:cNvSpPr>
            <p:nvPr/>
          </p:nvSpPr>
          <p:spPr bwMode="auto">
            <a:xfrm rot="-5400000">
              <a:off x="3032" y="2047"/>
              <a:ext cx="0" cy="283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49" name="Line 104"/>
            <p:cNvSpPr>
              <a:spLocks noChangeShapeType="1"/>
            </p:cNvSpPr>
            <p:nvPr/>
          </p:nvSpPr>
          <p:spPr bwMode="auto">
            <a:xfrm rot="-5400000">
              <a:off x="3041" y="1862"/>
              <a:ext cx="0" cy="30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50" name="Line 105"/>
            <p:cNvSpPr>
              <a:spLocks noChangeShapeType="1"/>
            </p:cNvSpPr>
            <p:nvPr/>
          </p:nvSpPr>
          <p:spPr bwMode="auto">
            <a:xfrm rot="-5400000">
              <a:off x="3044" y="1695"/>
              <a:ext cx="0" cy="314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51" name="Line 106"/>
            <p:cNvSpPr>
              <a:spLocks noChangeShapeType="1"/>
            </p:cNvSpPr>
            <p:nvPr/>
          </p:nvSpPr>
          <p:spPr bwMode="auto">
            <a:xfrm rot="-5400000">
              <a:off x="3044" y="1450"/>
              <a:ext cx="0" cy="32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52" name="Line 107"/>
            <p:cNvSpPr>
              <a:spLocks noChangeShapeType="1"/>
            </p:cNvSpPr>
            <p:nvPr/>
          </p:nvSpPr>
          <p:spPr bwMode="auto">
            <a:xfrm rot="-5400000">
              <a:off x="3050" y="1260"/>
              <a:ext cx="0" cy="322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53" name="Line 108"/>
            <p:cNvSpPr>
              <a:spLocks noChangeShapeType="1"/>
            </p:cNvSpPr>
            <p:nvPr/>
          </p:nvSpPr>
          <p:spPr bwMode="auto">
            <a:xfrm rot="-5400000">
              <a:off x="3050" y="1154"/>
              <a:ext cx="0" cy="304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54" name="Line 109"/>
            <p:cNvSpPr>
              <a:spLocks noChangeShapeType="1"/>
            </p:cNvSpPr>
            <p:nvPr/>
          </p:nvSpPr>
          <p:spPr bwMode="auto">
            <a:xfrm rot="-5400000">
              <a:off x="3044" y="1138"/>
              <a:ext cx="0" cy="26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55" name="Line 110"/>
            <p:cNvSpPr>
              <a:spLocks noChangeShapeType="1"/>
            </p:cNvSpPr>
            <p:nvPr/>
          </p:nvSpPr>
          <p:spPr bwMode="auto">
            <a:xfrm rot="-5400000">
              <a:off x="3053" y="1304"/>
              <a:ext cx="0" cy="19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56" name="Line 111"/>
            <p:cNvSpPr>
              <a:spLocks noChangeShapeType="1"/>
            </p:cNvSpPr>
            <p:nvPr/>
          </p:nvSpPr>
          <p:spPr bwMode="auto">
            <a:xfrm rot="-5400000">
              <a:off x="3047" y="1576"/>
              <a:ext cx="0" cy="318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57" name="Line 112"/>
            <p:cNvSpPr>
              <a:spLocks noChangeShapeType="1"/>
            </p:cNvSpPr>
            <p:nvPr/>
          </p:nvSpPr>
          <p:spPr bwMode="auto">
            <a:xfrm rot="-5400000">
              <a:off x="3038" y="1346"/>
              <a:ext cx="0" cy="325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58" name="Line 113"/>
            <p:cNvSpPr>
              <a:spLocks noChangeShapeType="1"/>
            </p:cNvSpPr>
            <p:nvPr/>
          </p:nvSpPr>
          <p:spPr bwMode="auto">
            <a:xfrm rot="-5400000">
              <a:off x="3041" y="1195"/>
              <a:ext cx="0" cy="31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59" name="Line 114"/>
            <p:cNvSpPr>
              <a:spLocks noChangeShapeType="1"/>
            </p:cNvSpPr>
            <p:nvPr/>
          </p:nvSpPr>
          <p:spPr bwMode="auto">
            <a:xfrm rot="-5400000">
              <a:off x="3038" y="1146"/>
              <a:ext cx="0" cy="286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60" name="Line 115"/>
            <p:cNvSpPr>
              <a:spLocks noChangeShapeType="1"/>
            </p:cNvSpPr>
            <p:nvPr/>
          </p:nvSpPr>
          <p:spPr bwMode="auto">
            <a:xfrm rot="-5400000">
              <a:off x="3038" y="1202"/>
              <a:ext cx="0" cy="236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1861" name="Line 116"/>
            <p:cNvSpPr>
              <a:spLocks noChangeShapeType="1"/>
            </p:cNvSpPr>
            <p:nvPr/>
          </p:nvSpPr>
          <p:spPr bwMode="auto">
            <a:xfrm rot="-5400000">
              <a:off x="3065" y="1506"/>
              <a:ext cx="0" cy="13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61800" name="Freeform 118"/>
          <p:cNvSpPr>
            <a:spLocks/>
          </p:cNvSpPr>
          <p:nvPr/>
        </p:nvSpPr>
        <p:spPr bwMode="auto">
          <a:xfrm>
            <a:off x="2320925" y="3382963"/>
            <a:ext cx="4975225" cy="2809875"/>
          </a:xfrm>
          <a:custGeom>
            <a:avLst/>
            <a:gdLst>
              <a:gd name="T0" fmla="*/ 2147483647 w 3230"/>
              <a:gd name="T1" fmla="*/ 2147483647 h 1824"/>
              <a:gd name="T2" fmla="*/ 2147483647 w 3230"/>
              <a:gd name="T3" fmla="*/ 2147483647 h 1824"/>
              <a:gd name="T4" fmla="*/ 2147483647 w 3230"/>
              <a:gd name="T5" fmla="*/ 2147483647 h 1824"/>
              <a:gd name="T6" fmla="*/ 2147483647 w 3230"/>
              <a:gd name="T7" fmla="*/ 2147483647 h 1824"/>
              <a:gd name="T8" fmla="*/ 2147483647 w 3230"/>
              <a:gd name="T9" fmla="*/ 2147483647 h 1824"/>
              <a:gd name="T10" fmla="*/ 2147483647 w 3230"/>
              <a:gd name="T11" fmla="*/ 2147483647 h 1824"/>
              <a:gd name="T12" fmla="*/ 2147483647 w 3230"/>
              <a:gd name="T13" fmla="*/ 2147483647 h 1824"/>
              <a:gd name="T14" fmla="*/ 2147483647 w 3230"/>
              <a:gd name="T15" fmla="*/ 2147483647 h 1824"/>
              <a:gd name="T16" fmla="*/ 2147483647 w 3230"/>
              <a:gd name="T17" fmla="*/ 2147483647 h 1824"/>
              <a:gd name="T18" fmla="*/ 2147483647 w 3230"/>
              <a:gd name="T19" fmla="*/ 2147483647 h 1824"/>
              <a:gd name="T20" fmla="*/ 2147483647 w 3230"/>
              <a:gd name="T21" fmla="*/ 2147483647 h 1824"/>
              <a:gd name="T22" fmla="*/ 2147483647 w 3230"/>
              <a:gd name="T23" fmla="*/ 2147483647 h 1824"/>
              <a:gd name="T24" fmla="*/ 2147483647 w 3230"/>
              <a:gd name="T25" fmla="*/ 2147483647 h 1824"/>
              <a:gd name="T26" fmla="*/ 2147483647 w 3230"/>
              <a:gd name="T27" fmla="*/ 2147483647 h 1824"/>
              <a:gd name="T28" fmla="*/ 2147483647 w 3230"/>
              <a:gd name="T29" fmla="*/ 2147483647 h 1824"/>
              <a:gd name="T30" fmla="*/ 2147483647 w 3230"/>
              <a:gd name="T31" fmla="*/ 2147483647 h 1824"/>
              <a:gd name="T32" fmla="*/ 2147483647 w 3230"/>
              <a:gd name="T33" fmla="*/ 2147483647 h 1824"/>
              <a:gd name="T34" fmla="*/ 2147483647 w 3230"/>
              <a:gd name="T35" fmla="*/ 2147483647 h 1824"/>
              <a:gd name="T36" fmla="*/ 2147483647 w 3230"/>
              <a:gd name="T37" fmla="*/ 2147483647 h 1824"/>
              <a:gd name="T38" fmla="*/ 2147483647 w 3230"/>
              <a:gd name="T39" fmla="*/ 2147483647 h 1824"/>
              <a:gd name="T40" fmla="*/ 2147483647 w 3230"/>
              <a:gd name="T41" fmla="*/ 2147483647 h 1824"/>
              <a:gd name="T42" fmla="*/ 2147483647 w 3230"/>
              <a:gd name="T43" fmla="*/ 2147483647 h 1824"/>
              <a:gd name="T44" fmla="*/ 2147483647 w 3230"/>
              <a:gd name="T45" fmla="*/ 2147483647 h 1824"/>
              <a:gd name="T46" fmla="*/ 2147483647 w 3230"/>
              <a:gd name="T47" fmla="*/ 2147483647 h 1824"/>
              <a:gd name="T48" fmla="*/ 2147483647 w 3230"/>
              <a:gd name="T49" fmla="*/ 2147483647 h 1824"/>
              <a:gd name="T50" fmla="*/ 2147483647 w 3230"/>
              <a:gd name="T51" fmla="*/ 2147483647 h 1824"/>
              <a:gd name="T52" fmla="*/ 2147483647 w 3230"/>
              <a:gd name="T53" fmla="*/ 2147483647 h 1824"/>
              <a:gd name="T54" fmla="*/ 2147483647 w 3230"/>
              <a:gd name="T55" fmla="*/ 2147483647 h 1824"/>
              <a:gd name="T56" fmla="*/ 2147483647 w 3230"/>
              <a:gd name="T57" fmla="*/ 2147483647 h 1824"/>
              <a:gd name="T58" fmla="*/ 2147483647 w 3230"/>
              <a:gd name="T59" fmla="*/ 2147483647 h 1824"/>
              <a:gd name="T60" fmla="*/ 2147483647 w 3230"/>
              <a:gd name="T61" fmla="*/ 2147483647 h 1824"/>
              <a:gd name="T62" fmla="*/ 2147483647 w 3230"/>
              <a:gd name="T63" fmla="*/ 2147483647 h 1824"/>
              <a:gd name="T64" fmla="*/ 2147483647 w 3230"/>
              <a:gd name="T65" fmla="*/ 2147483647 h 1824"/>
              <a:gd name="T66" fmla="*/ 2147483647 w 3230"/>
              <a:gd name="T67" fmla="*/ 2147483647 h 1824"/>
              <a:gd name="T68" fmla="*/ 2147483647 w 3230"/>
              <a:gd name="T69" fmla="*/ 2147483647 h 1824"/>
              <a:gd name="T70" fmla="*/ 2147483647 w 3230"/>
              <a:gd name="T71" fmla="*/ 2147483647 h 1824"/>
              <a:gd name="T72" fmla="*/ 2147483647 w 3230"/>
              <a:gd name="T73" fmla="*/ 2147483647 h 1824"/>
              <a:gd name="T74" fmla="*/ 2147483647 w 3230"/>
              <a:gd name="T75" fmla="*/ 2147483647 h 1824"/>
              <a:gd name="T76" fmla="*/ 2147483647 w 3230"/>
              <a:gd name="T77" fmla="*/ 2147483647 h 1824"/>
              <a:gd name="T78" fmla="*/ 2147483647 w 3230"/>
              <a:gd name="T79" fmla="*/ 2147483647 h 1824"/>
              <a:gd name="T80" fmla="*/ 2147483647 w 3230"/>
              <a:gd name="T81" fmla="*/ 2147483647 h 1824"/>
              <a:gd name="T82" fmla="*/ 2147483647 w 3230"/>
              <a:gd name="T83" fmla="*/ 2147483647 h 1824"/>
              <a:gd name="T84" fmla="*/ 2147483647 w 3230"/>
              <a:gd name="T85" fmla="*/ 2147483647 h 1824"/>
              <a:gd name="T86" fmla="*/ 2147483647 w 3230"/>
              <a:gd name="T87" fmla="*/ 2147483647 h 18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0"/>
              <a:gd name="T133" fmla="*/ 0 h 1824"/>
              <a:gd name="T134" fmla="*/ 3230 w 3230"/>
              <a:gd name="T135" fmla="*/ 1824 h 18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0" h="1824">
                <a:moveTo>
                  <a:pt x="1591" y="3"/>
                </a:moveTo>
                <a:cubicBezTo>
                  <a:pt x="1510" y="0"/>
                  <a:pt x="1316" y="140"/>
                  <a:pt x="1177" y="165"/>
                </a:cubicBezTo>
                <a:cubicBezTo>
                  <a:pt x="1038" y="190"/>
                  <a:pt x="865" y="144"/>
                  <a:pt x="757" y="153"/>
                </a:cubicBezTo>
                <a:cubicBezTo>
                  <a:pt x="649" y="162"/>
                  <a:pt x="597" y="190"/>
                  <a:pt x="529" y="219"/>
                </a:cubicBezTo>
                <a:cubicBezTo>
                  <a:pt x="461" y="248"/>
                  <a:pt x="392" y="285"/>
                  <a:pt x="349" y="327"/>
                </a:cubicBezTo>
                <a:cubicBezTo>
                  <a:pt x="306" y="369"/>
                  <a:pt x="288" y="420"/>
                  <a:pt x="271" y="471"/>
                </a:cubicBezTo>
                <a:cubicBezTo>
                  <a:pt x="254" y="522"/>
                  <a:pt x="277" y="592"/>
                  <a:pt x="247" y="633"/>
                </a:cubicBezTo>
                <a:cubicBezTo>
                  <a:pt x="217" y="674"/>
                  <a:pt x="126" y="701"/>
                  <a:pt x="91" y="717"/>
                </a:cubicBezTo>
                <a:cubicBezTo>
                  <a:pt x="56" y="733"/>
                  <a:pt x="51" y="711"/>
                  <a:pt x="37" y="729"/>
                </a:cubicBezTo>
                <a:cubicBezTo>
                  <a:pt x="23" y="747"/>
                  <a:pt x="12" y="782"/>
                  <a:pt x="7" y="825"/>
                </a:cubicBezTo>
                <a:cubicBezTo>
                  <a:pt x="2" y="868"/>
                  <a:pt x="0" y="942"/>
                  <a:pt x="7" y="987"/>
                </a:cubicBezTo>
                <a:cubicBezTo>
                  <a:pt x="14" y="1032"/>
                  <a:pt x="31" y="1055"/>
                  <a:pt x="49" y="1095"/>
                </a:cubicBezTo>
                <a:cubicBezTo>
                  <a:pt x="67" y="1135"/>
                  <a:pt x="83" y="1199"/>
                  <a:pt x="115" y="1227"/>
                </a:cubicBezTo>
                <a:cubicBezTo>
                  <a:pt x="147" y="1255"/>
                  <a:pt x="192" y="1260"/>
                  <a:pt x="241" y="1263"/>
                </a:cubicBezTo>
                <a:cubicBezTo>
                  <a:pt x="290" y="1266"/>
                  <a:pt x="360" y="1231"/>
                  <a:pt x="409" y="1245"/>
                </a:cubicBezTo>
                <a:cubicBezTo>
                  <a:pt x="458" y="1259"/>
                  <a:pt x="507" y="1301"/>
                  <a:pt x="535" y="1347"/>
                </a:cubicBezTo>
                <a:cubicBezTo>
                  <a:pt x="563" y="1393"/>
                  <a:pt x="562" y="1480"/>
                  <a:pt x="577" y="1521"/>
                </a:cubicBezTo>
                <a:cubicBezTo>
                  <a:pt x="592" y="1562"/>
                  <a:pt x="594" y="1578"/>
                  <a:pt x="625" y="1593"/>
                </a:cubicBezTo>
                <a:cubicBezTo>
                  <a:pt x="656" y="1608"/>
                  <a:pt x="709" y="1622"/>
                  <a:pt x="763" y="1611"/>
                </a:cubicBezTo>
                <a:cubicBezTo>
                  <a:pt x="817" y="1600"/>
                  <a:pt x="877" y="1539"/>
                  <a:pt x="949" y="1527"/>
                </a:cubicBezTo>
                <a:cubicBezTo>
                  <a:pt x="1021" y="1515"/>
                  <a:pt x="1127" y="1513"/>
                  <a:pt x="1195" y="1539"/>
                </a:cubicBezTo>
                <a:cubicBezTo>
                  <a:pt x="1263" y="1565"/>
                  <a:pt x="1294" y="1643"/>
                  <a:pt x="1357" y="1683"/>
                </a:cubicBezTo>
                <a:cubicBezTo>
                  <a:pt x="1420" y="1723"/>
                  <a:pt x="1514" y="1759"/>
                  <a:pt x="1573" y="1779"/>
                </a:cubicBezTo>
                <a:cubicBezTo>
                  <a:pt x="1632" y="1799"/>
                  <a:pt x="1636" y="1824"/>
                  <a:pt x="1711" y="1803"/>
                </a:cubicBezTo>
                <a:cubicBezTo>
                  <a:pt x="1786" y="1782"/>
                  <a:pt x="1939" y="1672"/>
                  <a:pt x="2023" y="1653"/>
                </a:cubicBezTo>
                <a:cubicBezTo>
                  <a:pt x="2107" y="1634"/>
                  <a:pt x="2152" y="1692"/>
                  <a:pt x="2215" y="1689"/>
                </a:cubicBezTo>
                <a:cubicBezTo>
                  <a:pt x="2278" y="1686"/>
                  <a:pt x="2350" y="1665"/>
                  <a:pt x="2401" y="1635"/>
                </a:cubicBezTo>
                <a:cubicBezTo>
                  <a:pt x="2452" y="1605"/>
                  <a:pt x="2490" y="1557"/>
                  <a:pt x="2521" y="1509"/>
                </a:cubicBezTo>
                <a:cubicBezTo>
                  <a:pt x="2552" y="1461"/>
                  <a:pt x="2536" y="1373"/>
                  <a:pt x="2587" y="1347"/>
                </a:cubicBezTo>
                <a:cubicBezTo>
                  <a:pt x="2638" y="1321"/>
                  <a:pt x="2763" y="1354"/>
                  <a:pt x="2827" y="1353"/>
                </a:cubicBezTo>
                <a:cubicBezTo>
                  <a:pt x="2891" y="1352"/>
                  <a:pt x="2938" y="1349"/>
                  <a:pt x="2971" y="1341"/>
                </a:cubicBezTo>
                <a:cubicBezTo>
                  <a:pt x="3004" y="1333"/>
                  <a:pt x="3008" y="1339"/>
                  <a:pt x="3025" y="1305"/>
                </a:cubicBezTo>
                <a:cubicBezTo>
                  <a:pt x="3042" y="1271"/>
                  <a:pt x="3071" y="1189"/>
                  <a:pt x="3073" y="1137"/>
                </a:cubicBezTo>
                <a:cubicBezTo>
                  <a:pt x="3075" y="1085"/>
                  <a:pt x="3020" y="1056"/>
                  <a:pt x="3037" y="993"/>
                </a:cubicBezTo>
                <a:cubicBezTo>
                  <a:pt x="3054" y="930"/>
                  <a:pt x="3146" y="807"/>
                  <a:pt x="3175" y="759"/>
                </a:cubicBezTo>
                <a:cubicBezTo>
                  <a:pt x="3204" y="711"/>
                  <a:pt x="3230" y="738"/>
                  <a:pt x="3211" y="705"/>
                </a:cubicBezTo>
                <a:cubicBezTo>
                  <a:pt x="3192" y="672"/>
                  <a:pt x="3110" y="612"/>
                  <a:pt x="3061" y="561"/>
                </a:cubicBezTo>
                <a:cubicBezTo>
                  <a:pt x="3012" y="510"/>
                  <a:pt x="2943" y="437"/>
                  <a:pt x="2917" y="399"/>
                </a:cubicBezTo>
                <a:cubicBezTo>
                  <a:pt x="2891" y="361"/>
                  <a:pt x="2937" y="352"/>
                  <a:pt x="2905" y="333"/>
                </a:cubicBezTo>
                <a:cubicBezTo>
                  <a:pt x="2873" y="314"/>
                  <a:pt x="2816" y="329"/>
                  <a:pt x="2725" y="285"/>
                </a:cubicBezTo>
                <a:cubicBezTo>
                  <a:pt x="2634" y="241"/>
                  <a:pt x="2489" y="103"/>
                  <a:pt x="2359" y="69"/>
                </a:cubicBezTo>
                <a:cubicBezTo>
                  <a:pt x="2229" y="35"/>
                  <a:pt x="2061" y="62"/>
                  <a:pt x="1945" y="81"/>
                </a:cubicBezTo>
                <a:cubicBezTo>
                  <a:pt x="1829" y="100"/>
                  <a:pt x="1720" y="196"/>
                  <a:pt x="1663" y="183"/>
                </a:cubicBezTo>
                <a:cubicBezTo>
                  <a:pt x="1606" y="170"/>
                  <a:pt x="1672" y="6"/>
                  <a:pt x="1591" y="3"/>
                </a:cubicBezTo>
                <a:close/>
              </a:path>
            </a:pathLst>
          </a:custGeom>
          <a:noFill/>
          <a:ln w="50800">
            <a:solidFill>
              <a:srgbClr val="FFFF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1801" name="Freeform 128"/>
          <p:cNvSpPr>
            <a:spLocks/>
          </p:cNvSpPr>
          <p:nvPr/>
        </p:nvSpPr>
        <p:spPr bwMode="auto">
          <a:xfrm>
            <a:off x="2714625" y="3402013"/>
            <a:ext cx="4327525" cy="2743200"/>
          </a:xfrm>
          <a:custGeom>
            <a:avLst/>
            <a:gdLst>
              <a:gd name="T0" fmla="*/ 2147483647 w 2360"/>
              <a:gd name="T1" fmla="*/ 2147483647 h 1680"/>
              <a:gd name="T2" fmla="*/ 2147483647 w 2360"/>
              <a:gd name="T3" fmla="*/ 2147483647 h 1680"/>
              <a:gd name="T4" fmla="*/ 2147483647 w 2360"/>
              <a:gd name="T5" fmla="*/ 2147483647 h 1680"/>
              <a:gd name="T6" fmla="*/ 2147483647 w 2360"/>
              <a:gd name="T7" fmla="*/ 2147483647 h 1680"/>
              <a:gd name="T8" fmla="*/ 2147483647 w 2360"/>
              <a:gd name="T9" fmla="*/ 2147483647 h 1680"/>
              <a:gd name="T10" fmla="*/ 2147483647 w 2360"/>
              <a:gd name="T11" fmla="*/ 2147483647 h 1680"/>
              <a:gd name="T12" fmla="*/ 2147483647 w 2360"/>
              <a:gd name="T13" fmla="*/ 2147483647 h 1680"/>
              <a:gd name="T14" fmla="*/ 2147483647 w 2360"/>
              <a:gd name="T15" fmla="*/ 2147483647 h 1680"/>
              <a:gd name="T16" fmla="*/ 2147483647 w 2360"/>
              <a:gd name="T17" fmla="*/ 2147483647 h 1680"/>
              <a:gd name="T18" fmla="*/ 2147483647 w 2360"/>
              <a:gd name="T19" fmla="*/ 2147483647 h 16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60"/>
              <a:gd name="T31" fmla="*/ 0 h 1680"/>
              <a:gd name="T32" fmla="*/ 2360 w 2360"/>
              <a:gd name="T33" fmla="*/ 1680 h 16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60" h="1680">
                <a:moveTo>
                  <a:pt x="666" y="1643"/>
                </a:moveTo>
                <a:cubicBezTo>
                  <a:pt x="449" y="1606"/>
                  <a:pt x="298" y="1401"/>
                  <a:pt x="198" y="1229"/>
                </a:cubicBezTo>
                <a:cubicBezTo>
                  <a:pt x="98" y="1057"/>
                  <a:pt x="0" y="770"/>
                  <a:pt x="66" y="611"/>
                </a:cubicBezTo>
                <a:cubicBezTo>
                  <a:pt x="132" y="452"/>
                  <a:pt x="452" y="375"/>
                  <a:pt x="594" y="275"/>
                </a:cubicBezTo>
                <a:cubicBezTo>
                  <a:pt x="736" y="175"/>
                  <a:pt x="707" y="0"/>
                  <a:pt x="918" y="11"/>
                </a:cubicBezTo>
                <a:cubicBezTo>
                  <a:pt x="1129" y="22"/>
                  <a:pt x="1629" y="267"/>
                  <a:pt x="1860" y="341"/>
                </a:cubicBezTo>
                <a:cubicBezTo>
                  <a:pt x="2091" y="415"/>
                  <a:pt x="2248" y="348"/>
                  <a:pt x="2304" y="455"/>
                </a:cubicBezTo>
                <a:cubicBezTo>
                  <a:pt x="2360" y="562"/>
                  <a:pt x="2330" y="817"/>
                  <a:pt x="2196" y="983"/>
                </a:cubicBezTo>
                <a:cubicBezTo>
                  <a:pt x="2062" y="1149"/>
                  <a:pt x="1754" y="1343"/>
                  <a:pt x="1500" y="1451"/>
                </a:cubicBezTo>
                <a:cubicBezTo>
                  <a:pt x="1246" y="1559"/>
                  <a:pt x="883" y="1680"/>
                  <a:pt x="666" y="1643"/>
                </a:cubicBezTo>
                <a:close/>
              </a:path>
            </a:pathLst>
          </a:custGeom>
          <a:solidFill>
            <a:schemeClr val="accent1">
              <a:alpha val="70979"/>
            </a:schemeClr>
          </a:solidFill>
          <a:ln>
            <a:noFill/>
          </a:ln>
          <a:extLst>
            <a:ext uri="{91240B29-F687-4f45-9708-019B960494DF}">
              <a14:hiddenLine xmlns:a14="http://schemas.microsoft.com/office/drawing/2010/main" xmlns="" w="76200">
                <a:solidFill>
                  <a:srgbClr val="000000"/>
                </a:solidFill>
                <a:round/>
                <a:headEnd/>
                <a:tailEnd/>
              </a14:hiddenLine>
            </a:ext>
          </a:extLst>
        </p:spPr>
        <p:txBody>
          <a:bodyPr>
            <a:spAutoFit/>
          </a:bodyPr>
          <a:lstStyle/>
          <a:p>
            <a:endParaRPr lang="en-US"/>
          </a:p>
        </p:txBody>
      </p:sp>
      <p:sp useBgFill="1">
        <p:nvSpPr>
          <p:cNvPr id="161802" name="Oval 123"/>
          <p:cNvSpPr>
            <a:spLocks noChangeArrowheads="1"/>
          </p:cNvSpPr>
          <p:nvPr/>
        </p:nvSpPr>
        <p:spPr bwMode="auto">
          <a:xfrm>
            <a:off x="3462338" y="4002088"/>
            <a:ext cx="2740025" cy="1563687"/>
          </a:xfrm>
          <a:prstGeom prst="ellipse">
            <a:avLst/>
          </a:prstGeom>
          <a:ln w="76200">
            <a:solidFill>
              <a:srgbClr val="0000FF"/>
            </a:solidFill>
            <a:round/>
            <a:headEnd/>
            <a:tailEnd/>
          </a:ln>
        </p:spPr>
        <p:txBody>
          <a:bodyPr wrap="none" anchor="ctr"/>
          <a:lstStyle/>
          <a:p>
            <a:endParaRPr lang="en-US"/>
          </a:p>
        </p:txBody>
      </p:sp>
      <p:sp>
        <p:nvSpPr>
          <p:cNvPr id="161803" name="Text Box 124"/>
          <p:cNvSpPr txBox="1">
            <a:spLocks noChangeArrowheads="1"/>
          </p:cNvSpPr>
          <p:nvPr/>
        </p:nvSpPr>
        <p:spPr bwMode="auto">
          <a:xfrm>
            <a:off x="4232275" y="4584700"/>
            <a:ext cx="1149350" cy="457200"/>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GB"/>
              <a:t>Sink</a:t>
            </a:r>
          </a:p>
        </p:txBody>
      </p:sp>
      <p:sp>
        <p:nvSpPr>
          <p:cNvPr id="161804" name="Line 125"/>
          <p:cNvSpPr>
            <a:spLocks noChangeShapeType="1"/>
          </p:cNvSpPr>
          <p:nvPr/>
        </p:nvSpPr>
        <p:spPr bwMode="auto">
          <a:xfrm flipV="1">
            <a:off x="4826000" y="3997325"/>
            <a:ext cx="358775" cy="5842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1805" name="Text Box 129"/>
          <p:cNvSpPr txBox="1">
            <a:spLocks noChangeArrowheads="1"/>
          </p:cNvSpPr>
          <p:nvPr/>
        </p:nvSpPr>
        <p:spPr bwMode="auto">
          <a:xfrm>
            <a:off x="504825" y="1981200"/>
            <a:ext cx="3797300" cy="900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Cost of a cut </a:t>
            </a:r>
            <a:r>
              <a:rPr lang="en-GB">
                <a:sym typeface="Symbol" charset="0"/>
              </a:rPr>
              <a:t></a:t>
            </a:r>
            <a:r>
              <a:rPr lang="en-GB" sz="3200">
                <a:sym typeface="Symbol" charset="0"/>
              </a:rPr>
              <a:t> </a:t>
            </a:r>
            <a:r>
              <a:rPr lang="en-GB" sz="8000" baseline="-25000">
                <a:sym typeface="Symbol" charset="0"/>
              </a:rPr>
              <a:t></a:t>
            </a:r>
            <a:r>
              <a:rPr lang="en-GB">
                <a:sym typeface="Symbol" charset="0"/>
              </a:rPr>
              <a:t> (x) d</a:t>
            </a:r>
            <a:r>
              <a:rPr lang="en-GB" i="1">
                <a:sym typeface="Symbol" charset="0"/>
              </a:rPr>
              <a:t>S</a:t>
            </a:r>
          </a:p>
        </p:txBody>
      </p:sp>
      <p:sp>
        <p:nvSpPr>
          <p:cNvPr id="161806" name="Text Box 130"/>
          <p:cNvSpPr txBox="1">
            <a:spLocks noChangeArrowheads="1"/>
          </p:cNvSpPr>
          <p:nvPr/>
        </p:nvSpPr>
        <p:spPr bwMode="auto">
          <a:xfrm>
            <a:off x="2608263" y="2751138"/>
            <a:ext cx="18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endParaRPr lang="en-US"/>
          </a:p>
        </p:txBody>
      </p:sp>
      <p:sp>
        <p:nvSpPr>
          <p:cNvPr id="161807" name="Text Box 131"/>
          <p:cNvSpPr txBox="1">
            <a:spLocks noChangeArrowheads="1"/>
          </p:cNvSpPr>
          <p:nvPr/>
        </p:nvSpPr>
        <p:spPr bwMode="auto">
          <a:xfrm>
            <a:off x="2679700" y="2981325"/>
            <a:ext cx="336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i="1"/>
              <a:t>S</a:t>
            </a:r>
          </a:p>
        </p:txBody>
      </p:sp>
      <p:sp>
        <p:nvSpPr>
          <p:cNvPr id="161808" name="Text Box 132"/>
          <p:cNvSpPr txBox="1">
            <a:spLocks noChangeArrowheads="1"/>
          </p:cNvSpPr>
          <p:nvPr/>
        </p:nvSpPr>
        <p:spPr bwMode="auto">
          <a:xfrm>
            <a:off x="3249613" y="3705225"/>
            <a:ext cx="455612"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3200" i="1"/>
              <a:t>S</a:t>
            </a:r>
          </a:p>
        </p:txBody>
      </p:sp>
      <p:sp>
        <p:nvSpPr>
          <p:cNvPr id="161809" name="Text Box 133"/>
          <p:cNvSpPr txBox="1">
            <a:spLocks noChangeArrowheads="1"/>
          </p:cNvSpPr>
          <p:nvPr/>
        </p:nvSpPr>
        <p:spPr bwMode="auto">
          <a:xfrm>
            <a:off x="504825" y="1450975"/>
            <a:ext cx="49053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cut </a:t>
            </a:r>
            <a:r>
              <a:rPr lang="en-GB">
                <a:sym typeface="Symbol" charset="0"/>
              </a:rPr>
              <a:t> 3D Surface </a:t>
            </a:r>
            <a:r>
              <a:rPr lang="en-GB" i="1">
                <a:sym typeface="Symbol" charset="0"/>
              </a:rPr>
              <a:t>S</a:t>
            </a:r>
          </a:p>
        </p:txBody>
      </p:sp>
      <p:sp>
        <p:nvSpPr>
          <p:cNvPr id="161810" name="Text Box 134"/>
          <p:cNvSpPr txBox="1">
            <a:spLocks noChangeArrowheads="1"/>
          </p:cNvSpPr>
          <p:nvPr/>
        </p:nvSpPr>
        <p:spPr bwMode="auto">
          <a:xfrm>
            <a:off x="166688" y="3262313"/>
            <a:ext cx="3255962"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i="1"/>
              <a:t>[Boykov and Kolmogorov ICCV 2001]</a:t>
            </a:r>
          </a:p>
        </p:txBody>
      </p:sp>
      <p:sp>
        <p:nvSpPr>
          <p:cNvPr id="161811" name="Rectangle 68"/>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1220707501"/>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r>
              <a:rPr lang="en-GB">
                <a:latin typeface="Verdana" charset="0"/>
              </a:rPr>
              <a:t>Volumetric Graph cuts</a:t>
            </a:r>
          </a:p>
        </p:txBody>
      </p:sp>
      <p:sp>
        <p:nvSpPr>
          <p:cNvPr id="162819" name="Text Box 3"/>
          <p:cNvSpPr txBox="1">
            <a:spLocks noChangeArrowheads="1"/>
          </p:cNvSpPr>
          <p:nvPr/>
        </p:nvSpPr>
        <p:spPr bwMode="auto">
          <a:xfrm>
            <a:off x="5822950" y="2012950"/>
            <a:ext cx="1149350" cy="457200"/>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GB"/>
              <a:t>Source</a:t>
            </a:r>
          </a:p>
        </p:txBody>
      </p:sp>
      <p:sp>
        <p:nvSpPr>
          <p:cNvPr id="162820" name="Line 4"/>
          <p:cNvSpPr>
            <a:spLocks noChangeShapeType="1"/>
          </p:cNvSpPr>
          <p:nvPr/>
        </p:nvSpPr>
        <p:spPr bwMode="auto">
          <a:xfrm flipV="1">
            <a:off x="5626100" y="2454275"/>
            <a:ext cx="409575" cy="8953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2821" name="Oval 5"/>
          <p:cNvSpPr>
            <a:spLocks noChangeArrowheads="1"/>
          </p:cNvSpPr>
          <p:nvPr/>
        </p:nvSpPr>
        <p:spPr bwMode="auto">
          <a:xfrm>
            <a:off x="2255838" y="3306763"/>
            <a:ext cx="5167312" cy="2947987"/>
          </a:xfrm>
          <a:prstGeom prst="ellipse">
            <a:avLst/>
          </a:prstGeom>
          <a:solidFill>
            <a:schemeClr val="folHlink">
              <a:alpha val="70979"/>
            </a:schemeClr>
          </a:solidFill>
          <a:ln w="76200">
            <a:solidFill>
              <a:srgbClr val="FF0000"/>
            </a:solidFill>
            <a:round/>
            <a:headEnd/>
            <a:tailEnd/>
          </a:ln>
        </p:spPr>
        <p:txBody>
          <a:bodyPr wrap="none" anchor="ctr"/>
          <a:lstStyle/>
          <a:p>
            <a:endParaRPr lang="en-US"/>
          </a:p>
        </p:txBody>
      </p:sp>
      <p:sp>
        <p:nvSpPr>
          <p:cNvPr id="162822" name="Freeform 6"/>
          <p:cNvSpPr>
            <a:spLocks/>
          </p:cNvSpPr>
          <p:nvPr/>
        </p:nvSpPr>
        <p:spPr bwMode="auto">
          <a:xfrm>
            <a:off x="2327275" y="3379788"/>
            <a:ext cx="4975225" cy="2809875"/>
          </a:xfrm>
          <a:custGeom>
            <a:avLst/>
            <a:gdLst>
              <a:gd name="T0" fmla="*/ 2147483647 w 3230"/>
              <a:gd name="T1" fmla="*/ 2147483647 h 1824"/>
              <a:gd name="T2" fmla="*/ 2147483647 w 3230"/>
              <a:gd name="T3" fmla="*/ 2147483647 h 1824"/>
              <a:gd name="T4" fmla="*/ 2147483647 w 3230"/>
              <a:gd name="T5" fmla="*/ 2147483647 h 1824"/>
              <a:gd name="T6" fmla="*/ 2147483647 w 3230"/>
              <a:gd name="T7" fmla="*/ 2147483647 h 1824"/>
              <a:gd name="T8" fmla="*/ 2147483647 w 3230"/>
              <a:gd name="T9" fmla="*/ 2147483647 h 1824"/>
              <a:gd name="T10" fmla="*/ 2147483647 w 3230"/>
              <a:gd name="T11" fmla="*/ 2147483647 h 1824"/>
              <a:gd name="T12" fmla="*/ 2147483647 w 3230"/>
              <a:gd name="T13" fmla="*/ 2147483647 h 1824"/>
              <a:gd name="T14" fmla="*/ 2147483647 w 3230"/>
              <a:gd name="T15" fmla="*/ 2147483647 h 1824"/>
              <a:gd name="T16" fmla="*/ 2147483647 w 3230"/>
              <a:gd name="T17" fmla="*/ 2147483647 h 1824"/>
              <a:gd name="T18" fmla="*/ 2147483647 w 3230"/>
              <a:gd name="T19" fmla="*/ 2147483647 h 1824"/>
              <a:gd name="T20" fmla="*/ 2147483647 w 3230"/>
              <a:gd name="T21" fmla="*/ 2147483647 h 1824"/>
              <a:gd name="T22" fmla="*/ 2147483647 w 3230"/>
              <a:gd name="T23" fmla="*/ 2147483647 h 1824"/>
              <a:gd name="T24" fmla="*/ 2147483647 w 3230"/>
              <a:gd name="T25" fmla="*/ 2147483647 h 1824"/>
              <a:gd name="T26" fmla="*/ 2147483647 w 3230"/>
              <a:gd name="T27" fmla="*/ 2147483647 h 1824"/>
              <a:gd name="T28" fmla="*/ 2147483647 w 3230"/>
              <a:gd name="T29" fmla="*/ 2147483647 h 1824"/>
              <a:gd name="T30" fmla="*/ 2147483647 w 3230"/>
              <a:gd name="T31" fmla="*/ 2147483647 h 1824"/>
              <a:gd name="T32" fmla="*/ 2147483647 w 3230"/>
              <a:gd name="T33" fmla="*/ 2147483647 h 1824"/>
              <a:gd name="T34" fmla="*/ 2147483647 w 3230"/>
              <a:gd name="T35" fmla="*/ 2147483647 h 1824"/>
              <a:gd name="T36" fmla="*/ 2147483647 w 3230"/>
              <a:gd name="T37" fmla="*/ 2147483647 h 1824"/>
              <a:gd name="T38" fmla="*/ 2147483647 w 3230"/>
              <a:gd name="T39" fmla="*/ 2147483647 h 1824"/>
              <a:gd name="T40" fmla="*/ 2147483647 w 3230"/>
              <a:gd name="T41" fmla="*/ 2147483647 h 1824"/>
              <a:gd name="T42" fmla="*/ 2147483647 w 3230"/>
              <a:gd name="T43" fmla="*/ 2147483647 h 1824"/>
              <a:gd name="T44" fmla="*/ 2147483647 w 3230"/>
              <a:gd name="T45" fmla="*/ 2147483647 h 1824"/>
              <a:gd name="T46" fmla="*/ 2147483647 w 3230"/>
              <a:gd name="T47" fmla="*/ 2147483647 h 1824"/>
              <a:gd name="T48" fmla="*/ 2147483647 w 3230"/>
              <a:gd name="T49" fmla="*/ 2147483647 h 1824"/>
              <a:gd name="T50" fmla="*/ 2147483647 w 3230"/>
              <a:gd name="T51" fmla="*/ 2147483647 h 1824"/>
              <a:gd name="T52" fmla="*/ 2147483647 w 3230"/>
              <a:gd name="T53" fmla="*/ 2147483647 h 1824"/>
              <a:gd name="T54" fmla="*/ 2147483647 w 3230"/>
              <a:gd name="T55" fmla="*/ 2147483647 h 1824"/>
              <a:gd name="T56" fmla="*/ 2147483647 w 3230"/>
              <a:gd name="T57" fmla="*/ 2147483647 h 1824"/>
              <a:gd name="T58" fmla="*/ 2147483647 w 3230"/>
              <a:gd name="T59" fmla="*/ 2147483647 h 1824"/>
              <a:gd name="T60" fmla="*/ 2147483647 w 3230"/>
              <a:gd name="T61" fmla="*/ 2147483647 h 1824"/>
              <a:gd name="T62" fmla="*/ 2147483647 w 3230"/>
              <a:gd name="T63" fmla="*/ 2147483647 h 1824"/>
              <a:gd name="T64" fmla="*/ 2147483647 w 3230"/>
              <a:gd name="T65" fmla="*/ 2147483647 h 1824"/>
              <a:gd name="T66" fmla="*/ 2147483647 w 3230"/>
              <a:gd name="T67" fmla="*/ 2147483647 h 1824"/>
              <a:gd name="T68" fmla="*/ 2147483647 w 3230"/>
              <a:gd name="T69" fmla="*/ 2147483647 h 1824"/>
              <a:gd name="T70" fmla="*/ 2147483647 w 3230"/>
              <a:gd name="T71" fmla="*/ 2147483647 h 1824"/>
              <a:gd name="T72" fmla="*/ 2147483647 w 3230"/>
              <a:gd name="T73" fmla="*/ 2147483647 h 1824"/>
              <a:gd name="T74" fmla="*/ 2147483647 w 3230"/>
              <a:gd name="T75" fmla="*/ 2147483647 h 1824"/>
              <a:gd name="T76" fmla="*/ 2147483647 w 3230"/>
              <a:gd name="T77" fmla="*/ 2147483647 h 1824"/>
              <a:gd name="T78" fmla="*/ 2147483647 w 3230"/>
              <a:gd name="T79" fmla="*/ 2147483647 h 1824"/>
              <a:gd name="T80" fmla="*/ 2147483647 w 3230"/>
              <a:gd name="T81" fmla="*/ 2147483647 h 1824"/>
              <a:gd name="T82" fmla="*/ 2147483647 w 3230"/>
              <a:gd name="T83" fmla="*/ 2147483647 h 1824"/>
              <a:gd name="T84" fmla="*/ 2147483647 w 3230"/>
              <a:gd name="T85" fmla="*/ 2147483647 h 1824"/>
              <a:gd name="T86" fmla="*/ 2147483647 w 3230"/>
              <a:gd name="T87" fmla="*/ 2147483647 h 18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0"/>
              <a:gd name="T133" fmla="*/ 0 h 1824"/>
              <a:gd name="T134" fmla="*/ 3230 w 3230"/>
              <a:gd name="T135" fmla="*/ 1824 h 18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0" h="1824">
                <a:moveTo>
                  <a:pt x="1591" y="3"/>
                </a:moveTo>
                <a:cubicBezTo>
                  <a:pt x="1510" y="0"/>
                  <a:pt x="1316" y="140"/>
                  <a:pt x="1177" y="165"/>
                </a:cubicBezTo>
                <a:cubicBezTo>
                  <a:pt x="1038" y="190"/>
                  <a:pt x="865" y="144"/>
                  <a:pt x="757" y="153"/>
                </a:cubicBezTo>
                <a:cubicBezTo>
                  <a:pt x="649" y="162"/>
                  <a:pt x="597" y="190"/>
                  <a:pt x="529" y="219"/>
                </a:cubicBezTo>
                <a:cubicBezTo>
                  <a:pt x="461" y="248"/>
                  <a:pt x="392" y="285"/>
                  <a:pt x="349" y="327"/>
                </a:cubicBezTo>
                <a:cubicBezTo>
                  <a:pt x="306" y="369"/>
                  <a:pt x="288" y="420"/>
                  <a:pt x="271" y="471"/>
                </a:cubicBezTo>
                <a:cubicBezTo>
                  <a:pt x="254" y="522"/>
                  <a:pt x="277" y="592"/>
                  <a:pt x="247" y="633"/>
                </a:cubicBezTo>
                <a:cubicBezTo>
                  <a:pt x="217" y="674"/>
                  <a:pt x="126" y="701"/>
                  <a:pt x="91" y="717"/>
                </a:cubicBezTo>
                <a:cubicBezTo>
                  <a:pt x="56" y="733"/>
                  <a:pt x="51" y="711"/>
                  <a:pt x="37" y="729"/>
                </a:cubicBezTo>
                <a:cubicBezTo>
                  <a:pt x="23" y="747"/>
                  <a:pt x="12" y="782"/>
                  <a:pt x="7" y="825"/>
                </a:cubicBezTo>
                <a:cubicBezTo>
                  <a:pt x="2" y="868"/>
                  <a:pt x="0" y="942"/>
                  <a:pt x="7" y="987"/>
                </a:cubicBezTo>
                <a:cubicBezTo>
                  <a:pt x="14" y="1032"/>
                  <a:pt x="31" y="1055"/>
                  <a:pt x="49" y="1095"/>
                </a:cubicBezTo>
                <a:cubicBezTo>
                  <a:pt x="67" y="1135"/>
                  <a:pt x="83" y="1199"/>
                  <a:pt x="115" y="1227"/>
                </a:cubicBezTo>
                <a:cubicBezTo>
                  <a:pt x="147" y="1255"/>
                  <a:pt x="192" y="1260"/>
                  <a:pt x="241" y="1263"/>
                </a:cubicBezTo>
                <a:cubicBezTo>
                  <a:pt x="290" y="1266"/>
                  <a:pt x="360" y="1231"/>
                  <a:pt x="409" y="1245"/>
                </a:cubicBezTo>
                <a:cubicBezTo>
                  <a:pt x="458" y="1259"/>
                  <a:pt x="507" y="1301"/>
                  <a:pt x="535" y="1347"/>
                </a:cubicBezTo>
                <a:cubicBezTo>
                  <a:pt x="563" y="1393"/>
                  <a:pt x="562" y="1480"/>
                  <a:pt x="577" y="1521"/>
                </a:cubicBezTo>
                <a:cubicBezTo>
                  <a:pt x="592" y="1562"/>
                  <a:pt x="594" y="1578"/>
                  <a:pt x="625" y="1593"/>
                </a:cubicBezTo>
                <a:cubicBezTo>
                  <a:pt x="656" y="1608"/>
                  <a:pt x="709" y="1622"/>
                  <a:pt x="763" y="1611"/>
                </a:cubicBezTo>
                <a:cubicBezTo>
                  <a:pt x="817" y="1600"/>
                  <a:pt x="877" y="1539"/>
                  <a:pt x="949" y="1527"/>
                </a:cubicBezTo>
                <a:cubicBezTo>
                  <a:pt x="1021" y="1515"/>
                  <a:pt x="1127" y="1513"/>
                  <a:pt x="1195" y="1539"/>
                </a:cubicBezTo>
                <a:cubicBezTo>
                  <a:pt x="1263" y="1565"/>
                  <a:pt x="1294" y="1643"/>
                  <a:pt x="1357" y="1683"/>
                </a:cubicBezTo>
                <a:cubicBezTo>
                  <a:pt x="1420" y="1723"/>
                  <a:pt x="1514" y="1759"/>
                  <a:pt x="1573" y="1779"/>
                </a:cubicBezTo>
                <a:cubicBezTo>
                  <a:pt x="1632" y="1799"/>
                  <a:pt x="1636" y="1824"/>
                  <a:pt x="1711" y="1803"/>
                </a:cubicBezTo>
                <a:cubicBezTo>
                  <a:pt x="1786" y="1782"/>
                  <a:pt x="1939" y="1672"/>
                  <a:pt x="2023" y="1653"/>
                </a:cubicBezTo>
                <a:cubicBezTo>
                  <a:pt x="2107" y="1634"/>
                  <a:pt x="2152" y="1692"/>
                  <a:pt x="2215" y="1689"/>
                </a:cubicBezTo>
                <a:cubicBezTo>
                  <a:pt x="2278" y="1686"/>
                  <a:pt x="2350" y="1665"/>
                  <a:pt x="2401" y="1635"/>
                </a:cubicBezTo>
                <a:cubicBezTo>
                  <a:pt x="2452" y="1605"/>
                  <a:pt x="2490" y="1557"/>
                  <a:pt x="2521" y="1509"/>
                </a:cubicBezTo>
                <a:cubicBezTo>
                  <a:pt x="2552" y="1461"/>
                  <a:pt x="2536" y="1373"/>
                  <a:pt x="2587" y="1347"/>
                </a:cubicBezTo>
                <a:cubicBezTo>
                  <a:pt x="2638" y="1321"/>
                  <a:pt x="2763" y="1354"/>
                  <a:pt x="2827" y="1353"/>
                </a:cubicBezTo>
                <a:cubicBezTo>
                  <a:pt x="2891" y="1352"/>
                  <a:pt x="2938" y="1349"/>
                  <a:pt x="2971" y="1341"/>
                </a:cubicBezTo>
                <a:cubicBezTo>
                  <a:pt x="3004" y="1333"/>
                  <a:pt x="3008" y="1339"/>
                  <a:pt x="3025" y="1305"/>
                </a:cubicBezTo>
                <a:cubicBezTo>
                  <a:pt x="3042" y="1271"/>
                  <a:pt x="3071" y="1189"/>
                  <a:pt x="3073" y="1137"/>
                </a:cubicBezTo>
                <a:cubicBezTo>
                  <a:pt x="3075" y="1085"/>
                  <a:pt x="3020" y="1056"/>
                  <a:pt x="3037" y="993"/>
                </a:cubicBezTo>
                <a:cubicBezTo>
                  <a:pt x="3054" y="930"/>
                  <a:pt x="3146" y="807"/>
                  <a:pt x="3175" y="759"/>
                </a:cubicBezTo>
                <a:cubicBezTo>
                  <a:pt x="3204" y="711"/>
                  <a:pt x="3230" y="738"/>
                  <a:pt x="3211" y="705"/>
                </a:cubicBezTo>
                <a:cubicBezTo>
                  <a:pt x="3192" y="672"/>
                  <a:pt x="3110" y="612"/>
                  <a:pt x="3061" y="561"/>
                </a:cubicBezTo>
                <a:cubicBezTo>
                  <a:pt x="3012" y="510"/>
                  <a:pt x="2943" y="437"/>
                  <a:pt x="2917" y="399"/>
                </a:cubicBezTo>
                <a:cubicBezTo>
                  <a:pt x="2891" y="361"/>
                  <a:pt x="2937" y="352"/>
                  <a:pt x="2905" y="333"/>
                </a:cubicBezTo>
                <a:cubicBezTo>
                  <a:pt x="2873" y="314"/>
                  <a:pt x="2816" y="329"/>
                  <a:pt x="2725" y="285"/>
                </a:cubicBezTo>
                <a:cubicBezTo>
                  <a:pt x="2634" y="241"/>
                  <a:pt x="2489" y="103"/>
                  <a:pt x="2359" y="69"/>
                </a:cubicBezTo>
                <a:cubicBezTo>
                  <a:pt x="2229" y="35"/>
                  <a:pt x="2061" y="62"/>
                  <a:pt x="1945" y="81"/>
                </a:cubicBezTo>
                <a:cubicBezTo>
                  <a:pt x="1829" y="100"/>
                  <a:pt x="1720" y="196"/>
                  <a:pt x="1663" y="183"/>
                </a:cubicBezTo>
                <a:cubicBezTo>
                  <a:pt x="1606" y="170"/>
                  <a:pt x="1672" y="6"/>
                  <a:pt x="1591" y="3"/>
                </a:cubicBezTo>
                <a:close/>
              </a:path>
            </a:pathLst>
          </a:custGeom>
          <a:solidFill>
            <a:srgbClr val="00CCFF">
              <a:alpha val="70979"/>
            </a:srgbClr>
          </a:solidFill>
          <a:ln w="50800">
            <a:solidFill>
              <a:srgbClr val="FFFF00"/>
            </a:solidFill>
            <a:prstDash val="dash"/>
            <a:round/>
            <a:headEnd/>
            <a:tailEnd/>
          </a:ln>
        </p:spPr>
        <p:txBody>
          <a:bodyPr/>
          <a:lstStyle/>
          <a:p>
            <a:endParaRPr lang="en-US"/>
          </a:p>
        </p:txBody>
      </p:sp>
      <p:grpSp>
        <p:nvGrpSpPr>
          <p:cNvPr id="162823" name="Group 7"/>
          <p:cNvGrpSpPr>
            <a:grpSpLocks/>
          </p:cNvGrpSpPr>
          <p:nvPr/>
        </p:nvGrpSpPr>
        <p:grpSpPr bwMode="auto">
          <a:xfrm>
            <a:off x="2241550" y="3305175"/>
            <a:ext cx="5162550" cy="2971800"/>
            <a:chOff x="1412" y="2082"/>
            <a:chExt cx="3252" cy="1872"/>
          </a:xfrm>
        </p:grpSpPr>
        <p:sp>
          <p:nvSpPr>
            <p:cNvPr id="162832" name="Line 8"/>
            <p:cNvSpPr>
              <a:spLocks noChangeShapeType="1"/>
            </p:cNvSpPr>
            <p:nvPr/>
          </p:nvSpPr>
          <p:spPr bwMode="auto">
            <a:xfrm>
              <a:off x="1518" y="2682"/>
              <a:ext cx="0" cy="64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33" name="Line 9"/>
            <p:cNvSpPr>
              <a:spLocks noChangeShapeType="1"/>
            </p:cNvSpPr>
            <p:nvPr/>
          </p:nvSpPr>
          <p:spPr bwMode="auto">
            <a:xfrm>
              <a:off x="1616" y="2580"/>
              <a:ext cx="0" cy="86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34" name="Line 10"/>
            <p:cNvSpPr>
              <a:spLocks noChangeShapeType="1"/>
            </p:cNvSpPr>
            <p:nvPr/>
          </p:nvSpPr>
          <p:spPr bwMode="auto">
            <a:xfrm>
              <a:off x="1714" y="2502"/>
              <a:ext cx="0" cy="104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35" name="Line 11"/>
            <p:cNvSpPr>
              <a:spLocks noChangeShapeType="1"/>
            </p:cNvSpPr>
            <p:nvPr/>
          </p:nvSpPr>
          <p:spPr bwMode="auto">
            <a:xfrm>
              <a:off x="1812" y="2406"/>
              <a:ext cx="0" cy="122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36" name="Line 12"/>
            <p:cNvSpPr>
              <a:spLocks noChangeShapeType="1"/>
            </p:cNvSpPr>
            <p:nvPr/>
          </p:nvSpPr>
          <p:spPr bwMode="auto">
            <a:xfrm>
              <a:off x="1910" y="2358"/>
              <a:ext cx="0" cy="130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37" name="Line 13"/>
            <p:cNvSpPr>
              <a:spLocks noChangeShapeType="1"/>
            </p:cNvSpPr>
            <p:nvPr/>
          </p:nvSpPr>
          <p:spPr bwMode="auto">
            <a:xfrm>
              <a:off x="2008" y="2304"/>
              <a:ext cx="0" cy="142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38" name="Line 14"/>
            <p:cNvSpPr>
              <a:spLocks noChangeShapeType="1"/>
            </p:cNvSpPr>
            <p:nvPr/>
          </p:nvSpPr>
          <p:spPr bwMode="auto">
            <a:xfrm>
              <a:off x="2106" y="2268"/>
              <a:ext cx="0" cy="14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39" name="Line 15"/>
            <p:cNvSpPr>
              <a:spLocks noChangeShapeType="1"/>
            </p:cNvSpPr>
            <p:nvPr/>
          </p:nvSpPr>
          <p:spPr bwMode="auto">
            <a:xfrm>
              <a:off x="2204" y="2226"/>
              <a:ext cx="0" cy="157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40" name="Line 16"/>
            <p:cNvSpPr>
              <a:spLocks noChangeShapeType="1"/>
            </p:cNvSpPr>
            <p:nvPr/>
          </p:nvSpPr>
          <p:spPr bwMode="auto">
            <a:xfrm>
              <a:off x="2303" y="2190"/>
              <a:ext cx="0" cy="16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41" name="Line 17"/>
            <p:cNvSpPr>
              <a:spLocks noChangeShapeType="1"/>
            </p:cNvSpPr>
            <p:nvPr/>
          </p:nvSpPr>
          <p:spPr bwMode="auto">
            <a:xfrm>
              <a:off x="2401" y="2172"/>
              <a:ext cx="0" cy="167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42" name="Line 18"/>
            <p:cNvSpPr>
              <a:spLocks noChangeShapeType="1"/>
            </p:cNvSpPr>
            <p:nvPr/>
          </p:nvSpPr>
          <p:spPr bwMode="auto">
            <a:xfrm>
              <a:off x="2499" y="2148"/>
              <a:ext cx="0" cy="17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43" name="Line 19"/>
            <p:cNvSpPr>
              <a:spLocks noChangeShapeType="1"/>
            </p:cNvSpPr>
            <p:nvPr/>
          </p:nvSpPr>
          <p:spPr bwMode="auto">
            <a:xfrm>
              <a:off x="2597" y="2112"/>
              <a:ext cx="0" cy="178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44" name="Line 20"/>
            <p:cNvSpPr>
              <a:spLocks noChangeShapeType="1"/>
            </p:cNvSpPr>
            <p:nvPr/>
          </p:nvSpPr>
          <p:spPr bwMode="auto">
            <a:xfrm>
              <a:off x="2695" y="2112"/>
              <a:ext cx="0" cy="17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45" name="Line 21"/>
            <p:cNvSpPr>
              <a:spLocks noChangeShapeType="1"/>
            </p:cNvSpPr>
            <p:nvPr/>
          </p:nvSpPr>
          <p:spPr bwMode="auto">
            <a:xfrm>
              <a:off x="4560" y="2676"/>
              <a:ext cx="0" cy="67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46" name="Line 22"/>
            <p:cNvSpPr>
              <a:spLocks noChangeShapeType="1"/>
            </p:cNvSpPr>
            <p:nvPr/>
          </p:nvSpPr>
          <p:spPr bwMode="auto">
            <a:xfrm>
              <a:off x="2793" y="2100"/>
              <a:ext cx="0" cy="183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47" name="Line 23"/>
            <p:cNvSpPr>
              <a:spLocks noChangeShapeType="1"/>
            </p:cNvSpPr>
            <p:nvPr/>
          </p:nvSpPr>
          <p:spPr bwMode="auto">
            <a:xfrm>
              <a:off x="2891" y="2100"/>
              <a:ext cx="0" cy="184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48" name="Line 24"/>
            <p:cNvSpPr>
              <a:spLocks noChangeShapeType="1"/>
            </p:cNvSpPr>
            <p:nvPr/>
          </p:nvSpPr>
          <p:spPr bwMode="auto">
            <a:xfrm>
              <a:off x="3088" y="2082"/>
              <a:ext cx="0" cy="185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49" name="Line 25"/>
            <p:cNvSpPr>
              <a:spLocks noChangeShapeType="1"/>
            </p:cNvSpPr>
            <p:nvPr/>
          </p:nvSpPr>
          <p:spPr bwMode="auto">
            <a:xfrm>
              <a:off x="3284" y="2088"/>
              <a:ext cx="0" cy="183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50" name="Line 26"/>
            <p:cNvSpPr>
              <a:spLocks noChangeShapeType="1"/>
            </p:cNvSpPr>
            <p:nvPr/>
          </p:nvSpPr>
          <p:spPr bwMode="auto">
            <a:xfrm>
              <a:off x="3480" y="2124"/>
              <a:ext cx="0" cy="177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51" name="Line 27"/>
            <p:cNvSpPr>
              <a:spLocks noChangeShapeType="1"/>
            </p:cNvSpPr>
            <p:nvPr/>
          </p:nvSpPr>
          <p:spPr bwMode="auto">
            <a:xfrm>
              <a:off x="3676" y="2178"/>
              <a:ext cx="0" cy="169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52" name="Line 28"/>
            <p:cNvSpPr>
              <a:spLocks noChangeShapeType="1"/>
            </p:cNvSpPr>
            <p:nvPr/>
          </p:nvSpPr>
          <p:spPr bwMode="auto">
            <a:xfrm>
              <a:off x="3873" y="2226"/>
              <a:ext cx="0" cy="156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53" name="Line 29"/>
            <p:cNvSpPr>
              <a:spLocks noChangeShapeType="1"/>
            </p:cNvSpPr>
            <p:nvPr/>
          </p:nvSpPr>
          <p:spPr bwMode="auto">
            <a:xfrm>
              <a:off x="4069" y="2298"/>
              <a:ext cx="0" cy="142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54" name="Line 30"/>
            <p:cNvSpPr>
              <a:spLocks noChangeShapeType="1"/>
            </p:cNvSpPr>
            <p:nvPr/>
          </p:nvSpPr>
          <p:spPr bwMode="auto">
            <a:xfrm>
              <a:off x="4265" y="2412"/>
              <a:ext cx="0" cy="12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55" name="Line 31"/>
            <p:cNvSpPr>
              <a:spLocks noChangeShapeType="1"/>
            </p:cNvSpPr>
            <p:nvPr/>
          </p:nvSpPr>
          <p:spPr bwMode="auto">
            <a:xfrm>
              <a:off x="2989" y="2100"/>
              <a:ext cx="0" cy="185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56" name="Line 32"/>
            <p:cNvSpPr>
              <a:spLocks noChangeShapeType="1"/>
            </p:cNvSpPr>
            <p:nvPr/>
          </p:nvSpPr>
          <p:spPr bwMode="auto">
            <a:xfrm>
              <a:off x="3186" y="2100"/>
              <a:ext cx="0" cy="182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57" name="Line 33"/>
            <p:cNvSpPr>
              <a:spLocks noChangeShapeType="1"/>
            </p:cNvSpPr>
            <p:nvPr/>
          </p:nvSpPr>
          <p:spPr bwMode="auto">
            <a:xfrm>
              <a:off x="3382" y="2106"/>
              <a:ext cx="0" cy="181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58" name="Line 34"/>
            <p:cNvSpPr>
              <a:spLocks noChangeShapeType="1"/>
            </p:cNvSpPr>
            <p:nvPr/>
          </p:nvSpPr>
          <p:spPr bwMode="auto">
            <a:xfrm>
              <a:off x="3578" y="2154"/>
              <a:ext cx="0" cy="174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59" name="Line 35"/>
            <p:cNvSpPr>
              <a:spLocks noChangeShapeType="1"/>
            </p:cNvSpPr>
            <p:nvPr/>
          </p:nvSpPr>
          <p:spPr bwMode="auto">
            <a:xfrm>
              <a:off x="3774" y="2184"/>
              <a:ext cx="0" cy="16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60" name="Line 36"/>
            <p:cNvSpPr>
              <a:spLocks noChangeShapeType="1"/>
            </p:cNvSpPr>
            <p:nvPr/>
          </p:nvSpPr>
          <p:spPr bwMode="auto">
            <a:xfrm>
              <a:off x="3971" y="2262"/>
              <a:ext cx="0" cy="15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61" name="Line 37"/>
            <p:cNvSpPr>
              <a:spLocks noChangeShapeType="1"/>
            </p:cNvSpPr>
            <p:nvPr/>
          </p:nvSpPr>
          <p:spPr bwMode="auto">
            <a:xfrm>
              <a:off x="4167" y="2340"/>
              <a:ext cx="0" cy="135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62" name="Line 38"/>
            <p:cNvSpPr>
              <a:spLocks noChangeShapeType="1"/>
            </p:cNvSpPr>
            <p:nvPr/>
          </p:nvSpPr>
          <p:spPr bwMode="auto">
            <a:xfrm>
              <a:off x="4363" y="2490"/>
              <a:ext cx="0" cy="106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63" name="Line 39"/>
            <p:cNvSpPr>
              <a:spLocks noChangeShapeType="1"/>
            </p:cNvSpPr>
            <p:nvPr/>
          </p:nvSpPr>
          <p:spPr bwMode="auto">
            <a:xfrm>
              <a:off x="4461" y="2568"/>
              <a:ext cx="0" cy="91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64" name="Line 40"/>
            <p:cNvSpPr>
              <a:spLocks noChangeShapeType="1"/>
            </p:cNvSpPr>
            <p:nvPr/>
          </p:nvSpPr>
          <p:spPr bwMode="auto">
            <a:xfrm rot="-5400000">
              <a:off x="3030" y="3138"/>
              <a:ext cx="0" cy="143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65" name="Line 41"/>
            <p:cNvSpPr>
              <a:spLocks noChangeShapeType="1"/>
            </p:cNvSpPr>
            <p:nvPr/>
          </p:nvSpPr>
          <p:spPr bwMode="auto">
            <a:xfrm rot="-5400000">
              <a:off x="3023" y="2812"/>
              <a:ext cx="0" cy="189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66" name="Line 42"/>
            <p:cNvSpPr>
              <a:spLocks noChangeShapeType="1"/>
            </p:cNvSpPr>
            <p:nvPr/>
          </p:nvSpPr>
          <p:spPr bwMode="auto">
            <a:xfrm rot="-5400000">
              <a:off x="3041" y="2492"/>
              <a:ext cx="0" cy="233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67" name="Line 43"/>
            <p:cNvSpPr>
              <a:spLocks noChangeShapeType="1"/>
            </p:cNvSpPr>
            <p:nvPr/>
          </p:nvSpPr>
          <p:spPr bwMode="auto">
            <a:xfrm rot="-5400000">
              <a:off x="3032" y="2241"/>
              <a:ext cx="0" cy="26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68" name="Line 44"/>
            <p:cNvSpPr>
              <a:spLocks noChangeShapeType="1"/>
            </p:cNvSpPr>
            <p:nvPr/>
          </p:nvSpPr>
          <p:spPr bwMode="auto">
            <a:xfrm rot="-5400000">
              <a:off x="3032" y="2047"/>
              <a:ext cx="0" cy="283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69" name="Line 45"/>
            <p:cNvSpPr>
              <a:spLocks noChangeShapeType="1"/>
            </p:cNvSpPr>
            <p:nvPr/>
          </p:nvSpPr>
          <p:spPr bwMode="auto">
            <a:xfrm rot="-5400000">
              <a:off x="3041" y="1862"/>
              <a:ext cx="0" cy="300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70" name="Line 46"/>
            <p:cNvSpPr>
              <a:spLocks noChangeShapeType="1"/>
            </p:cNvSpPr>
            <p:nvPr/>
          </p:nvSpPr>
          <p:spPr bwMode="auto">
            <a:xfrm rot="-5400000">
              <a:off x="3044" y="1695"/>
              <a:ext cx="0" cy="314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71" name="Line 47"/>
            <p:cNvSpPr>
              <a:spLocks noChangeShapeType="1"/>
            </p:cNvSpPr>
            <p:nvPr/>
          </p:nvSpPr>
          <p:spPr bwMode="auto">
            <a:xfrm rot="-5400000">
              <a:off x="3044" y="1450"/>
              <a:ext cx="0" cy="3240"/>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72" name="Line 48"/>
            <p:cNvSpPr>
              <a:spLocks noChangeShapeType="1"/>
            </p:cNvSpPr>
            <p:nvPr/>
          </p:nvSpPr>
          <p:spPr bwMode="auto">
            <a:xfrm rot="-5400000">
              <a:off x="3050" y="1260"/>
              <a:ext cx="0" cy="322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73" name="Line 49"/>
            <p:cNvSpPr>
              <a:spLocks noChangeShapeType="1"/>
            </p:cNvSpPr>
            <p:nvPr/>
          </p:nvSpPr>
          <p:spPr bwMode="auto">
            <a:xfrm rot="-5400000">
              <a:off x="3050" y="1154"/>
              <a:ext cx="0" cy="304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74" name="Line 50"/>
            <p:cNvSpPr>
              <a:spLocks noChangeShapeType="1"/>
            </p:cNvSpPr>
            <p:nvPr/>
          </p:nvSpPr>
          <p:spPr bwMode="auto">
            <a:xfrm rot="-5400000">
              <a:off x="3044" y="1138"/>
              <a:ext cx="0" cy="268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75" name="Line 51"/>
            <p:cNvSpPr>
              <a:spLocks noChangeShapeType="1"/>
            </p:cNvSpPr>
            <p:nvPr/>
          </p:nvSpPr>
          <p:spPr bwMode="auto">
            <a:xfrm rot="-5400000">
              <a:off x="3053" y="1304"/>
              <a:ext cx="0" cy="19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76" name="Line 52"/>
            <p:cNvSpPr>
              <a:spLocks noChangeShapeType="1"/>
            </p:cNvSpPr>
            <p:nvPr/>
          </p:nvSpPr>
          <p:spPr bwMode="auto">
            <a:xfrm rot="-5400000">
              <a:off x="3047" y="1576"/>
              <a:ext cx="0" cy="3186"/>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77" name="Line 53"/>
            <p:cNvSpPr>
              <a:spLocks noChangeShapeType="1"/>
            </p:cNvSpPr>
            <p:nvPr/>
          </p:nvSpPr>
          <p:spPr bwMode="auto">
            <a:xfrm rot="-5400000">
              <a:off x="3038" y="1346"/>
              <a:ext cx="0" cy="325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78" name="Line 54"/>
            <p:cNvSpPr>
              <a:spLocks noChangeShapeType="1"/>
            </p:cNvSpPr>
            <p:nvPr/>
          </p:nvSpPr>
          <p:spPr bwMode="auto">
            <a:xfrm rot="-5400000">
              <a:off x="3041" y="1195"/>
              <a:ext cx="0" cy="31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79" name="Line 55"/>
            <p:cNvSpPr>
              <a:spLocks noChangeShapeType="1"/>
            </p:cNvSpPr>
            <p:nvPr/>
          </p:nvSpPr>
          <p:spPr bwMode="auto">
            <a:xfrm rot="-5400000">
              <a:off x="3038" y="1146"/>
              <a:ext cx="0" cy="2868"/>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80" name="Line 56"/>
            <p:cNvSpPr>
              <a:spLocks noChangeShapeType="1"/>
            </p:cNvSpPr>
            <p:nvPr/>
          </p:nvSpPr>
          <p:spPr bwMode="auto">
            <a:xfrm rot="-5400000">
              <a:off x="3038" y="1202"/>
              <a:ext cx="0" cy="2364"/>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2881" name="Line 57"/>
            <p:cNvSpPr>
              <a:spLocks noChangeShapeType="1"/>
            </p:cNvSpPr>
            <p:nvPr/>
          </p:nvSpPr>
          <p:spPr bwMode="auto">
            <a:xfrm rot="-5400000">
              <a:off x="3065" y="1506"/>
              <a:ext cx="0" cy="1362"/>
            </a:xfrm>
            <a:prstGeom prst="line">
              <a:avLst/>
            </a:prstGeom>
            <a:noFill/>
            <a:ln w="9525">
              <a:solidFill>
                <a:srgbClr val="00CCFF"/>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62824" name="Freeform 58"/>
          <p:cNvSpPr>
            <a:spLocks/>
          </p:cNvSpPr>
          <p:nvPr/>
        </p:nvSpPr>
        <p:spPr bwMode="auto">
          <a:xfrm>
            <a:off x="2320925" y="3382963"/>
            <a:ext cx="4975225" cy="2809875"/>
          </a:xfrm>
          <a:custGeom>
            <a:avLst/>
            <a:gdLst>
              <a:gd name="T0" fmla="*/ 2147483647 w 3230"/>
              <a:gd name="T1" fmla="*/ 2147483647 h 1824"/>
              <a:gd name="T2" fmla="*/ 2147483647 w 3230"/>
              <a:gd name="T3" fmla="*/ 2147483647 h 1824"/>
              <a:gd name="T4" fmla="*/ 2147483647 w 3230"/>
              <a:gd name="T5" fmla="*/ 2147483647 h 1824"/>
              <a:gd name="T6" fmla="*/ 2147483647 w 3230"/>
              <a:gd name="T7" fmla="*/ 2147483647 h 1824"/>
              <a:gd name="T8" fmla="*/ 2147483647 w 3230"/>
              <a:gd name="T9" fmla="*/ 2147483647 h 1824"/>
              <a:gd name="T10" fmla="*/ 2147483647 w 3230"/>
              <a:gd name="T11" fmla="*/ 2147483647 h 1824"/>
              <a:gd name="T12" fmla="*/ 2147483647 w 3230"/>
              <a:gd name="T13" fmla="*/ 2147483647 h 1824"/>
              <a:gd name="T14" fmla="*/ 2147483647 w 3230"/>
              <a:gd name="T15" fmla="*/ 2147483647 h 1824"/>
              <a:gd name="T16" fmla="*/ 2147483647 w 3230"/>
              <a:gd name="T17" fmla="*/ 2147483647 h 1824"/>
              <a:gd name="T18" fmla="*/ 2147483647 w 3230"/>
              <a:gd name="T19" fmla="*/ 2147483647 h 1824"/>
              <a:gd name="T20" fmla="*/ 2147483647 w 3230"/>
              <a:gd name="T21" fmla="*/ 2147483647 h 1824"/>
              <a:gd name="T22" fmla="*/ 2147483647 w 3230"/>
              <a:gd name="T23" fmla="*/ 2147483647 h 1824"/>
              <a:gd name="T24" fmla="*/ 2147483647 w 3230"/>
              <a:gd name="T25" fmla="*/ 2147483647 h 1824"/>
              <a:gd name="T26" fmla="*/ 2147483647 w 3230"/>
              <a:gd name="T27" fmla="*/ 2147483647 h 1824"/>
              <a:gd name="T28" fmla="*/ 2147483647 w 3230"/>
              <a:gd name="T29" fmla="*/ 2147483647 h 1824"/>
              <a:gd name="T30" fmla="*/ 2147483647 w 3230"/>
              <a:gd name="T31" fmla="*/ 2147483647 h 1824"/>
              <a:gd name="T32" fmla="*/ 2147483647 w 3230"/>
              <a:gd name="T33" fmla="*/ 2147483647 h 1824"/>
              <a:gd name="T34" fmla="*/ 2147483647 w 3230"/>
              <a:gd name="T35" fmla="*/ 2147483647 h 1824"/>
              <a:gd name="T36" fmla="*/ 2147483647 w 3230"/>
              <a:gd name="T37" fmla="*/ 2147483647 h 1824"/>
              <a:gd name="T38" fmla="*/ 2147483647 w 3230"/>
              <a:gd name="T39" fmla="*/ 2147483647 h 1824"/>
              <a:gd name="T40" fmla="*/ 2147483647 w 3230"/>
              <a:gd name="T41" fmla="*/ 2147483647 h 1824"/>
              <a:gd name="T42" fmla="*/ 2147483647 w 3230"/>
              <a:gd name="T43" fmla="*/ 2147483647 h 1824"/>
              <a:gd name="T44" fmla="*/ 2147483647 w 3230"/>
              <a:gd name="T45" fmla="*/ 2147483647 h 1824"/>
              <a:gd name="T46" fmla="*/ 2147483647 w 3230"/>
              <a:gd name="T47" fmla="*/ 2147483647 h 1824"/>
              <a:gd name="T48" fmla="*/ 2147483647 w 3230"/>
              <a:gd name="T49" fmla="*/ 2147483647 h 1824"/>
              <a:gd name="T50" fmla="*/ 2147483647 w 3230"/>
              <a:gd name="T51" fmla="*/ 2147483647 h 1824"/>
              <a:gd name="T52" fmla="*/ 2147483647 w 3230"/>
              <a:gd name="T53" fmla="*/ 2147483647 h 1824"/>
              <a:gd name="T54" fmla="*/ 2147483647 w 3230"/>
              <a:gd name="T55" fmla="*/ 2147483647 h 1824"/>
              <a:gd name="T56" fmla="*/ 2147483647 w 3230"/>
              <a:gd name="T57" fmla="*/ 2147483647 h 1824"/>
              <a:gd name="T58" fmla="*/ 2147483647 w 3230"/>
              <a:gd name="T59" fmla="*/ 2147483647 h 1824"/>
              <a:gd name="T60" fmla="*/ 2147483647 w 3230"/>
              <a:gd name="T61" fmla="*/ 2147483647 h 1824"/>
              <a:gd name="T62" fmla="*/ 2147483647 w 3230"/>
              <a:gd name="T63" fmla="*/ 2147483647 h 1824"/>
              <a:gd name="T64" fmla="*/ 2147483647 w 3230"/>
              <a:gd name="T65" fmla="*/ 2147483647 h 1824"/>
              <a:gd name="T66" fmla="*/ 2147483647 w 3230"/>
              <a:gd name="T67" fmla="*/ 2147483647 h 1824"/>
              <a:gd name="T68" fmla="*/ 2147483647 w 3230"/>
              <a:gd name="T69" fmla="*/ 2147483647 h 1824"/>
              <a:gd name="T70" fmla="*/ 2147483647 w 3230"/>
              <a:gd name="T71" fmla="*/ 2147483647 h 1824"/>
              <a:gd name="T72" fmla="*/ 2147483647 w 3230"/>
              <a:gd name="T73" fmla="*/ 2147483647 h 1824"/>
              <a:gd name="T74" fmla="*/ 2147483647 w 3230"/>
              <a:gd name="T75" fmla="*/ 2147483647 h 1824"/>
              <a:gd name="T76" fmla="*/ 2147483647 w 3230"/>
              <a:gd name="T77" fmla="*/ 2147483647 h 1824"/>
              <a:gd name="T78" fmla="*/ 2147483647 w 3230"/>
              <a:gd name="T79" fmla="*/ 2147483647 h 1824"/>
              <a:gd name="T80" fmla="*/ 2147483647 w 3230"/>
              <a:gd name="T81" fmla="*/ 2147483647 h 1824"/>
              <a:gd name="T82" fmla="*/ 2147483647 w 3230"/>
              <a:gd name="T83" fmla="*/ 2147483647 h 1824"/>
              <a:gd name="T84" fmla="*/ 2147483647 w 3230"/>
              <a:gd name="T85" fmla="*/ 2147483647 h 1824"/>
              <a:gd name="T86" fmla="*/ 2147483647 w 3230"/>
              <a:gd name="T87" fmla="*/ 2147483647 h 18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0"/>
              <a:gd name="T133" fmla="*/ 0 h 1824"/>
              <a:gd name="T134" fmla="*/ 3230 w 3230"/>
              <a:gd name="T135" fmla="*/ 1824 h 18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0" h="1824">
                <a:moveTo>
                  <a:pt x="1591" y="3"/>
                </a:moveTo>
                <a:cubicBezTo>
                  <a:pt x="1510" y="0"/>
                  <a:pt x="1316" y="140"/>
                  <a:pt x="1177" y="165"/>
                </a:cubicBezTo>
                <a:cubicBezTo>
                  <a:pt x="1038" y="190"/>
                  <a:pt x="865" y="144"/>
                  <a:pt x="757" y="153"/>
                </a:cubicBezTo>
                <a:cubicBezTo>
                  <a:pt x="649" y="162"/>
                  <a:pt x="597" y="190"/>
                  <a:pt x="529" y="219"/>
                </a:cubicBezTo>
                <a:cubicBezTo>
                  <a:pt x="461" y="248"/>
                  <a:pt x="392" y="285"/>
                  <a:pt x="349" y="327"/>
                </a:cubicBezTo>
                <a:cubicBezTo>
                  <a:pt x="306" y="369"/>
                  <a:pt x="288" y="420"/>
                  <a:pt x="271" y="471"/>
                </a:cubicBezTo>
                <a:cubicBezTo>
                  <a:pt x="254" y="522"/>
                  <a:pt x="277" y="592"/>
                  <a:pt x="247" y="633"/>
                </a:cubicBezTo>
                <a:cubicBezTo>
                  <a:pt x="217" y="674"/>
                  <a:pt x="126" y="701"/>
                  <a:pt x="91" y="717"/>
                </a:cubicBezTo>
                <a:cubicBezTo>
                  <a:pt x="56" y="733"/>
                  <a:pt x="51" y="711"/>
                  <a:pt x="37" y="729"/>
                </a:cubicBezTo>
                <a:cubicBezTo>
                  <a:pt x="23" y="747"/>
                  <a:pt x="12" y="782"/>
                  <a:pt x="7" y="825"/>
                </a:cubicBezTo>
                <a:cubicBezTo>
                  <a:pt x="2" y="868"/>
                  <a:pt x="0" y="942"/>
                  <a:pt x="7" y="987"/>
                </a:cubicBezTo>
                <a:cubicBezTo>
                  <a:pt x="14" y="1032"/>
                  <a:pt x="31" y="1055"/>
                  <a:pt x="49" y="1095"/>
                </a:cubicBezTo>
                <a:cubicBezTo>
                  <a:pt x="67" y="1135"/>
                  <a:pt x="83" y="1199"/>
                  <a:pt x="115" y="1227"/>
                </a:cubicBezTo>
                <a:cubicBezTo>
                  <a:pt x="147" y="1255"/>
                  <a:pt x="192" y="1260"/>
                  <a:pt x="241" y="1263"/>
                </a:cubicBezTo>
                <a:cubicBezTo>
                  <a:pt x="290" y="1266"/>
                  <a:pt x="360" y="1231"/>
                  <a:pt x="409" y="1245"/>
                </a:cubicBezTo>
                <a:cubicBezTo>
                  <a:pt x="458" y="1259"/>
                  <a:pt x="507" y="1301"/>
                  <a:pt x="535" y="1347"/>
                </a:cubicBezTo>
                <a:cubicBezTo>
                  <a:pt x="563" y="1393"/>
                  <a:pt x="562" y="1480"/>
                  <a:pt x="577" y="1521"/>
                </a:cubicBezTo>
                <a:cubicBezTo>
                  <a:pt x="592" y="1562"/>
                  <a:pt x="594" y="1578"/>
                  <a:pt x="625" y="1593"/>
                </a:cubicBezTo>
                <a:cubicBezTo>
                  <a:pt x="656" y="1608"/>
                  <a:pt x="709" y="1622"/>
                  <a:pt x="763" y="1611"/>
                </a:cubicBezTo>
                <a:cubicBezTo>
                  <a:pt x="817" y="1600"/>
                  <a:pt x="877" y="1539"/>
                  <a:pt x="949" y="1527"/>
                </a:cubicBezTo>
                <a:cubicBezTo>
                  <a:pt x="1021" y="1515"/>
                  <a:pt x="1127" y="1513"/>
                  <a:pt x="1195" y="1539"/>
                </a:cubicBezTo>
                <a:cubicBezTo>
                  <a:pt x="1263" y="1565"/>
                  <a:pt x="1294" y="1643"/>
                  <a:pt x="1357" y="1683"/>
                </a:cubicBezTo>
                <a:cubicBezTo>
                  <a:pt x="1420" y="1723"/>
                  <a:pt x="1514" y="1759"/>
                  <a:pt x="1573" y="1779"/>
                </a:cubicBezTo>
                <a:cubicBezTo>
                  <a:pt x="1632" y="1799"/>
                  <a:pt x="1636" y="1824"/>
                  <a:pt x="1711" y="1803"/>
                </a:cubicBezTo>
                <a:cubicBezTo>
                  <a:pt x="1786" y="1782"/>
                  <a:pt x="1939" y="1672"/>
                  <a:pt x="2023" y="1653"/>
                </a:cubicBezTo>
                <a:cubicBezTo>
                  <a:pt x="2107" y="1634"/>
                  <a:pt x="2152" y="1692"/>
                  <a:pt x="2215" y="1689"/>
                </a:cubicBezTo>
                <a:cubicBezTo>
                  <a:pt x="2278" y="1686"/>
                  <a:pt x="2350" y="1665"/>
                  <a:pt x="2401" y="1635"/>
                </a:cubicBezTo>
                <a:cubicBezTo>
                  <a:pt x="2452" y="1605"/>
                  <a:pt x="2490" y="1557"/>
                  <a:pt x="2521" y="1509"/>
                </a:cubicBezTo>
                <a:cubicBezTo>
                  <a:pt x="2552" y="1461"/>
                  <a:pt x="2536" y="1373"/>
                  <a:pt x="2587" y="1347"/>
                </a:cubicBezTo>
                <a:cubicBezTo>
                  <a:pt x="2638" y="1321"/>
                  <a:pt x="2763" y="1354"/>
                  <a:pt x="2827" y="1353"/>
                </a:cubicBezTo>
                <a:cubicBezTo>
                  <a:pt x="2891" y="1352"/>
                  <a:pt x="2938" y="1349"/>
                  <a:pt x="2971" y="1341"/>
                </a:cubicBezTo>
                <a:cubicBezTo>
                  <a:pt x="3004" y="1333"/>
                  <a:pt x="3008" y="1339"/>
                  <a:pt x="3025" y="1305"/>
                </a:cubicBezTo>
                <a:cubicBezTo>
                  <a:pt x="3042" y="1271"/>
                  <a:pt x="3071" y="1189"/>
                  <a:pt x="3073" y="1137"/>
                </a:cubicBezTo>
                <a:cubicBezTo>
                  <a:pt x="3075" y="1085"/>
                  <a:pt x="3020" y="1056"/>
                  <a:pt x="3037" y="993"/>
                </a:cubicBezTo>
                <a:cubicBezTo>
                  <a:pt x="3054" y="930"/>
                  <a:pt x="3146" y="807"/>
                  <a:pt x="3175" y="759"/>
                </a:cubicBezTo>
                <a:cubicBezTo>
                  <a:pt x="3204" y="711"/>
                  <a:pt x="3230" y="738"/>
                  <a:pt x="3211" y="705"/>
                </a:cubicBezTo>
                <a:cubicBezTo>
                  <a:pt x="3192" y="672"/>
                  <a:pt x="3110" y="612"/>
                  <a:pt x="3061" y="561"/>
                </a:cubicBezTo>
                <a:cubicBezTo>
                  <a:pt x="3012" y="510"/>
                  <a:pt x="2943" y="437"/>
                  <a:pt x="2917" y="399"/>
                </a:cubicBezTo>
                <a:cubicBezTo>
                  <a:pt x="2891" y="361"/>
                  <a:pt x="2937" y="352"/>
                  <a:pt x="2905" y="333"/>
                </a:cubicBezTo>
                <a:cubicBezTo>
                  <a:pt x="2873" y="314"/>
                  <a:pt x="2816" y="329"/>
                  <a:pt x="2725" y="285"/>
                </a:cubicBezTo>
                <a:cubicBezTo>
                  <a:pt x="2634" y="241"/>
                  <a:pt x="2489" y="103"/>
                  <a:pt x="2359" y="69"/>
                </a:cubicBezTo>
                <a:cubicBezTo>
                  <a:pt x="2229" y="35"/>
                  <a:pt x="2061" y="62"/>
                  <a:pt x="1945" y="81"/>
                </a:cubicBezTo>
                <a:cubicBezTo>
                  <a:pt x="1829" y="100"/>
                  <a:pt x="1720" y="196"/>
                  <a:pt x="1663" y="183"/>
                </a:cubicBezTo>
                <a:cubicBezTo>
                  <a:pt x="1606" y="170"/>
                  <a:pt x="1672" y="6"/>
                  <a:pt x="1591" y="3"/>
                </a:cubicBezTo>
                <a:close/>
              </a:path>
            </a:pathLst>
          </a:custGeom>
          <a:noFill/>
          <a:ln w="50800">
            <a:solidFill>
              <a:srgbClr val="FFFF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useBgFill="1">
        <p:nvSpPr>
          <p:cNvPr id="162825" name="Oval 59"/>
          <p:cNvSpPr>
            <a:spLocks noChangeArrowheads="1"/>
          </p:cNvSpPr>
          <p:nvPr/>
        </p:nvSpPr>
        <p:spPr bwMode="auto">
          <a:xfrm>
            <a:off x="3462338" y="4002088"/>
            <a:ext cx="2740025" cy="1563687"/>
          </a:xfrm>
          <a:prstGeom prst="ellipse">
            <a:avLst/>
          </a:prstGeom>
          <a:ln w="76200">
            <a:solidFill>
              <a:srgbClr val="0000FF"/>
            </a:solidFill>
            <a:round/>
            <a:headEnd/>
            <a:tailEnd/>
          </a:ln>
        </p:spPr>
        <p:txBody>
          <a:bodyPr wrap="none" anchor="ctr"/>
          <a:lstStyle/>
          <a:p>
            <a:endParaRPr lang="en-US"/>
          </a:p>
        </p:txBody>
      </p:sp>
      <p:sp>
        <p:nvSpPr>
          <p:cNvPr id="162826" name="Text Box 60"/>
          <p:cNvSpPr txBox="1">
            <a:spLocks noChangeArrowheads="1"/>
          </p:cNvSpPr>
          <p:nvPr/>
        </p:nvSpPr>
        <p:spPr bwMode="auto">
          <a:xfrm>
            <a:off x="4232275" y="4584700"/>
            <a:ext cx="1149350" cy="457200"/>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GB"/>
              <a:t>Sink</a:t>
            </a:r>
          </a:p>
        </p:txBody>
      </p:sp>
      <p:sp>
        <p:nvSpPr>
          <p:cNvPr id="162827" name="Line 61"/>
          <p:cNvSpPr>
            <a:spLocks noChangeShapeType="1"/>
          </p:cNvSpPr>
          <p:nvPr/>
        </p:nvSpPr>
        <p:spPr bwMode="auto">
          <a:xfrm flipV="1">
            <a:off x="4826000" y="3997325"/>
            <a:ext cx="358775" cy="5842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269374" name="Freeform 62"/>
          <p:cNvSpPr>
            <a:spLocks/>
          </p:cNvSpPr>
          <p:nvPr/>
        </p:nvSpPr>
        <p:spPr bwMode="auto">
          <a:xfrm>
            <a:off x="2346325" y="3379788"/>
            <a:ext cx="4975225" cy="2809875"/>
          </a:xfrm>
          <a:custGeom>
            <a:avLst/>
            <a:gdLst>
              <a:gd name="T0" fmla="*/ 2147483647 w 3230"/>
              <a:gd name="T1" fmla="*/ 2147483647 h 1824"/>
              <a:gd name="T2" fmla="*/ 2147483647 w 3230"/>
              <a:gd name="T3" fmla="*/ 2147483647 h 1824"/>
              <a:gd name="T4" fmla="*/ 2147483647 w 3230"/>
              <a:gd name="T5" fmla="*/ 2147483647 h 1824"/>
              <a:gd name="T6" fmla="*/ 2147483647 w 3230"/>
              <a:gd name="T7" fmla="*/ 2147483647 h 1824"/>
              <a:gd name="T8" fmla="*/ 2147483647 w 3230"/>
              <a:gd name="T9" fmla="*/ 2147483647 h 1824"/>
              <a:gd name="T10" fmla="*/ 2147483647 w 3230"/>
              <a:gd name="T11" fmla="*/ 2147483647 h 1824"/>
              <a:gd name="T12" fmla="*/ 2147483647 w 3230"/>
              <a:gd name="T13" fmla="*/ 2147483647 h 1824"/>
              <a:gd name="T14" fmla="*/ 2147483647 w 3230"/>
              <a:gd name="T15" fmla="*/ 2147483647 h 1824"/>
              <a:gd name="T16" fmla="*/ 2147483647 w 3230"/>
              <a:gd name="T17" fmla="*/ 2147483647 h 1824"/>
              <a:gd name="T18" fmla="*/ 2147483647 w 3230"/>
              <a:gd name="T19" fmla="*/ 2147483647 h 1824"/>
              <a:gd name="T20" fmla="*/ 2147483647 w 3230"/>
              <a:gd name="T21" fmla="*/ 2147483647 h 1824"/>
              <a:gd name="T22" fmla="*/ 2147483647 w 3230"/>
              <a:gd name="T23" fmla="*/ 2147483647 h 1824"/>
              <a:gd name="T24" fmla="*/ 2147483647 w 3230"/>
              <a:gd name="T25" fmla="*/ 2147483647 h 1824"/>
              <a:gd name="T26" fmla="*/ 2147483647 w 3230"/>
              <a:gd name="T27" fmla="*/ 2147483647 h 1824"/>
              <a:gd name="T28" fmla="*/ 2147483647 w 3230"/>
              <a:gd name="T29" fmla="*/ 2147483647 h 1824"/>
              <a:gd name="T30" fmla="*/ 2147483647 w 3230"/>
              <a:gd name="T31" fmla="*/ 2147483647 h 1824"/>
              <a:gd name="T32" fmla="*/ 2147483647 w 3230"/>
              <a:gd name="T33" fmla="*/ 2147483647 h 1824"/>
              <a:gd name="T34" fmla="*/ 2147483647 w 3230"/>
              <a:gd name="T35" fmla="*/ 2147483647 h 1824"/>
              <a:gd name="T36" fmla="*/ 2147483647 w 3230"/>
              <a:gd name="T37" fmla="*/ 2147483647 h 1824"/>
              <a:gd name="T38" fmla="*/ 2147483647 w 3230"/>
              <a:gd name="T39" fmla="*/ 2147483647 h 1824"/>
              <a:gd name="T40" fmla="*/ 2147483647 w 3230"/>
              <a:gd name="T41" fmla="*/ 2147483647 h 1824"/>
              <a:gd name="T42" fmla="*/ 2147483647 w 3230"/>
              <a:gd name="T43" fmla="*/ 2147483647 h 1824"/>
              <a:gd name="T44" fmla="*/ 2147483647 w 3230"/>
              <a:gd name="T45" fmla="*/ 2147483647 h 1824"/>
              <a:gd name="T46" fmla="*/ 2147483647 w 3230"/>
              <a:gd name="T47" fmla="*/ 2147483647 h 1824"/>
              <a:gd name="T48" fmla="*/ 2147483647 w 3230"/>
              <a:gd name="T49" fmla="*/ 2147483647 h 1824"/>
              <a:gd name="T50" fmla="*/ 2147483647 w 3230"/>
              <a:gd name="T51" fmla="*/ 2147483647 h 1824"/>
              <a:gd name="T52" fmla="*/ 2147483647 w 3230"/>
              <a:gd name="T53" fmla="*/ 2147483647 h 1824"/>
              <a:gd name="T54" fmla="*/ 2147483647 w 3230"/>
              <a:gd name="T55" fmla="*/ 2147483647 h 1824"/>
              <a:gd name="T56" fmla="*/ 2147483647 w 3230"/>
              <a:gd name="T57" fmla="*/ 2147483647 h 1824"/>
              <a:gd name="T58" fmla="*/ 2147483647 w 3230"/>
              <a:gd name="T59" fmla="*/ 2147483647 h 1824"/>
              <a:gd name="T60" fmla="*/ 2147483647 w 3230"/>
              <a:gd name="T61" fmla="*/ 2147483647 h 1824"/>
              <a:gd name="T62" fmla="*/ 2147483647 w 3230"/>
              <a:gd name="T63" fmla="*/ 2147483647 h 1824"/>
              <a:gd name="T64" fmla="*/ 2147483647 w 3230"/>
              <a:gd name="T65" fmla="*/ 2147483647 h 1824"/>
              <a:gd name="T66" fmla="*/ 2147483647 w 3230"/>
              <a:gd name="T67" fmla="*/ 2147483647 h 1824"/>
              <a:gd name="T68" fmla="*/ 2147483647 w 3230"/>
              <a:gd name="T69" fmla="*/ 2147483647 h 1824"/>
              <a:gd name="T70" fmla="*/ 2147483647 w 3230"/>
              <a:gd name="T71" fmla="*/ 2147483647 h 1824"/>
              <a:gd name="T72" fmla="*/ 2147483647 w 3230"/>
              <a:gd name="T73" fmla="*/ 2147483647 h 1824"/>
              <a:gd name="T74" fmla="*/ 2147483647 w 3230"/>
              <a:gd name="T75" fmla="*/ 2147483647 h 1824"/>
              <a:gd name="T76" fmla="*/ 2147483647 w 3230"/>
              <a:gd name="T77" fmla="*/ 2147483647 h 1824"/>
              <a:gd name="T78" fmla="*/ 2147483647 w 3230"/>
              <a:gd name="T79" fmla="*/ 2147483647 h 1824"/>
              <a:gd name="T80" fmla="*/ 2147483647 w 3230"/>
              <a:gd name="T81" fmla="*/ 2147483647 h 1824"/>
              <a:gd name="T82" fmla="*/ 2147483647 w 3230"/>
              <a:gd name="T83" fmla="*/ 2147483647 h 1824"/>
              <a:gd name="T84" fmla="*/ 2147483647 w 3230"/>
              <a:gd name="T85" fmla="*/ 2147483647 h 1824"/>
              <a:gd name="T86" fmla="*/ 2147483647 w 3230"/>
              <a:gd name="T87" fmla="*/ 2147483647 h 18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0"/>
              <a:gd name="T133" fmla="*/ 0 h 1824"/>
              <a:gd name="T134" fmla="*/ 3230 w 3230"/>
              <a:gd name="T135" fmla="*/ 1824 h 18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0" h="1824">
                <a:moveTo>
                  <a:pt x="1591" y="3"/>
                </a:moveTo>
                <a:cubicBezTo>
                  <a:pt x="1510" y="0"/>
                  <a:pt x="1316" y="140"/>
                  <a:pt x="1177" y="165"/>
                </a:cubicBezTo>
                <a:cubicBezTo>
                  <a:pt x="1038" y="190"/>
                  <a:pt x="865" y="144"/>
                  <a:pt x="757" y="153"/>
                </a:cubicBezTo>
                <a:cubicBezTo>
                  <a:pt x="649" y="162"/>
                  <a:pt x="597" y="190"/>
                  <a:pt x="529" y="219"/>
                </a:cubicBezTo>
                <a:cubicBezTo>
                  <a:pt x="461" y="248"/>
                  <a:pt x="392" y="285"/>
                  <a:pt x="349" y="327"/>
                </a:cubicBezTo>
                <a:cubicBezTo>
                  <a:pt x="306" y="369"/>
                  <a:pt x="288" y="420"/>
                  <a:pt x="271" y="471"/>
                </a:cubicBezTo>
                <a:cubicBezTo>
                  <a:pt x="254" y="522"/>
                  <a:pt x="277" y="592"/>
                  <a:pt x="247" y="633"/>
                </a:cubicBezTo>
                <a:cubicBezTo>
                  <a:pt x="217" y="674"/>
                  <a:pt x="126" y="701"/>
                  <a:pt x="91" y="717"/>
                </a:cubicBezTo>
                <a:cubicBezTo>
                  <a:pt x="56" y="733"/>
                  <a:pt x="51" y="711"/>
                  <a:pt x="37" y="729"/>
                </a:cubicBezTo>
                <a:cubicBezTo>
                  <a:pt x="23" y="747"/>
                  <a:pt x="12" y="782"/>
                  <a:pt x="7" y="825"/>
                </a:cubicBezTo>
                <a:cubicBezTo>
                  <a:pt x="2" y="868"/>
                  <a:pt x="0" y="942"/>
                  <a:pt x="7" y="987"/>
                </a:cubicBezTo>
                <a:cubicBezTo>
                  <a:pt x="14" y="1032"/>
                  <a:pt x="31" y="1055"/>
                  <a:pt x="49" y="1095"/>
                </a:cubicBezTo>
                <a:cubicBezTo>
                  <a:pt x="67" y="1135"/>
                  <a:pt x="83" y="1199"/>
                  <a:pt x="115" y="1227"/>
                </a:cubicBezTo>
                <a:cubicBezTo>
                  <a:pt x="147" y="1255"/>
                  <a:pt x="192" y="1260"/>
                  <a:pt x="241" y="1263"/>
                </a:cubicBezTo>
                <a:cubicBezTo>
                  <a:pt x="290" y="1266"/>
                  <a:pt x="360" y="1231"/>
                  <a:pt x="409" y="1245"/>
                </a:cubicBezTo>
                <a:cubicBezTo>
                  <a:pt x="458" y="1259"/>
                  <a:pt x="507" y="1301"/>
                  <a:pt x="535" y="1347"/>
                </a:cubicBezTo>
                <a:cubicBezTo>
                  <a:pt x="563" y="1393"/>
                  <a:pt x="562" y="1480"/>
                  <a:pt x="577" y="1521"/>
                </a:cubicBezTo>
                <a:cubicBezTo>
                  <a:pt x="592" y="1562"/>
                  <a:pt x="594" y="1578"/>
                  <a:pt x="625" y="1593"/>
                </a:cubicBezTo>
                <a:cubicBezTo>
                  <a:pt x="656" y="1608"/>
                  <a:pt x="709" y="1622"/>
                  <a:pt x="763" y="1611"/>
                </a:cubicBezTo>
                <a:cubicBezTo>
                  <a:pt x="817" y="1600"/>
                  <a:pt x="877" y="1539"/>
                  <a:pt x="949" y="1527"/>
                </a:cubicBezTo>
                <a:cubicBezTo>
                  <a:pt x="1021" y="1515"/>
                  <a:pt x="1127" y="1513"/>
                  <a:pt x="1195" y="1539"/>
                </a:cubicBezTo>
                <a:cubicBezTo>
                  <a:pt x="1263" y="1565"/>
                  <a:pt x="1294" y="1643"/>
                  <a:pt x="1357" y="1683"/>
                </a:cubicBezTo>
                <a:cubicBezTo>
                  <a:pt x="1420" y="1723"/>
                  <a:pt x="1514" y="1759"/>
                  <a:pt x="1573" y="1779"/>
                </a:cubicBezTo>
                <a:cubicBezTo>
                  <a:pt x="1632" y="1799"/>
                  <a:pt x="1636" y="1824"/>
                  <a:pt x="1711" y="1803"/>
                </a:cubicBezTo>
                <a:cubicBezTo>
                  <a:pt x="1786" y="1782"/>
                  <a:pt x="1939" y="1672"/>
                  <a:pt x="2023" y="1653"/>
                </a:cubicBezTo>
                <a:cubicBezTo>
                  <a:pt x="2107" y="1634"/>
                  <a:pt x="2152" y="1692"/>
                  <a:pt x="2215" y="1689"/>
                </a:cubicBezTo>
                <a:cubicBezTo>
                  <a:pt x="2278" y="1686"/>
                  <a:pt x="2350" y="1665"/>
                  <a:pt x="2401" y="1635"/>
                </a:cubicBezTo>
                <a:cubicBezTo>
                  <a:pt x="2452" y="1605"/>
                  <a:pt x="2490" y="1557"/>
                  <a:pt x="2521" y="1509"/>
                </a:cubicBezTo>
                <a:cubicBezTo>
                  <a:pt x="2552" y="1461"/>
                  <a:pt x="2536" y="1373"/>
                  <a:pt x="2587" y="1347"/>
                </a:cubicBezTo>
                <a:cubicBezTo>
                  <a:pt x="2638" y="1321"/>
                  <a:pt x="2763" y="1354"/>
                  <a:pt x="2827" y="1353"/>
                </a:cubicBezTo>
                <a:cubicBezTo>
                  <a:pt x="2891" y="1352"/>
                  <a:pt x="2938" y="1349"/>
                  <a:pt x="2971" y="1341"/>
                </a:cubicBezTo>
                <a:cubicBezTo>
                  <a:pt x="3004" y="1333"/>
                  <a:pt x="3008" y="1339"/>
                  <a:pt x="3025" y="1305"/>
                </a:cubicBezTo>
                <a:cubicBezTo>
                  <a:pt x="3042" y="1271"/>
                  <a:pt x="3071" y="1189"/>
                  <a:pt x="3073" y="1137"/>
                </a:cubicBezTo>
                <a:cubicBezTo>
                  <a:pt x="3075" y="1085"/>
                  <a:pt x="3020" y="1056"/>
                  <a:pt x="3037" y="993"/>
                </a:cubicBezTo>
                <a:cubicBezTo>
                  <a:pt x="3054" y="930"/>
                  <a:pt x="3146" y="807"/>
                  <a:pt x="3175" y="759"/>
                </a:cubicBezTo>
                <a:cubicBezTo>
                  <a:pt x="3204" y="711"/>
                  <a:pt x="3230" y="738"/>
                  <a:pt x="3211" y="705"/>
                </a:cubicBezTo>
                <a:cubicBezTo>
                  <a:pt x="3192" y="672"/>
                  <a:pt x="3110" y="612"/>
                  <a:pt x="3061" y="561"/>
                </a:cubicBezTo>
                <a:cubicBezTo>
                  <a:pt x="3012" y="510"/>
                  <a:pt x="2943" y="437"/>
                  <a:pt x="2917" y="399"/>
                </a:cubicBezTo>
                <a:cubicBezTo>
                  <a:pt x="2891" y="361"/>
                  <a:pt x="2937" y="352"/>
                  <a:pt x="2905" y="333"/>
                </a:cubicBezTo>
                <a:cubicBezTo>
                  <a:pt x="2873" y="314"/>
                  <a:pt x="2816" y="329"/>
                  <a:pt x="2725" y="285"/>
                </a:cubicBezTo>
                <a:cubicBezTo>
                  <a:pt x="2634" y="241"/>
                  <a:pt x="2489" y="103"/>
                  <a:pt x="2359" y="69"/>
                </a:cubicBezTo>
                <a:cubicBezTo>
                  <a:pt x="2229" y="35"/>
                  <a:pt x="2061" y="62"/>
                  <a:pt x="1945" y="81"/>
                </a:cubicBezTo>
                <a:cubicBezTo>
                  <a:pt x="1829" y="100"/>
                  <a:pt x="1720" y="196"/>
                  <a:pt x="1663" y="183"/>
                </a:cubicBezTo>
                <a:cubicBezTo>
                  <a:pt x="1606" y="170"/>
                  <a:pt x="1672" y="6"/>
                  <a:pt x="1591" y="3"/>
                </a:cubicBezTo>
                <a:close/>
              </a:path>
            </a:pathLst>
          </a:custGeom>
          <a:noFill/>
          <a:ln w="127000">
            <a:solidFill>
              <a:srgbClr val="FFFF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2829" name="Text Box 64"/>
          <p:cNvSpPr txBox="1">
            <a:spLocks noChangeArrowheads="1"/>
          </p:cNvSpPr>
          <p:nvPr/>
        </p:nvSpPr>
        <p:spPr bwMode="auto">
          <a:xfrm>
            <a:off x="504825" y="1450975"/>
            <a:ext cx="7967663"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Minimum cut </a:t>
            </a:r>
            <a:r>
              <a:rPr lang="en-GB">
                <a:sym typeface="Symbol" charset="0"/>
              </a:rPr>
              <a:t> Minimal 3D Surface under photo-consistency metric</a:t>
            </a:r>
          </a:p>
        </p:txBody>
      </p:sp>
      <p:sp>
        <p:nvSpPr>
          <p:cNvPr id="162830" name="Text Box 134"/>
          <p:cNvSpPr txBox="1">
            <a:spLocks noChangeArrowheads="1"/>
          </p:cNvSpPr>
          <p:nvPr/>
        </p:nvSpPr>
        <p:spPr bwMode="auto">
          <a:xfrm>
            <a:off x="166688" y="3262313"/>
            <a:ext cx="3255962"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i="1"/>
              <a:t>[Boykov and Kolmogorov ICCV 2001]</a:t>
            </a:r>
          </a:p>
        </p:txBody>
      </p:sp>
      <p:sp>
        <p:nvSpPr>
          <p:cNvPr id="162831" name="Rectangle 65"/>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26719012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9374"/>
                                        </p:tgtEl>
                                        <p:attrNameLst>
                                          <p:attrName>style.visibility</p:attrName>
                                        </p:attrNameLst>
                                      </p:cBhvr>
                                      <p:to>
                                        <p:strVal val="visible"/>
                                      </p:to>
                                    </p:set>
                                    <p:animEffect transition="in" filter="fade">
                                      <p:cBhvr>
                                        <p:cTn id="7" dur="1000"/>
                                        <p:tgtEl>
                                          <p:spTgt spid="269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7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3842" name="AutoShape 27"/>
          <p:cNvSpPr>
            <a:spLocks noChangeArrowheads="1"/>
          </p:cNvSpPr>
          <p:nvPr/>
        </p:nvSpPr>
        <p:spPr bwMode="auto">
          <a:xfrm rot="-2018969">
            <a:off x="2851150" y="2733675"/>
            <a:ext cx="3486150" cy="3479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524 h 21600"/>
            </a:gdLst>
            <a:ahLst/>
            <a:cxnLst>
              <a:cxn ang="T8">
                <a:pos x="T0" y="T1"/>
              </a:cxn>
              <a:cxn ang="T9">
                <a:pos x="T2" y="T3"/>
              </a:cxn>
              <a:cxn ang="T10">
                <a:pos x="T4" y="T5"/>
              </a:cxn>
              <a:cxn ang="T11">
                <a:pos x="T6" y="T7"/>
              </a:cxn>
            </a:cxnLst>
            <a:rect l="T12" t="T13" r="T14" b="T15"/>
            <a:pathLst>
              <a:path w="21600" h="21600">
                <a:moveTo>
                  <a:pt x="6637" y="12210"/>
                </a:moveTo>
                <a:cubicBezTo>
                  <a:pt x="6483" y="11756"/>
                  <a:pt x="6405" y="11279"/>
                  <a:pt x="6405" y="10800"/>
                </a:cubicBezTo>
                <a:cubicBezTo>
                  <a:pt x="6405" y="8372"/>
                  <a:pt x="8372" y="6405"/>
                  <a:pt x="10800" y="6405"/>
                </a:cubicBezTo>
                <a:cubicBezTo>
                  <a:pt x="13227" y="6405"/>
                  <a:pt x="15195" y="8372"/>
                  <a:pt x="15195" y="10800"/>
                </a:cubicBezTo>
                <a:cubicBezTo>
                  <a:pt x="15195" y="11279"/>
                  <a:pt x="15116" y="11756"/>
                  <a:pt x="14962" y="12210"/>
                </a:cubicBezTo>
                <a:lnTo>
                  <a:pt x="21028" y="14266"/>
                </a:lnTo>
                <a:cubicBezTo>
                  <a:pt x="21406" y="13150"/>
                  <a:pt x="21600" y="11979"/>
                  <a:pt x="21600" y="10800"/>
                </a:cubicBezTo>
                <a:cubicBezTo>
                  <a:pt x="21600" y="4835"/>
                  <a:pt x="16764" y="0"/>
                  <a:pt x="10800" y="0"/>
                </a:cubicBezTo>
                <a:cubicBezTo>
                  <a:pt x="4835" y="0"/>
                  <a:pt x="0" y="4835"/>
                  <a:pt x="0" y="10800"/>
                </a:cubicBezTo>
                <a:cubicBezTo>
                  <a:pt x="-1" y="11979"/>
                  <a:pt x="193" y="13150"/>
                  <a:pt x="571" y="14266"/>
                </a:cubicBezTo>
                <a:close/>
              </a:path>
            </a:pathLst>
          </a:custGeom>
          <a:ln w="50800">
            <a:solidFill>
              <a:schemeClr val="tx1"/>
            </a:solidFill>
            <a:miter lim="800000"/>
            <a:headEnd/>
            <a:tailEnd/>
          </a:ln>
        </p:spPr>
        <p:txBody>
          <a:bodyPr wrap="none" anchor="ctr"/>
          <a:lstStyle/>
          <a:p>
            <a:endParaRPr lang="en-US"/>
          </a:p>
        </p:txBody>
      </p:sp>
      <p:sp>
        <p:nvSpPr>
          <p:cNvPr id="163843" name="Rectangle 2"/>
          <p:cNvSpPr>
            <a:spLocks noGrp="1" noChangeArrowheads="1"/>
          </p:cNvSpPr>
          <p:nvPr>
            <p:ph type="title"/>
          </p:nvPr>
        </p:nvSpPr>
        <p:spPr/>
        <p:txBody>
          <a:bodyPr/>
          <a:lstStyle/>
          <a:p>
            <a:pPr eaLnBrk="1" hangingPunct="1"/>
            <a:r>
              <a:rPr lang="en-GB">
                <a:latin typeface="Verdana" charset="0"/>
              </a:rPr>
              <a:t>Photo-consistency</a:t>
            </a:r>
          </a:p>
        </p:txBody>
      </p:sp>
      <p:sp>
        <p:nvSpPr>
          <p:cNvPr id="163844" name="Rectangle 3"/>
          <p:cNvSpPr>
            <a:spLocks noGrp="1" noChangeArrowheads="1"/>
          </p:cNvSpPr>
          <p:nvPr>
            <p:ph type="body" idx="1"/>
          </p:nvPr>
        </p:nvSpPr>
        <p:spPr/>
        <p:txBody>
          <a:bodyPr/>
          <a:lstStyle/>
          <a:p>
            <a:pPr eaLnBrk="1" hangingPunct="1"/>
            <a:r>
              <a:rPr lang="en-GB">
                <a:latin typeface="Verdana" charset="0"/>
              </a:rPr>
              <a:t>Occlusion</a:t>
            </a:r>
          </a:p>
        </p:txBody>
      </p:sp>
      <p:sp useBgFill="1">
        <p:nvSpPr>
          <p:cNvPr id="163845" name="Rectangle 29"/>
          <p:cNvSpPr>
            <a:spLocks noChangeArrowheads="1"/>
          </p:cNvSpPr>
          <p:nvPr/>
        </p:nvSpPr>
        <p:spPr bwMode="auto">
          <a:xfrm rot="-3277306">
            <a:off x="3089275" y="5426075"/>
            <a:ext cx="1416050" cy="165100"/>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useBgFill="1">
        <p:nvSpPr>
          <p:cNvPr id="163846" name="Rectangle 30"/>
          <p:cNvSpPr>
            <a:spLocks noChangeArrowheads="1"/>
          </p:cNvSpPr>
          <p:nvPr/>
        </p:nvSpPr>
        <p:spPr bwMode="auto">
          <a:xfrm rot="-970904">
            <a:off x="5075238" y="4076700"/>
            <a:ext cx="1389062" cy="211138"/>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nvGrpSpPr>
          <p:cNvPr id="163847" name="Group 41"/>
          <p:cNvGrpSpPr>
            <a:grpSpLocks/>
          </p:cNvGrpSpPr>
          <p:nvPr/>
        </p:nvGrpSpPr>
        <p:grpSpPr bwMode="auto">
          <a:xfrm rot="-3767439">
            <a:off x="1587501" y="5884862"/>
            <a:ext cx="519112" cy="652463"/>
            <a:chOff x="1056" y="3064"/>
            <a:chExt cx="700" cy="416"/>
          </a:xfrm>
        </p:grpSpPr>
        <p:sp>
          <p:nvSpPr>
            <p:cNvPr id="163921" name="AutoShape 42"/>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3922" name="AutoShape 43"/>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3848" name="Group 49"/>
          <p:cNvGrpSpPr>
            <a:grpSpLocks/>
          </p:cNvGrpSpPr>
          <p:nvPr/>
        </p:nvGrpSpPr>
        <p:grpSpPr bwMode="auto">
          <a:xfrm rot="1168940">
            <a:off x="1300163" y="2255838"/>
            <a:ext cx="519112" cy="652462"/>
            <a:chOff x="1056" y="3064"/>
            <a:chExt cx="700" cy="416"/>
          </a:xfrm>
        </p:grpSpPr>
        <p:sp>
          <p:nvSpPr>
            <p:cNvPr id="163919" name="AutoShape 50"/>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3920" name="AutoShape 51"/>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3849" name="Group 52"/>
          <p:cNvGrpSpPr>
            <a:grpSpLocks/>
          </p:cNvGrpSpPr>
          <p:nvPr/>
        </p:nvGrpSpPr>
        <p:grpSpPr bwMode="auto">
          <a:xfrm rot="5590415">
            <a:off x="3409951" y="1150937"/>
            <a:ext cx="519112" cy="652463"/>
            <a:chOff x="1056" y="3064"/>
            <a:chExt cx="700" cy="416"/>
          </a:xfrm>
        </p:grpSpPr>
        <p:sp>
          <p:nvSpPr>
            <p:cNvPr id="163917" name="AutoShape 53"/>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3918" name="AutoShape 54"/>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3850" name="Group 55"/>
          <p:cNvGrpSpPr>
            <a:grpSpLocks/>
          </p:cNvGrpSpPr>
          <p:nvPr/>
        </p:nvGrpSpPr>
        <p:grpSpPr bwMode="auto">
          <a:xfrm rot="9976607">
            <a:off x="7315200" y="1765300"/>
            <a:ext cx="519113" cy="652463"/>
            <a:chOff x="1056" y="3064"/>
            <a:chExt cx="700" cy="416"/>
          </a:xfrm>
        </p:grpSpPr>
        <p:sp>
          <p:nvSpPr>
            <p:cNvPr id="163915" name="AutoShape 56"/>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3916" name="AutoShape 57"/>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3851" name="Group 58"/>
          <p:cNvGrpSpPr>
            <a:grpSpLocks/>
          </p:cNvGrpSpPr>
          <p:nvPr/>
        </p:nvGrpSpPr>
        <p:grpSpPr bwMode="auto">
          <a:xfrm rot="-10382804">
            <a:off x="8032750" y="3157538"/>
            <a:ext cx="519113" cy="652462"/>
            <a:chOff x="1056" y="3064"/>
            <a:chExt cx="700" cy="416"/>
          </a:xfrm>
        </p:grpSpPr>
        <p:sp>
          <p:nvSpPr>
            <p:cNvPr id="163913" name="AutoShape 59"/>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3914" name="AutoShape 60"/>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3852" name="Group 63"/>
          <p:cNvGrpSpPr>
            <a:grpSpLocks/>
          </p:cNvGrpSpPr>
          <p:nvPr/>
        </p:nvGrpSpPr>
        <p:grpSpPr bwMode="auto">
          <a:xfrm rot="-1881972">
            <a:off x="939800" y="4021138"/>
            <a:ext cx="519113" cy="652462"/>
            <a:chOff x="1056" y="3064"/>
            <a:chExt cx="700" cy="416"/>
          </a:xfrm>
        </p:grpSpPr>
        <p:sp>
          <p:nvSpPr>
            <p:cNvPr id="163911" name="AutoShape 64"/>
            <p:cNvSpPr>
              <a:spLocks noChangeArrowheads="1"/>
            </p:cNvSpPr>
            <p:nvPr/>
          </p:nvSpPr>
          <p:spPr bwMode="auto">
            <a:xfrm>
              <a:off x="1056" y="3064"/>
              <a:ext cx="520" cy="416"/>
            </a:xfrm>
            <a:prstGeom prst="cube">
              <a:avLst>
                <a:gd name="adj" fmla="val 25000"/>
              </a:avLst>
            </a:prstGeom>
            <a:solidFill>
              <a:schemeClr val="tx1"/>
            </a:solidFill>
            <a:ln w="9525">
              <a:solidFill>
                <a:srgbClr val="000000"/>
              </a:solidFill>
              <a:miter lim="800000"/>
              <a:headEnd/>
              <a:tailEnd/>
            </a:ln>
          </p:spPr>
          <p:txBody>
            <a:bodyPr wrap="none" anchor="ctr"/>
            <a:lstStyle/>
            <a:p>
              <a:endParaRPr lang="en-US"/>
            </a:p>
          </p:txBody>
        </p:sp>
        <p:sp>
          <p:nvSpPr>
            <p:cNvPr id="163912" name="AutoShape 65"/>
            <p:cNvSpPr>
              <a:spLocks noChangeArrowheads="1"/>
            </p:cNvSpPr>
            <p:nvPr/>
          </p:nvSpPr>
          <p:spPr bwMode="auto">
            <a:xfrm rot="5400000">
              <a:off x="1536" y="3160"/>
              <a:ext cx="184" cy="256"/>
            </a:xfrm>
            <a:prstGeom prst="can">
              <a:avLst>
                <a:gd name="adj" fmla="val 34783"/>
              </a:avLst>
            </a:prstGeom>
            <a:solidFill>
              <a:schemeClr val="tx1"/>
            </a:solidFill>
            <a:ln w="9525">
              <a:solidFill>
                <a:srgbClr val="000000"/>
              </a:solidFill>
              <a:round/>
              <a:headEnd/>
              <a:tailEnd/>
            </a:ln>
          </p:spPr>
          <p:txBody>
            <a:bodyPr wrap="none" anchor="ctr"/>
            <a:lstStyle/>
            <a:p>
              <a:endParaRPr lang="en-US"/>
            </a:p>
          </p:txBody>
        </p:sp>
      </p:grpSp>
      <p:grpSp>
        <p:nvGrpSpPr>
          <p:cNvPr id="8" name="Group 69"/>
          <p:cNvGrpSpPr>
            <a:grpSpLocks/>
          </p:cNvGrpSpPr>
          <p:nvPr/>
        </p:nvGrpSpPr>
        <p:grpSpPr bwMode="auto">
          <a:xfrm>
            <a:off x="3486150" y="3028950"/>
            <a:ext cx="519113" cy="577850"/>
            <a:chOff x="2196" y="1908"/>
            <a:chExt cx="327" cy="364"/>
          </a:xfrm>
        </p:grpSpPr>
        <p:sp>
          <p:nvSpPr>
            <p:cNvPr id="163909" name="Line 67"/>
            <p:cNvSpPr>
              <a:spLocks noChangeShapeType="1"/>
            </p:cNvSpPr>
            <p:nvPr/>
          </p:nvSpPr>
          <p:spPr bwMode="auto">
            <a:xfrm>
              <a:off x="2231" y="1942"/>
              <a:ext cx="292" cy="33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910" name="Oval 68"/>
            <p:cNvSpPr>
              <a:spLocks noChangeArrowheads="1"/>
            </p:cNvSpPr>
            <p:nvPr/>
          </p:nvSpPr>
          <p:spPr bwMode="auto">
            <a:xfrm>
              <a:off x="2196" y="1908"/>
              <a:ext cx="72" cy="72"/>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63854" name="Rectangle 66"/>
          <p:cNvSpPr>
            <a:spLocks noChangeArrowheads="1"/>
          </p:cNvSpPr>
          <p:nvPr/>
        </p:nvSpPr>
        <p:spPr bwMode="auto">
          <a:xfrm>
            <a:off x="3889375" y="3484563"/>
            <a:ext cx="203200" cy="203200"/>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9" name="Group 97"/>
          <p:cNvGrpSpPr>
            <a:grpSpLocks/>
          </p:cNvGrpSpPr>
          <p:nvPr/>
        </p:nvGrpSpPr>
        <p:grpSpPr bwMode="auto">
          <a:xfrm>
            <a:off x="1160463" y="1219200"/>
            <a:ext cx="3259137" cy="2762250"/>
            <a:chOff x="731" y="768"/>
            <a:chExt cx="2053" cy="1740"/>
          </a:xfrm>
        </p:grpSpPr>
        <p:grpSp>
          <p:nvGrpSpPr>
            <p:cNvPr id="163900" name="Group 79"/>
            <p:cNvGrpSpPr>
              <a:grpSpLocks/>
            </p:cNvGrpSpPr>
            <p:nvPr/>
          </p:nvGrpSpPr>
          <p:grpSpPr bwMode="auto">
            <a:xfrm>
              <a:off x="1195" y="1272"/>
              <a:ext cx="213" cy="252"/>
              <a:chOff x="3834" y="1305"/>
              <a:chExt cx="213" cy="252"/>
            </a:xfrm>
          </p:grpSpPr>
          <p:sp>
            <p:nvSpPr>
              <p:cNvPr id="163907" name="Line 80"/>
              <p:cNvSpPr>
                <a:spLocks noChangeShapeType="1"/>
              </p:cNvSpPr>
              <p:nvPr/>
            </p:nvSpPr>
            <p:spPr bwMode="auto">
              <a:xfrm>
                <a:off x="3834" y="1404"/>
                <a:ext cx="66" cy="138"/>
              </a:xfrm>
              <a:prstGeom prst="line">
                <a:avLst/>
              </a:prstGeom>
              <a:noFill/>
              <a:ln w="63500">
                <a:solidFill>
                  <a:srgbClr val="00FF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908" name="Line 81"/>
              <p:cNvSpPr>
                <a:spLocks noChangeShapeType="1"/>
              </p:cNvSpPr>
              <p:nvPr/>
            </p:nvSpPr>
            <p:spPr bwMode="auto">
              <a:xfrm flipV="1">
                <a:off x="3897" y="1305"/>
                <a:ext cx="150" cy="252"/>
              </a:xfrm>
              <a:prstGeom prst="line">
                <a:avLst/>
              </a:prstGeom>
              <a:noFill/>
              <a:ln w="63500">
                <a:solidFill>
                  <a:srgbClr val="00FF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163901" name="Group 82"/>
            <p:cNvGrpSpPr>
              <a:grpSpLocks/>
            </p:cNvGrpSpPr>
            <p:nvPr/>
          </p:nvGrpSpPr>
          <p:grpSpPr bwMode="auto">
            <a:xfrm>
              <a:off x="731" y="2256"/>
              <a:ext cx="213" cy="252"/>
              <a:chOff x="3834" y="1305"/>
              <a:chExt cx="213" cy="252"/>
            </a:xfrm>
          </p:grpSpPr>
          <p:sp>
            <p:nvSpPr>
              <p:cNvPr id="163905" name="Line 83"/>
              <p:cNvSpPr>
                <a:spLocks noChangeShapeType="1"/>
              </p:cNvSpPr>
              <p:nvPr/>
            </p:nvSpPr>
            <p:spPr bwMode="auto">
              <a:xfrm>
                <a:off x="3834" y="1404"/>
                <a:ext cx="66" cy="138"/>
              </a:xfrm>
              <a:prstGeom prst="line">
                <a:avLst/>
              </a:prstGeom>
              <a:noFill/>
              <a:ln w="63500">
                <a:solidFill>
                  <a:srgbClr val="00FF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906" name="Line 84"/>
              <p:cNvSpPr>
                <a:spLocks noChangeShapeType="1"/>
              </p:cNvSpPr>
              <p:nvPr/>
            </p:nvSpPr>
            <p:spPr bwMode="auto">
              <a:xfrm flipV="1">
                <a:off x="3897" y="1305"/>
                <a:ext cx="150" cy="252"/>
              </a:xfrm>
              <a:prstGeom prst="line">
                <a:avLst/>
              </a:prstGeom>
              <a:noFill/>
              <a:ln w="63500">
                <a:solidFill>
                  <a:srgbClr val="00FF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163902" name="Group 85"/>
            <p:cNvGrpSpPr>
              <a:grpSpLocks/>
            </p:cNvGrpSpPr>
            <p:nvPr/>
          </p:nvGrpSpPr>
          <p:grpSpPr bwMode="auto">
            <a:xfrm>
              <a:off x="2571" y="768"/>
              <a:ext cx="213" cy="252"/>
              <a:chOff x="3834" y="1305"/>
              <a:chExt cx="213" cy="252"/>
            </a:xfrm>
          </p:grpSpPr>
          <p:sp>
            <p:nvSpPr>
              <p:cNvPr id="163903" name="Line 86"/>
              <p:cNvSpPr>
                <a:spLocks noChangeShapeType="1"/>
              </p:cNvSpPr>
              <p:nvPr/>
            </p:nvSpPr>
            <p:spPr bwMode="auto">
              <a:xfrm>
                <a:off x="3834" y="1404"/>
                <a:ext cx="66" cy="138"/>
              </a:xfrm>
              <a:prstGeom prst="line">
                <a:avLst/>
              </a:prstGeom>
              <a:noFill/>
              <a:ln w="63500">
                <a:solidFill>
                  <a:srgbClr val="00FF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904" name="Line 87"/>
              <p:cNvSpPr>
                <a:spLocks noChangeShapeType="1"/>
              </p:cNvSpPr>
              <p:nvPr/>
            </p:nvSpPr>
            <p:spPr bwMode="auto">
              <a:xfrm flipV="1">
                <a:off x="3897" y="1305"/>
                <a:ext cx="150" cy="252"/>
              </a:xfrm>
              <a:prstGeom prst="line">
                <a:avLst/>
              </a:prstGeom>
              <a:noFill/>
              <a:ln w="63500">
                <a:solidFill>
                  <a:srgbClr val="00FF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13" name="Group 98"/>
          <p:cNvGrpSpPr>
            <a:grpSpLocks/>
          </p:cNvGrpSpPr>
          <p:nvPr/>
        </p:nvGrpSpPr>
        <p:grpSpPr bwMode="auto">
          <a:xfrm>
            <a:off x="1562100" y="1260475"/>
            <a:ext cx="6972300" cy="4576763"/>
            <a:chOff x="984" y="794"/>
            <a:chExt cx="4392" cy="2883"/>
          </a:xfrm>
        </p:grpSpPr>
        <p:grpSp>
          <p:nvGrpSpPr>
            <p:cNvPr id="163891" name="Group 76"/>
            <p:cNvGrpSpPr>
              <a:grpSpLocks/>
            </p:cNvGrpSpPr>
            <p:nvPr/>
          </p:nvGrpSpPr>
          <p:grpSpPr bwMode="auto">
            <a:xfrm>
              <a:off x="984" y="3466"/>
              <a:ext cx="264" cy="211"/>
              <a:chOff x="513" y="3968"/>
              <a:chExt cx="264" cy="211"/>
            </a:xfrm>
          </p:grpSpPr>
          <p:sp>
            <p:nvSpPr>
              <p:cNvPr id="163898" name="Line 77"/>
              <p:cNvSpPr>
                <a:spLocks noChangeShapeType="1"/>
              </p:cNvSpPr>
              <p:nvPr/>
            </p:nvSpPr>
            <p:spPr bwMode="auto">
              <a:xfrm flipV="1">
                <a:off x="521" y="3968"/>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899" name="Line 78"/>
              <p:cNvSpPr>
                <a:spLocks noChangeShapeType="1"/>
              </p:cNvSpPr>
              <p:nvPr/>
            </p:nvSpPr>
            <p:spPr bwMode="auto">
              <a:xfrm flipH="1" flipV="1">
                <a:off x="513" y="3969"/>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163892" name="Group 91"/>
            <p:cNvGrpSpPr>
              <a:grpSpLocks/>
            </p:cNvGrpSpPr>
            <p:nvPr/>
          </p:nvGrpSpPr>
          <p:grpSpPr bwMode="auto">
            <a:xfrm>
              <a:off x="4608" y="794"/>
              <a:ext cx="264" cy="211"/>
              <a:chOff x="513" y="3968"/>
              <a:chExt cx="264" cy="211"/>
            </a:xfrm>
          </p:grpSpPr>
          <p:sp>
            <p:nvSpPr>
              <p:cNvPr id="163896" name="Line 92"/>
              <p:cNvSpPr>
                <a:spLocks noChangeShapeType="1"/>
              </p:cNvSpPr>
              <p:nvPr/>
            </p:nvSpPr>
            <p:spPr bwMode="auto">
              <a:xfrm flipV="1">
                <a:off x="521" y="3968"/>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897" name="Line 93"/>
              <p:cNvSpPr>
                <a:spLocks noChangeShapeType="1"/>
              </p:cNvSpPr>
              <p:nvPr/>
            </p:nvSpPr>
            <p:spPr bwMode="auto">
              <a:xfrm flipH="1" flipV="1">
                <a:off x="513" y="3969"/>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163893" name="Group 94"/>
            <p:cNvGrpSpPr>
              <a:grpSpLocks/>
            </p:cNvGrpSpPr>
            <p:nvPr/>
          </p:nvGrpSpPr>
          <p:grpSpPr bwMode="auto">
            <a:xfrm>
              <a:off x="5112" y="1714"/>
              <a:ext cx="264" cy="211"/>
              <a:chOff x="513" y="3968"/>
              <a:chExt cx="264" cy="211"/>
            </a:xfrm>
          </p:grpSpPr>
          <p:sp>
            <p:nvSpPr>
              <p:cNvPr id="163894" name="Line 95"/>
              <p:cNvSpPr>
                <a:spLocks noChangeShapeType="1"/>
              </p:cNvSpPr>
              <p:nvPr/>
            </p:nvSpPr>
            <p:spPr bwMode="auto">
              <a:xfrm flipV="1">
                <a:off x="521" y="3968"/>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895" name="Line 96"/>
              <p:cNvSpPr>
                <a:spLocks noChangeShapeType="1"/>
              </p:cNvSpPr>
              <p:nvPr/>
            </p:nvSpPr>
            <p:spPr bwMode="auto">
              <a:xfrm flipH="1" flipV="1">
                <a:off x="513" y="3969"/>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nvGrpSpPr>
          <p:cNvPr id="17" name="Group 117"/>
          <p:cNvGrpSpPr>
            <a:grpSpLocks/>
          </p:cNvGrpSpPr>
          <p:nvPr/>
        </p:nvGrpSpPr>
        <p:grpSpPr bwMode="auto">
          <a:xfrm>
            <a:off x="1143000" y="1739900"/>
            <a:ext cx="6959600" cy="4292600"/>
            <a:chOff x="720" y="1096"/>
            <a:chExt cx="4384" cy="2704"/>
          </a:xfrm>
        </p:grpSpPr>
        <p:sp>
          <p:nvSpPr>
            <p:cNvPr id="163875" name="Line 70"/>
            <p:cNvSpPr>
              <a:spLocks noChangeShapeType="1"/>
            </p:cNvSpPr>
            <p:nvPr/>
          </p:nvSpPr>
          <p:spPr bwMode="auto">
            <a:xfrm flipV="1">
              <a:off x="720" y="1936"/>
              <a:ext cx="1512" cy="824"/>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876" name="Line 71"/>
            <p:cNvSpPr>
              <a:spLocks noChangeShapeType="1"/>
            </p:cNvSpPr>
            <p:nvPr/>
          </p:nvSpPr>
          <p:spPr bwMode="auto">
            <a:xfrm>
              <a:off x="1168" y="1720"/>
              <a:ext cx="1072" cy="208"/>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877" name="Line 72"/>
            <p:cNvSpPr>
              <a:spLocks noChangeShapeType="1"/>
            </p:cNvSpPr>
            <p:nvPr/>
          </p:nvSpPr>
          <p:spPr bwMode="auto">
            <a:xfrm flipV="1">
              <a:off x="1248" y="1968"/>
              <a:ext cx="968" cy="183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878" name="Line 73"/>
            <p:cNvSpPr>
              <a:spLocks noChangeShapeType="1"/>
            </p:cNvSpPr>
            <p:nvPr/>
          </p:nvSpPr>
          <p:spPr bwMode="auto">
            <a:xfrm flipH="1">
              <a:off x="2224" y="1096"/>
              <a:ext cx="64" cy="816"/>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879" name="Line 74"/>
            <p:cNvSpPr>
              <a:spLocks noChangeShapeType="1"/>
            </p:cNvSpPr>
            <p:nvPr/>
          </p:nvSpPr>
          <p:spPr bwMode="auto">
            <a:xfrm flipH="1">
              <a:off x="2248" y="1344"/>
              <a:ext cx="2384" cy="59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3880" name="Line 75"/>
            <p:cNvSpPr>
              <a:spLocks noChangeShapeType="1"/>
            </p:cNvSpPr>
            <p:nvPr/>
          </p:nvSpPr>
          <p:spPr bwMode="auto">
            <a:xfrm flipH="1" flipV="1">
              <a:off x="2232" y="1936"/>
              <a:ext cx="2872" cy="23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63881" name="Group 116"/>
            <p:cNvGrpSpPr>
              <a:grpSpLocks/>
            </p:cNvGrpSpPr>
            <p:nvPr/>
          </p:nvGrpSpPr>
          <p:grpSpPr bwMode="auto">
            <a:xfrm>
              <a:off x="1744" y="1682"/>
              <a:ext cx="1992" cy="1112"/>
              <a:chOff x="1744" y="1682"/>
              <a:chExt cx="1992" cy="1112"/>
            </a:xfrm>
          </p:grpSpPr>
          <p:grpSp>
            <p:nvGrpSpPr>
              <p:cNvPr id="163882" name="Group 101"/>
              <p:cNvGrpSpPr>
                <a:grpSpLocks/>
              </p:cNvGrpSpPr>
              <p:nvPr/>
            </p:nvGrpSpPr>
            <p:grpSpPr bwMode="auto">
              <a:xfrm>
                <a:off x="1744" y="2698"/>
                <a:ext cx="120" cy="96"/>
                <a:chOff x="513" y="3968"/>
                <a:chExt cx="264" cy="211"/>
              </a:xfrm>
            </p:grpSpPr>
            <p:sp>
              <p:nvSpPr>
                <p:cNvPr id="163889" name="Line 102"/>
                <p:cNvSpPr>
                  <a:spLocks noChangeShapeType="1"/>
                </p:cNvSpPr>
                <p:nvPr/>
              </p:nvSpPr>
              <p:spPr bwMode="auto">
                <a:xfrm flipV="1">
                  <a:off x="521" y="3968"/>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890" name="Line 103"/>
                <p:cNvSpPr>
                  <a:spLocks noChangeShapeType="1"/>
                </p:cNvSpPr>
                <p:nvPr/>
              </p:nvSpPr>
              <p:spPr bwMode="auto">
                <a:xfrm flipH="1" flipV="1">
                  <a:off x="513" y="3969"/>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163883" name="Group 110"/>
              <p:cNvGrpSpPr>
                <a:grpSpLocks/>
              </p:cNvGrpSpPr>
              <p:nvPr/>
            </p:nvGrpSpPr>
            <p:grpSpPr bwMode="auto">
              <a:xfrm>
                <a:off x="2976" y="1682"/>
                <a:ext cx="120" cy="96"/>
                <a:chOff x="513" y="3968"/>
                <a:chExt cx="264" cy="211"/>
              </a:xfrm>
            </p:grpSpPr>
            <p:sp>
              <p:nvSpPr>
                <p:cNvPr id="163887" name="Line 111"/>
                <p:cNvSpPr>
                  <a:spLocks noChangeShapeType="1"/>
                </p:cNvSpPr>
                <p:nvPr/>
              </p:nvSpPr>
              <p:spPr bwMode="auto">
                <a:xfrm flipV="1">
                  <a:off x="521" y="3968"/>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888" name="Line 112"/>
                <p:cNvSpPr>
                  <a:spLocks noChangeShapeType="1"/>
                </p:cNvSpPr>
                <p:nvPr/>
              </p:nvSpPr>
              <p:spPr bwMode="auto">
                <a:xfrm flipH="1" flipV="1">
                  <a:off x="513" y="3969"/>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163884" name="Group 113"/>
              <p:cNvGrpSpPr>
                <a:grpSpLocks/>
              </p:cNvGrpSpPr>
              <p:nvPr/>
            </p:nvGrpSpPr>
            <p:grpSpPr bwMode="auto">
              <a:xfrm>
                <a:off x="3616" y="2002"/>
                <a:ext cx="120" cy="96"/>
                <a:chOff x="513" y="3968"/>
                <a:chExt cx="264" cy="211"/>
              </a:xfrm>
            </p:grpSpPr>
            <p:sp>
              <p:nvSpPr>
                <p:cNvPr id="163885" name="Line 114"/>
                <p:cNvSpPr>
                  <a:spLocks noChangeShapeType="1"/>
                </p:cNvSpPr>
                <p:nvPr/>
              </p:nvSpPr>
              <p:spPr bwMode="auto">
                <a:xfrm flipV="1">
                  <a:off x="521" y="3968"/>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886" name="Line 115"/>
                <p:cNvSpPr>
                  <a:spLocks noChangeShapeType="1"/>
                </p:cNvSpPr>
                <p:nvPr/>
              </p:nvSpPr>
              <p:spPr bwMode="auto">
                <a:xfrm flipH="1" flipV="1">
                  <a:off x="513" y="3969"/>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grpSp>
      <p:grpSp>
        <p:nvGrpSpPr>
          <p:cNvPr id="163858" name="Group 118"/>
          <p:cNvGrpSpPr>
            <a:grpSpLocks/>
          </p:cNvGrpSpPr>
          <p:nvPr/>
        </p:nvGrpSpPr>
        <p:grpSpPr bwMode="auto">
          <a:xfrm>
            <a:off x="4416425" y="222250"/>
            <a:ext cx="1870075" cy="889000"/>
            <a:chOff x="144" y="690"/>
            <a:chExt cx="2448" cy="1194"/>
          </a:xfrm>
        </p:grpSpPr>
        <p:grpSp>
          <p:nvGrpSpPr>
            <p:cNvPr id="163863" name="Group 119"/>
            <p:cNvGrpSpPr>
              <a:grpSpLocks/>
            </p:cNvGrpSpPr>
            <p:nvPr/>
          </p:nvGrpSpPr>
          <p:grpSpPr bwMode="auto">
            <a:xfrm>
              <a:off x="144" y="690"/>
              <a:ext cx="2448" cy="797"/>
              <a:chOff x="144" y="690"/>
              <a:chExt cx="2448" cy="797"/>
            </a:xfrm>
          </p:grpSpPr>
          <p:sp>
            <p:nvSpPr>
              <p:cNvPr id="163865" name="Rectangle 120"/>
              <p:cNvSpPr>
                <a:spLocks noChangeArrowheads="1"/>
              </p:cNvSpPr>
              <p:nvPr/>
            </p:nvSpPr>
            <p:spPr bwMode="auto">
              <a:xfrm>
                <a:off x="1109" y="690"/>
                <a:ext cx="492" cy="319"/>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63866" name="AutoShape 121"/>
              <p:cNvSpPr>
                <a:spLocks noChangeArrowheads="1"/>
              </p:cNvSpPr>
              <p:nvPr/>
            </p:nvSpPr>
            <p:spPr bwMode="auto">
              <a:xfrm rot="16321287" flipH="1">
                <a:off x="114" y="1030"/>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3867" name="AutoShape 122"/>
              <p:cNvSpPr>
                <a:spLocks noChangeArrowheads="1"/>
              </p:cNvSpPr>
              <p:nvPr/>
            </p:nvSpPr>
            <p:spPr bwMode="auto">
              <a:xfrm rot="5278713">
                <a:off x="2135" y="922"/>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3868" name="Line 123"/>
              <p:cNvSpPr>
                <a:spLocks noChangeShapeType="1"/>
              </p:cNvSpPr>
              <p:nvPr/>
            </p:nvSpPr>
            <p:spPr bwMode="auto">
              <a:xfrm flipV="1">
                <a:off x="359" y="1229"/>
                <a:ext cx="940" cy="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869" name="Line 124"/>
              <p:cNvSpPr>
                <a:spLocks noChangeShapeType="1"/>
              </p:cNvSpPr>
              <p:nvPr/>
            </p:nvSpPr>
            <p:spPr bwMode="auto">
              <a:xfrm flipV="1">
                <a:off x="1299" y="1151"/>
                <a:ext cx="1069" cy="6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870" name="Line 125"/>
              <p:cNvSpPr>
                <a:spLocks noChangeShapeType="1"/>
              </p:cNvSpPr>
              <p:nvPr/>
            </p:nvSpPr>
            <p:spPr bwMode="auto">
              <a:xfrm flipV="1">
                <a:off x="1299" y="858"/>
                <a:ext cx="26" cy="36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3871" name="Rectangle 126"/>
              <p:cNvSpPr>
                <a:spLocks noChangeArrowheads="1"/>
              </p:cNvSpPr>
              <p:nvPr/>
            </p:nvSpPr>
            <p:spPr bwMode="auto">
              <a:xfrm>
                <a:off x="334" y="1225"/>
                <a:ext cx="47" cy="47"/>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3872" name="Rectangle 127"/>
              <p:cNvSpPr>
                <a:spLocks noChangeArrowheads="1"/>
              </p:cNvSpPr>
              <p:nvPr/>
            </p:nvSpPr>
            <p:spPr bwMode="auto">
              <a:xfrm>
                <a:off x="1303" y="832"/>
                <a:ext cx="48" cy="47"/>
              </a:xfrm>
              <a:prstGeom prst="rect">
                <a:avLst/>
              </a:prstGeom>
              <a:solidFill>
                <a:srgbClr val="00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3873" name="Rectangle 128"/>
              <p:cNvSpPr>
                <a:spLocks noChangeArrowheads="1"/>
              </p:cNvSpPr>
              <p:nvPr/>
            </p:nvSpPr>
            <p:spPr bwMode="auto">
              <a:xfrm>
                <a:off x="2355" y="1125"/>
                <a:ext cx="47" cy="48"/>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3874" name="AutoShape 129"/>
              <p:cNvSpPr>
                <a:spLocks noChangeArrowheads="1"/>
              </p:cNvSpPr>
              <p:nvPr/>
            </p:nvSpPr>
            <p:spPr bwMode="auto">
              <a:xfrm>
                <a:off x="1242" y="1176"/>
                <a:ext cx="103" cy="99"/>
              </a:xfrm>
              <a:prstGeom prst="cube">
                <a:avLst>
                  <a:gd name="adj" fmla="val 25000"/>
                </a:avLst>
              </a:prstGeom>
              <a:solidFill>
                <a:schemeClr val="accent1"/>
              </a:solidFill>
              <a:ln w="9525">
                <a:solidFill>
                  <a:schemeClr val="tx1"/>
                </a:solidFill>
                <a:miter lim="800000"/>
                <a:headEnd/>
                <a:tailEnd/>
              </a:ln>
            </p:spPr>
            <p:txBody>
              <a:bodyPr wrap="none" anchor="ctr"/>
              <a:lstStyle/>
              <a:p>
                <a:endParaRPr lang="en-US"/>
              </a:p>
            </p:txBody>
          </p:sp>
        </p:grpSp>
        <p:sp>
          <p:nvSpPr>
            <p:cNvPr id="163864" name="Line 130"/>
            <p:cNvSpPr>
              <a:spLocks noChangeShapeType="1"/>
            </p:cNvSpPr>
            <p:nvPr/>
          </p:nvSpPr>
          <p:spPr bwMode="auto">
            <a:xfrm>
              <a:off x="1290" y="1230"/>
              <a:ext cx="1242" cy="65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triangle" w="med" len="med"/>
                </a14:hiddenLine>
              </a:ext>
            </a:extLst>
          </p:spPr>
          <p:txBody>
            <a:bodyPr/>
            <a:lstStyle/>
            <a:p>
              <a:endParaRPr lang="en-US"/>
            </a:p>
          </p:txBody>
        </p:sp>
      </p:grpSp>
      <p:sp>
        <p:nvSpPr>
          <p:cNvPr id="259204" name="Text Box 132"/>
          <p:cNvSpPr txBox="1">
            <a:spLocks noChangeArrowheads="1"/>
          </p:cNvSpPr>
          <p:nvPr/>
        </p:nvSpPr>
        <p:spPr bwMode="auto">
          <a:xfrm>
            <a:off x="6021388" y="4368800"/>
            <a:ext cx="261302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1. Get nearest point on outer surface</a:t>
            </a:r>
          </a:p>
        </p:txBody>
      </p:sp>
      <p:sp>
        <p:nvSpPr>
          <p:cNvPr id="259205" name="Text Box 133"/>
          <p:cNvSpPr txBox="1">
            <a:spLocks noChangeArrowheads="1"/>
          </p:cNvSpPr>
          <p:nvPr/>
        </p:nvSpPr>
        <p:spPr bwMode="auto">
          <a:xfrm>
            <a:off x="6021388" y="5019675"/>
            <a:ext cx="261302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2. Use outer surface for occlusions</a:t>
            </a:r>
          </a:p>
        </p:txBody>
      </p:sp>
      <p:sp>
        <p:nvSpPr>
          <p:cNvPr id="259206" name="Text Box 134"/>
          <p:cNvSpPr txBox="1">
            <a:spLocks noChangeArrowheads="1"/>
          </p:cNvSpPr>
          <p:nvPr/>
        </p:nvSpPr>
        <p:spPr bwMode="auto">
          <a:xfrm>
            <a:off x="6021388" y="5670550"/>
            <a:ext cx="261302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2. Discard occluded views</a:t>
            </a:r>
          </a:p>
        </p:txBody>
      </p:sp>
      <p:sp>
        <p:nvSpPr>
          <p:cNvPr id="163862" name="Rectangle 81"/>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26080494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920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920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92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204" grpId="0"/>
      <p:bldP spid="259205" grpId="0"/>
      <p:bldP spid="25920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4866" name="AutoShape 2"/>
          <p:cNvSpPr>
            <a:spLocks noChangeArrowheads="1"/>
          </p:cNvSpPr>
          <p:nvPr/>
        </p:nvSpPr>
        <p:spPr bwMode="auto">
          <a:xfrm rot="-2018969">
            <a:off x="2851150" y="2733675"/>
            <a:ext cx="3486150" cy="3479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524 h 21600"/>
            </a:gdLst>
            <a:ahLst/>
            <a:cxnLst>
              <a:cxn ang="T8">
                <a:pos x="T0" y="T1"/>
              </a:cxn>
              <a:cxn ang="T9">
                <a:pos x="T2" y="T3"/>
              </a:cxn>
              <a:cxn ang="T10">
                <a:pos x="T4" y="T5"/>
              </a:cxn>
              <a:cxn ang="T11">
                <a:pos x="T6" y="T7"/>
              </a:cxn>
            </a:cxnLst>
            <a:rect l="T12" t="T13" r="T14" b="T15"/>
            <a:pathLst>
              <a:path w="21600" h="21600">
                <a:moveTo>
                  <a:pt x="6637" y="12210"/>
                </a:moveTo>
                <a:cubicBezTo>
                  <a:pt x="6483" y="11756"/>
                  <a:pt x="6405" y="11279"/>
                  <a:pt x="6405" y="10800"/>
                </a:cubicBezTo>
                <a:cubicBezTo>
                  <a:pt x="6405" y="8372"/>
                  <a:pt x="8372" y="6405"/>
                  <a:pt x="10800" y="6405"/>
                </a:cubicBezTo>
                <a:cubicBezTo>
                  <a:pt x="13227" y="6405"/>
                  <a:pt x="15195" y="8372"/>
                  <a:pt x="15195" y="10800"/>
                </a:cubicBezTo>
                <a:cubicBezTo>
                  <a:pt x="15195" y="11279"/>
                  <a:pt x="15116" y="11756"/>
                  <a:pt x="14962" y="12210"/>
                </a:cubicBezTo>
                <a:lnTo>
                  <a:pt x="21028" y="14266"/>
                </a:lnTo>
                <a:cubicBezTo>
                  <a:pt x="21406" y="13150"/>
                  <a:pt x="21600" y="11979"/>
                  <a:pt x="21600" y="10800"/>
                </a:cubicBezTo>
                <a:cubicBezTo>
                  <a:pt x="21600" y="4835"/>
                  <a:pt x="16764" y="0"/>
                  <a:pt x="10800" y="0"/>
                </a:cubicBezTo>
                <a:cubicBezTo>
                  <a:pt x="4835" y="0"/>
                  <a:pt x="0" y="4835"/>
                  <a:pt x="0" y="10800"/>
                </a:cubicBezTo>
                <a:cubicBezTo>
                  <a:pt x="-1" y="11979"/>
                  <a:pt x="193" y="13150"/>
                  <a:pt x="571" y="14266"/>
                </a:cubicBezTo>
                <a:close/>
              </a:path>
            </a:pathLst>
          </a:custGeom>
          <a:ln w="50800">
            <a:solidFill>
              <a:schemeClr val="tx1"/>
            </a:solidFill>
            <a:miter lim="800000"/>
            <a:headEnd/>
            <a:tailEnd/>
          </a:ln>
        </p:spPr>
        <p:txBody>
          <a:bodyPr wrap="none" anchor="ctr"/>
          <a:lstStyle/>
          <a:p>
            <a:endParaRPr lang="en-US"/>
          </a:p>
        </p:txBody>
      </p:sp>
      <p:sp>
        <p:nvSpPr>
          <p:cNvPr id="164867" name="Rectangle 3"/>
          <p:cNvSpPr>
            <a:spLocks noGrp="1" noChangeArrowheads="1"/>
          </p:cNvSpPr>
          <p:nvPr>
            <p:ph type="title"/>
          </p:nvPr>
        </p:nvSpPr>
        <p:spPr/>
        <p:txBody>
          <a:bodyPr/>
          <a:lstStyle/>
          <a:p>
            <a:pPr eaLnBrk="1" hangingPunct="1"/>
            <a:r>
              <a:rPr lang="en-GB">
                <a:latin typeface="Verdana" charset="0"/>
              </a:rPr>
              <a:t>Photo-consistency</a:t>
            </a:r>
          </a:p>
        </p:txBody>
      </p:sp>
      <p:sp>
        <p:nvSpPr>
          <p:cNvPr id="164868" name="Rectangle 4"/>
          <p:cNvSpPr>
            <a:spLocks noGrp="1" noChangeArrowheads="1"/>
          </p:cNvSpPr>
          <p:nvPr>
            <p:ph type="body" idx="1"/>
          </p:nvPr>
        </p:nvSpPr>
        <p:spPr/>
        <p:txBody>
          <a:bodyPr/>
          <a:lstStyle/>
          <a:p>
            <a:pPr eaLnBrk="1" hangingPunct="1"/>
            <a:r>
              <a:rPr lang="en-GB">
                <a:latin typeface="Verdana" charset="0"/>
              </a:rPr>
              <a:t>Occlusion</a:t>
            </a:r>
          </a:p>
        </p:txBody>
      </p:sp>
      <p:grpSp>
        <p:nvGrpSpPr>
          <p:cNvPr id="164869" name="Group 5"/>
          <p:cNvGrpSpPr>
            <a:grpSpLocks/>
          </p:cNvGrpSpPr>
          <p:nvPr/>
        </p:nvGrpSpPr>
        <p:grpSpPr bwMode="auto">
          <a:xfrm>
            <a:off x="4416425" y="222250"/>
            <a:ext cx="1870075" cy="889000"/>
            <a:chOff x="144" y="690"/>
            <a:chExt cx="2448" cy="1194"/>
          </a:xfrm>
        </p:grpSpPr>
        <p:grpSp>
          <p:nvGrpSpPr>
            <p:cNvPr id="164891" name="Group 6"/>
            <p:cNvGrpSpPr>
              <a:grpSpLocks/>
            </p:cNvGrpSpPr>
            <p:nvPr/>
          </p:nvGrpSpPr>
          <p:grpSpPr bwMode="auto">
            <a:xfrm>
              <a:off x="144" y="690"/>
              <a:ext cx="2448" cy="797"/>
              <a:chOff x="144" y="690"/>
              <a:chExt cx="2448" cy="797"/>
            </a:xfrm>
          </p:grpSpPr>
          <p:sp>
            <p:nvSpPr>
              <p:cNvPr id="164893" name="Rectangle 7"/>
              <p:cNvSpPr>
                <a:spLocks noChangeArrowheads="1"/>
              </p:cNvSpPr>
              <p:nvPr/>
            </p:nvSpPr>
            <p:spPr bwMode="auto">
              <a:xfrm>
                <a:off x="1109" y="690"/>
                <a:ext cx="492" cy="319"/>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64894" name="AutoShape 8"/>
              <p:cNvSpPr>
                <a:spLocks noChangeArrowheads="1"/>
              </p:cNvSpPr>
              <p:nvPr/>
            </p:nvSpPr>
            <p:spPr bwMode="auto">
              <a:xfrm rot="16321287" flipH="1">
                <a:off x="114" y="1030"/>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4895" name="AutoShape 9"/>
              <p:cNvSpPr>
                <a:spLocks noChangeArrowheads="1"/>
              </p:cNvSpPr>
              <p:nvPr/>
            </p:nvSpPr>
            <p:spPr bwMode="auto">
              <a:xfrm rot="5278713">
                <a:off x="2135" y="922"/>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4896" name="Line 10"/>
              <p:cNvSpPr>
                <a:spLocks noChangeShapeType="1"/>
              </p:cNvSpPr>
              <p:nvPr/>
            </p:nvSpPr>
            <p:spPr bwMode="auto">
              <a:xfrm flipV="1">
                <a:off x="359" y="1229"/>
                <a:ext cx="940" cy="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4897" name="Line 11"/>
              <p:cNvSpPr>
                <a:spLocks noChangeShapeType="1"/>
              </p:cNvSpPr>
              <p:nvPr/>
            </p:nvSpPr>
            <p:spPr bwMode="auto">
              <a:xfrm flipV="1">
                <a:off x="1299" y="1151"/>
                <a:ext cx="1069" cy="6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4898" name="Line 12"/>
              <p:cNvSpPr>
                <a:spLocks noChangeShapeType="1"/>
              </p:cNvSpPr>
              <p:nvPr/>
            </p:nvSpPr>
            <p:spPr bwMode="auto">
              <a:xfrm flipV="1">
                <a:off x="1299" y="858"/>
                <a:ext cx="26" cy="36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4899" name="Rectangle 13"/>
              <p:cNvSpPr>
                <a:spLocks noChangeArrowheads="1"/>
              </p:cNvSpPr>
              <p:nvPr/>
            </p:nvSpPr>
            <p:spPr bwMode="auto">
              <a:xfrm>
                <a:off x="334" y="1225"/>
                <a:ext cx="47" cy="47"/>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4900" name="Rectangle 14"/>
              <p:cNvSpPr>
                <a:spLocks noChangeArrowheads="1"/>
              </p:cNvSpPr>
              <p:nvPr/>
            </p:nvSpPr>
            <p:spPr bwMode="auto">
              <a:xfrm>
                <a:off x="1303" y="832"/>
                <a:ext cx="48" cy="47"/>
              </a:xfrm>
              <a:prstGeom prst="rect">
                <a:avLst/>
              </a:prstGeom>
              <a:solidFill>
                <a:srgbClr val="00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4901" name="Rectangle 15"/>
              <p:cNvSpPr>
                <a:spLocks noChangeArrowheads="1"/>
              </p:cNvSpPr>
              <p:nvPr/>
            </p:nvSpPr>
            <p:spPr bwMode="auto">
              <a:xfrm>
                <a:off x="2355" y="1125"/>
                <a:ext cx="47" cy="48"/>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4902" name="AutoShape 16"/>
              <p:cNvSpPr>
                <a:spLocks noChangeArrowheads="1"/>
              </p:cNvSpPr>
              <p:nvPr/>
            </p:nvSpPr>
            <p:spPr bwMode="auto">
              <a:xfrm>
                <a:off x="1242" y="1176"/>
                <a:ext cx="103" cy="99"/>
              </a:xfrm>
              <a:prstGeom prst="cube">
                <a:avLst>
                  <a:gd name="adj" fmla="val 25000"/>
                </a:avLst>
              </a:prstGeom>
              <a:solidFill>
                <a:schemeClr val="accent1"/>
              </a:solidFill>
              <a:ln w="9525">
                <a:solidFill>
                  <a:schemeClr val="tx1"/>
                </a:solidFill>
                <a:miter lim="800000"/>
                <a:headEnd/>
                <a:tailEnd/>
              </a:ln>
            </p:spPr>
            <p:txBody>
              <a:bodyPr wrap="none" anchor="ctr"/>
              <a:lstStyle/>
              <a:p>
                <a:endParaRPr lang="en-US"/>
              </a:p>
            </p:txBody>
          </p:sp>
        </p:grpSp>
        <p:sp>
          <p:nvSpPr>
            <p:cNvPr id="164892" name="Line 17"/>
            <p:cNvSpPr>
              <a:spLocks noChangeShapeType="1"/>
            </p:cNvSpPr>
            <p:nvPr/>
          </p:nvSpPr>
          <p:spPr bwMode="auto">
            <a:xfrm>
              <a:off x="1290" y="1230"/>
              <a:ext cx="1242" cy="65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triangle" w="med" len="med"/>
                </a14:hiddenLine>
              </a:ext>
            </a:extLst>
          </p:spPr>
          <p:txBody>
            <a:bodyPr/>
            <a:lstStyle/>
            <a:p>
              <a:endParaRPr lang="en-US"/>
            </a:p>
          </p:txBody>
        </p:sp>
      </p:grpSp>
      <p:sp useBgFill="1">
        <p:nvSpPr>
          <p:cNvPr id="164870" name="Rectangle 18"/>
          <p:cNvSpPr>
            <a:spLocks noChangeArrowheads="1"/>
          </p:cNvSpPr>
          <p:nvPr/>
        </p:nvSpPr>
        <p:spPr bwMode="auto">
          <a:xfrm rot="-3277306">
            <a:off x="3089275" y="5426075"/>
            <a:ext cx="1416050" cy="165100"/>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useBgFill="1">
        <p:nvSpPr>
          <p:cNvPr id="164871" name="Rectangle 19"/>
          <p:cNvSpPr>
            <a:spLocks noChangeArrowheads="1"/>
          </p:cNvSpPr>
          <p:nvPr/>
        </p:nvSpPr>
        <p:spPr bwMode="auto">
          <a:xfrm rot="-970904">
            <a:off x="5075238" y="4076700"/>
            <a:ext cx="1389062" cy="211138"/>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nvGrpSpPr>
          <p:cNvPr id="164872" name="Group 20"/>
          <p:cNvGrpSpPr>
            <a:grpSpLocks/>
          </p:cNvGrpSpPr>
          <p:nvPr/>
        </p:nvGrpSpPr>
        <p:grpSpPr bwMode="auto">
          <a:xfrm rot="1168940">
            <a:off x="1300163" y="2255838"/>
            <a:ext cx="519112" cy="652462"/>
            <a:chOff x="1056" y="3064"/>
            <a:chExt cx="700" cy="416"/>
          </a:xfrm>
        </p:grpSpPr>
        <p:sp>
          <p:nvSpPr>
            <p:cNvPr id="164889" name="AutoShape 21"/>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4890" name="AutoShape 22"/>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4873" name="Group 23"/>
          <p:cNvGrpSpPr>
            <a:grpSpLocks/>
          </p:cNvGrpSpPr>
          <p:nvPr/>
        </p:nvGrpSpPr>
        <p:grpSpPr bwMode="auto">
          <a:xfrm rot="5590415">
            <a:off x="3409951" y="1150937"/>
            <a:ext cx="519112" cy="652463"/>
            <a:chOff x="1056" y="3064"/>
            <a:chExt cx="700" cy="416"/>
          </a:xfrm>
        </p:grpSpPr>
        <p:sp>
          <p:nvSpPr>
            <p:cNvPr id="164887" name="AutoShape 24"/>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4888" name="AutoShape 25"/>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4874" name="Group 26"/>
          <p:cNvGrpSpPr>
            <a:grpSpLocks/>
          </p:cNvGrpSpPr>
          <p:nvPr/>
        </p:nvGrpSpPr>
        <p:grpSpPr bwMode="auto">
          <a:xfrm rot="-1881972">
            <a:off x="939800" y="4021138"/>
            <a:ext cx="519113" cy="652462"/>
            <a:chOff x="1056" y="3064"/>
            <a:chExt cx="700" cy="416"/>
          </a:xfrm>
        </p:grpSpPr>
        <p:sp>
          <p:nvSpPr>
            <p:cNvPr id="164885" name="AutoShape 27"/>
            <p:cNvSpPr>
              <a:spLocks noChangeArrowheads="1"/>
            </p:cNvSpPr>
            <p:nvPr/>
          </p:nvSpPr>
          <p:spPr bwMode="auto">
            <a:xfrm>
              <a:off x="1056" y="3064"/>
              <a:ext cx="520" cy="416"/>
            </a:xfrm>
            <a:prstGeom prst="cube">
              <a:avLst>
                <a:gd name="adj" fmla="val 25000"/>
              </a:avLst>
            </a:prstGeom>
            <a:solidFill>
              <a:schemeClr val="tx1"/>
            </a:solidFill>
            <a:ln w="9525">
              <a:solidFill>
                <a:srgbClr val="000000"/>
              </a:solidFill>
              <a:miter lim="800000"/>
              <a:headEnd/>
              <a:tailEnd/>
            </a:ln>
          </p:spPr>
          <p:txBody>
            <a:bodyPr wrap="none" anchor="ctr"/>
            <a:lstStyle/>
            <a:p>
              <a:endParaRPr lang="en-US"/>
            </a:p>
          </p:txBody>
        </p:sp>
        <p:sp>
          <p:nvSpPr>
            <p:cNvPr id="164886" name="AutoShape 28"/>
            <p:cNvSpPr>
              <a:spLocks noChangeArrowheads="1"/>
            </p:cNvSpPr>
            <p:nvPr/>
          </p:nvSpPr>
          <p:spPr bwMode="auto">
            <a:xfrm rot="5400000">
              <a:off x="1536" y="3160"/>
              <a:ext cx="184" cy="256"/>
            </a:xfrm>
            <a:prstGeom prst="can">
              <a:avLst>
                <a:gd name="adj" fmla="val 34783"/>
              </a:avLst>
            </a:prstGeom>
            <a:solidFill>
              <a:schemeClr val="tx1"/>
            </a:solidFill>
            <a:ln w="9525">
              <a:solidFill>
                <a:srgbClr val="000000"/>
              </a:solidFill>
              <a:round/>
              <a:headEnd/>
              <a:tailEnd/>
            </a:ln>
          </p:spPr>
          <p:txBody>
            <a:bodyPr wrap="none" anchor="ctr"/>
            <a:lstStyle/>
            <a:p>
              <a:endParaRPr lang="en-US"/>
            </a:p>
          </p:txBody>
        </p:sp>
      </p:grpSp>
      <p:grpSp>
        <p:nvGrpSpPr>
          <p:cNvPr id="164875" name="Group 29"/>
          <p:cNvGrpSpPr>
            <a:grpSpLocks/>
          </p:cNvGrpSpPr>
          <p:nvPr/>
        </p:nvGrpSpPr>
        <p:grpSpPr bwMode="auto">
          <a:xfrm>
            <a:off x="3486150" y="3028950"/>
            <a:ext cx="519113" cy="577850"/>
            <a:chOff x="2196" y="1908"/>
            <a:chExt cx="327" cy="364"/>
          </a:xfrm>
        </p:grpSpPr>
        <p:sp>
          <p:nvSpPr>
            <p:cNvPr id="164883" name="Line 30"/>
            <p:cNvSpPr>
              <a:spLocks noChangeShapeType="1"/>
            </p:cNvSpPr>
            <p:nvPr/>
          </p:nvSpPr>
          <p:spPr bwMode="auto">
            <a:xfrm>
              <a:off x="2231" y="1942"/>
              <a:ext cx="292" cy="33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884" name="Oval 31"/>
            <p:cNvSpPr>
              <a:spLocks noChangeArrowheads="1"/>
            </p:cNvSpPr>
            <p:nvPr/>
          </p:nvSpPr>
          <p:spPr bwMode="auto">
            <a:xfrm>
              <a:off x="2196" y="1908"/>
              <a:ext cx="72" cy="72"/>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64876" name="Line 33"/>
          <p:cNvSpPr>
            <a:spLocks noChangeShapeType="1"/>
          </p:cNvSpPr>
          <p:nvPr/>
        </p:nvSpPr>
        <p:spPr bwMode="auto">
          <a:xfrm flipV="1">
            <a:off x="1143000" y="3073400"/>
            <a:ext cx="2400300" cy="13081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877" name="Line 34"/>
          <p:cNvSpPr>
            <a:spLocks noChangeShapeType="1"/>
          </p:cNvSpPr>
          <p:nvPr/>
        </p:nvSpPr>
        <p:spPr bwMode="auto">
          <a:xfrm>
            <a:off x="1854200" y="2730500"/>
            <a:ext cx="1701800" cy="3302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878" name="Line 35"/>
          <p:cNvSpPr>
            <a:spLocks noChangeShapeType="1"/>
          </p:cNvSpPr>
          <p:nvPr/>
        </p:nvSpPr>
        <p:spPr bwMode="auto">
          <a:xfrm flipH="1">
            <a:off x="3530600" y="1739900"/>
            <a:ext cx="101600" cy="12954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2198" name="Freeform 54"/>
          <p:cNvSpPr>
            <a:spLocks/>
          </p:cNvSpPr>
          <p:nvPr/>
        </p:nvSpPr>
        <p:spPr bwMode="auto">
          <a:xfrm>
            <a:off x="3021013" y="3024188"/>
            <a:ext cx="2439987" cy="2589212"/>
          </a:xfrm>
          <a:custGeom>
            <a:avLst/>
            <a:gdLst>
              <a:gd name="T0" fmla="*/ 2147483647 w 1537"/>
              <a:gd name="T1" fmla="*/ 2147483647 h 1631"/>
              <a:gd name="T2" fmla="*/ 2147483647 w 1537"/>
              <a:gd name="T3" fmla="*/ 2147483647 h 1631"/>
              <a:gd name="T4" fmla="*/ 2147483647 w 1537"/>
              <a:gd name="T5" fmla="*/ 2147483647 h 1631"/>
              <a:gd name="T6" fmla="*/ 2147483647 w 1537"/>
              <a:gd name="T7" fmla="*/ 2147483647 h 1631"/>
              <a:gd name="T8" fmla="*/ 2147483647 w 1537"/>
              <a:gd name="T9" fmla="*/ 2147483647 h 1631"/>
              <a:gd name="T10" fmla="*/ 2147483647 w 1537"/>
              <a:gd name="T11" fmla="*/ 2147483647 h 1631"/>
              <a:gd name="T12" fmla="*/ 2147483647 w 1537"/>
              <a:gd name="T13" fmla="*/ 2147483647 h 1631"/>
              <a:gd name="T14" fmla="*/ 2147483647 w 1537"/>
              <a:gd name="T15" fmla="*/ 2147483647 h 1631"/>
              <a:gd name="T16" fmla="*/ 2147483647 w 1537"/>
              <a:gd name="T17" fmla="*/ 2147483647 h 1631"/>
              <a:gd name="T18" fmla="*/ 2147483647 w 1537"/>
              <a:gd name="T19" fmla="*/ 2147483647 h 1631"/>
              <a:gd name="T20" fmla="*/ 2147483647 w 1537"/>
              <a:gd name="T21" fmla="*/ 2147483647 h 1631"/>
              <a:gd name="T22" fmla="*/ 2147483647 w 1537"/>
              <a:gd name="T23" fmla="*/ 2147483647 h 1631"/>
              <a:gd name="T24" fmla="*/ 2147483647 w 1537"/>
              <a:gd name="T25" fmla="*/ 2147483647 h 1631"/>
              <a:gd name="T26" fmla="*/ 2147483647 w 1537"/>
              <a:gd name="T27" fmla="*/ 2147483647 h 1631"/>
              <a:gd name="T28" fmla="*/ 2147483647 w 1537"/>
              <a:gd name="T29" fmla="*/ 2147483647 h 16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37"/>
              <a:gd name="T46" fmla="*/ 0 h 1631"/>
              <a:gd name="T47" fmla="*/ 1537 w 1537"/>
              <a:gd name="T48" fmla="*/ 1631 h 16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37" h="1631">
                <a:moveTo>
                  <a:pt x="1537" y="287"/>
                </a:moveTo>
                <a:cubicBezTo>
                  <a:pt x="1496" y="222"/>
                  <a:pt x="1456" y="158"/>
                  <a:pt x="1369" y="111"/>
                </a:cubicBezTo>
                <a:cubicBezTo>
                  <a:pt x="1282" y="64"/>
                  <a:pt x="1092" y="0"/>
                  <a:pt x="1017" y="7"/>
                </a:cubicBezTo>
                <a:cubicBezTo>
                  <a:pt x="942" y="14"/>
                  <a:pt x="974" y="116"/>
                  <a:pt x="921" y="151"/>
                </a:cubicBezTo>
                <a:cubicBezTo>
                  <a:pt x="868" y="186"/>
                  <a:pt x="748" y="180"/>
                  <a:pt x="697" y="215"/>
                </a:cubicBezTo>
                <a:cubicBezTo>
                  <a:pt x="646" y="250"/>
                  <a:pt x="649" y="312"/>
                  <a:pt x="617" y="359"/>
                </a:cubicBezTo>
                <a:cubicBezTo>
                  <a:pt x="585" y="406"/>
                  <a:pt x="548" y="479"/>
                  <a:pt x="505" y="495"/>
                </a:cubicBezTo>
                <a:cubicBezTo>
                  <a:pt x="462" y="511"/>
                  <a:pt x="412" y="490"/>
                  <a:pt x="361" y="455"/>
                </a:cubicBezTo>
                <a:cubicBezTo>
                  <a:pt x="310" y="420"/>
                  <a:pt x="249" y="298"/>
                  <a:pt x="201" y="287"/>
                </a:cubicBezTo>
                <a:cubicBezTo>
                  <a:pt x="153" y="276"/>
                  <a:pt x="106" y="339"/>
                  <a:pt x="73" y="391"/>
                </a:cubicBezTo>
                <a:cubicBezTo>
                  <a:pt x="40" y="443"/>
                  <a:pt x="0" y="516"/>
                  <a:pt x="1" y="599"/>
                </a:cubicBezTo>
                <a:cubicBezTo>
                  <a:pt x="2" y="682"/>
                  <a:pt x="46" y="798"/>
                  <a:pt x="81" y="887"/>
                </a:cubicBezTo>
                <a:cubicBezTo>
                  <a:pt x="116" y="976"/>
                  <a:pt x="206" y="1054"/>
                  <a:pt x="209" y="1135"/>
                </a:cubicBezTo>
                <a:cubicBezTo>
                  <a:pt x="212" y="1216"/>
                  <a:pt x="88" y="1292"/>
                  <a:pt x="97" y="1375"/>
                </a:cubicBezTo>
                <a:cubicBezTo>
                  <a:pt x="106" y="1458"/>
                  <a:pt x="185" y="1544"/>
                  <a:pt x="265" y="1631"/>
                </a:cubicBezTo>
              </a:path>
            </a:pathLst>
          </a:custGeom>
          <a:noFill/>
          <a:ln w="50800">
            <a:solidFill>
              <a:srgbClr val="FFFF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4880" name="Rectangle 32"/>
          <p:cNvSpPr>
            <a:spLocks noChangeArrowheads="1"/>
          </p:cNvSpPr>
          <p:nvPr/>
        </p:nvSpPr>
        <p:spPr bwMode="auto">
          <a:xfrm>
            <a:off x="3889375" y="3484563"/>
            <a:ext cx="203200" cy="203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62199" name="Text Box 55"/>
          <p:cNvSpPr txBox="1">
            <a:spLocks noChangeArrowheads="1"/>
          </p:cNvSpPr>
          <p:nvPr/>
        </p:nvSpPr>
        <p:spPr bwMode="auto">
          <a:xfrm>
            <a:off x="6937375" y="2946400"/>
            <a:ext cx="20034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Self occlusion</a:t>
            </a:r>
          </a:p>
        </p:txBody>
      </p:sp>
      <p:sp>
        <p:nvSpPr>
          <p:cNvPr id="164882" name="Rectangle 37"/>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674700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2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2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98" grpId="0" animBg="1"/>
      <p:bldP spid="26219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5890" name="AutoShape 2"/>
          <p:cNvSpPr>
            <a:spLocks noChangeArrowheads="1"/>
          </p:cNvSpPr>
          <p:nvPr/>
        </p:nvSpPr>
        <p:spPr bwMode="auto">
          <a:xfrm rot="-2018969">
            <a:off x="2851150" y="2733675"/>
            <a:ext cx="3486150" cy="3479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524 h 21600"/>
            </a:gdLst>
            <a:ahLst/>
            <a:cxnLst>
              <a:cxn ang="T8">
                <a:pos x="T0" y="T1"/>
              </a:cxn>
              <a:cxn ang="T9">
                <a:pos x="T2" y="T3"/>
              </a:cxn>
              <a:cxn ang="T10">
                <a:pos x="T4" y="T5"/>
              </a:cxn>
              <a:cxn ang="T11">
                <a:pos x="T6" y="T7"/>
              </a:cxn>
            </a:cxnLst>
            <a:rect l="T12" t="T13" r="T14" b="T15"/>
            <a:pathLst>
              <a:path w="21600" h="21600">
                <a:moveTo>
                  <a:pt x="6637" y="12210"/>
                </a:moveTo>
                <a:cubicBezTo>
                  <a:pt x="6483" y="11756"/>
                  <a:pt x="6405" y="11279"/>
                  <a:pt x="6405" y="10800"/>
                </a:cubicBezTo>
                <a:cubicBezTo>
                  <a:pt x="6405" y="8372"/>
                  <a:pt x="8372" y="6405"/>
                  <a:pt x="10800" y="6405"/>
                </a:cubicBezTo>
                <a:cubicBezTo>
                  <a:pt x="13227" y="6405"/>
                  <a:pt x="15195" y="8372"/>
                  <a:pt x="15195" y="10800"/>
                </a:cubicBezTo>
                <a:cubicBezTo>
                  <a:pt x="15195" y="11279"/>
                  <a:pt x="15116" y="11756"/>
                  <a:pt x="14962" y="12210"/>
                </a:cubicBezTo>
                <a:lnTo>
                  <a:pt x="21028" y="14266"/>
                </a:lnTo>
                <a:cubicBezTo>
                  <a:pt x="21406" y="13150"/>
                  <a:pt x="21600" y="11979"/>
                  <a:pt x="21600" y="10800"/>
                </a:cubicBezTo>
                <a:cubicBezTo>
                  <a:pt x="21600" y="4835"/>
                  <a:pt x="16764" y="0"/>
                  <a:pt x="10800" y="0"/>
                </a:cubicBezTo>
                <a:cubicBezTo>
                  <a:pt x="4835" y="0"/>
                  <a:pt x="0" y="4835"/>
                  <a:pt x="0" y="10800"/>
                </a:cubicBezTo>
                <a:cubicBezTo>
                  <a:pt x="-1" y="11979"/>
                  <a:pt x="193" y="13150"/>
                  <a:pt x="571" y="14266"/>
                </a:cubicBezTo>
                <a:close/>
              </a:path>
            </a:pathLst>
          </a:custGeom>
          <a:ln w="50800">
            <a:solidFill>
              <a:schemeClr val="tx1"/>
            </a:solidFill>
            <a:miter lim="800000"/>
            <a:headEnd/>
            <a:tailEnd/>
          </a:ln>
        </p:spPr>
        <p:txBody>
          <a:bodyPr wrap="none" anchor="ctr"/>
          <a:lstStyle/>
          <a:p>
            <a:endParaRPr lang="en-US"/>
          </a:p>
        </p:txBody>
      </p:sp>
      <p:sp>
        <p:nvSpPr>
          <p:cNvPr id="165891" name="Rectangle 3"/>
          <p:cNvSpPr>
            <a:spLocks noGrp="1" noChangeArrowheads="1"/>
          </p:cNvSpPr>
          <p:nvPr>
            <p:ph type="title"/>
          </p:nvPr>
        </p:nvSpPr>
        <p:spPr/>
        <p:txBody>
          <a:bodyPr/>
          <a:lstStyle/>
          <a:p>
            <a:pPr eaLnBrk="1" hangingPunct="1"/>
            <a:r>
              <a:rPr lang="en-GB">
                <a:latin typeface="Verdana" charset="0"/>
              </a:rPr>
              <a:t>Photo-consistency</a:t>
            </a:r>
          </a:p>
        </p:txBody>
      </p:sp>
      <p:sp>
        <p:nvSpPr>
          <p:cNvPr id="165892" name="Rectangle 4"/>
          <p:cNvSpPr>
            <a:spLocks noGrp="1" noChangeArrowheads="1"/>
          </p:cNvSpPr>
          <p:nvPr>
            <p:ph type="body" idx="1"/>
          </p:nvPr>
        </p:nvSpPr>
        <p:spPr/>
        <p:txBody>
          <a:bodyPr/>
          <a:lstStyle/>
          <a:p>
            <a:pPr eaLnBrk="1" hangingPunct="1"/>
            <a:r>
              <a:rPr lang="en-GB">
                <a:latin typeface="Verdana" charset="0"/>
              </a:rPr>
              <a:t>Occlusion</a:t>
            </a:r>
          </a:p>
        </p:txBody>
      </p:sp>
      <p:grpSp>
        <p:nvGrpSpPr>
          <p:cNvPr id="165893" name="Group 5"/>
          <p:cNvGrpSpPr>
            <a:grpSpLocks/>
          </p:cNvGrpSpPr>
          <p:nvPr/>
        </p:nvGrpSpPr>
        <p:grpSpPr bwMode="auto">
          <a:xfrm>
            <a:off x="4416425" y="222250"/>
            <a:ext cx="1870075" cy="889000"/>
            <a:chOff x="144" y="690"/>
            <a:chExt cx="2448" cy="1194"/>
          </a:xfrm>
        </p:grpSpPr>
        <p:grpSp>
          <p:nvGrpSpPr>
            <p:cNvPr id="165921" name="Group 6"/>
            <p:cNvGrpSpPr>
              <a:grpSpLocks/>
            </p:cNvGrpSpPr>
            <p:nvPr/>
          </p:nvGrpSpPr>
          <p:grpSpPr bwMode="auto">
            <a:xfrm>
              <a:off x="144" y="690"/>
              <a:ext cx="2448" cy="797"/>
              <a:chOff x="144" y="690"/>
              <a:chExt cx="2448" cy="797"/>
            </a:xfrm>
          </p:grpSpPr>
          <p:sp>
            <p:nvSpPr>
              <p:cNvPr id="165923" name="Rectangle 7"/>
              <p:cNvSpPr>
                <a:spLocks noChangeArrowheads="1"/>
              </p:cNvSpPr>
              <p:nvPr/>
            </p:nvSpPr>
            <p:spPr bwMode="auto">
              <a:xfrm>
                <a:off x="1109" y="690"/>
                <a:ext cx="492" cy="319"/>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65924" name="AutoShape 8"/>
              <p:cNvSpPr>
                <a:spLocks noChangeArrowheads="1"/>
              </p:cNvSpPr>
              <p:nvPr/>
            </p:nvSpPr>
            <p:spPr bwMode="auto">
              <a:xfrm rot="16321287" flipH="1">
                <a:off x="114" y="1030"/>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5925" name="AutoShape 9"/>
              <p:cNvSpPr>
                <a:spLocks noChangeArrowheads="1"/>
              </p:cNvSpPr>
              <p:nvPr/>
            </p:nvSpPr>
            <p:spPr bwMode="auto">
              <a:xfrm rot="5278713">
                <a:off x="2135" y="922"/>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5926" name="Line 10"/>
              <p:cNvSpPr>
                <a:spLocks noChangeShapeType="1"/>
              </p:cNvSpPr>
              <p:nvPr/>
            </p:nvSpPr>
            <p:spPr bwMode="auto">
              <a:xfrm flipV="1">
                <a:off x="359" y="1229"/>
                <a:ext cx="940" cy="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5927" name="Line 11"/>
              <p:cNvSpPr>
                <a:spLocks noChangeShapeType="1"/>
              </p:cNvSpPr>
              <p:nvPr/>
            </p:nvSpPr>
            <p:spPr bwMode="auto">
              <a:xfrm flipV="1">
                <a:off x="1299" y="1151"/>
                <a:ext cx="1069" cy="6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5928" name="Line 12"/>
              <p:cNvSpPr>
                <a:spLocks noChangeShapeType="1"/>
              </p:cNvSpPr>
              <p:nvPr/>
            </p:nvSpPr>
            <p:spPr bwMode="auto">
              <a:xfrm flipV="1">
                <a:off x="1299" y="858"/>
                <a:ext cx="26" cy="36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5929" name="Rectangle 13"/>
              <p:cNvSpPr>
                <a:spLocks noChangeArrowheads="1"/>
              </p:cNvSpPr>
              <p:nvPr/>
            </p:nvSpPr>
            <p:spPr bwMode="auto">
              <a:xfrm>
                <a:off x="334" y="1225"/>
                <a:ext cx="47" cy="47"/>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5930" name="Rectangle 14"/>
              <p:cNvSpPr>
                <a:spLocks noChangeArrowheads="1"/>
              </p:cNvSpPr>
              <p:nvPr/>
            </p:nvSpPr>
            <p:spPr bwMode="auto">
              <a:xfrm>
                <a:off x="1303" y="832"/>
                <a:ext cx="48" cy="47"/>
              </a:xfrm>
              <a:prstGeom prst="rect">
                <a:avLst/>
              </a:prstGeom>
              <a:solidFill>
                <a:srgbClr val="00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5931" name="Rectangle 15"/>
              <p:cNvSpPr>
                <a:spLocks noChangeArrowheads="1"/>
              </p:cNvSpPr>
              <p:nvPr/>
            </p:nvSpPr>
            <p:spPr bwMode="auto">
              <a:xfrm>
                <a:off x="2355" y="1125"/>
                <a:ext cx="47" cy="48"/>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5932" name="AutoShape 16"/>
              <p:cNvSpPr>
                <a:spLocks noChangeArrowheads="1"/>
              </p:cNvSpPr>
              <p:nvPr/>
            </p:nvSpPr>
            <p:spPr bwMode="auto">
              <a:xfrm>
                <a:off x="1242" y="1176"/>
                <a:ext cx="103" cy="99"/>
              </a:xfrm>
              <a:prstGeom prst="cube">
                <a:avLst>
                  <a:gd name="adj" fmla="val 25000"/>
                </a:avLst>
              </a:prstGeom>
              <a:solidFill>
                <a:schemeClr val="accent1"/>
              </a:solidFill>
              <a:ln w="9525">
                <a:solidFill>
                  <a:schemeClr val="tx1"/>
                </a:solidFill>
                <a:miter lim="800000"/>
                <a:headEnd/>
                <a:tailEnd/>
              </a:ln>
            </p:spPr>
            <p:txBody>
              <a:bodyPr wrap="none" anchor="ctr"/>
              <a:lstStyle/>
              <a:p>
                <a:endParaRPr lang="en-US"/>
              </a:p>
            </p:txBody>
          </p:sp>
        </p:grpSp>
        <p:sp>
          <p:nvSpPr>
            <p:cNvPr id="165922" name="Line 17"/>
            <p:cNvSpPr>
              <a:spLocks noChangeShapeType="1"/>
            </p:cNvSpPr>
            <p:nvPr/>
          </p:nvSpPr>
          <p:spPr bwMode="auto">
            <a:xfrm>
              <a:off x="1290" y="1230"/>
              <a:ext cx="1242" cy="65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triangle" w="med" len="med"/>
                </a14:hiddenLine>
              </a:ext>
            </a:extLst>
          </p:spPr>
          <p:txBody>
            <a:bodyPr/>
            <a:lstStyle/>
            <a:p>
              <a:endParaRPr lang="en-US"/>
            </a:p>
          </p:txBody>
        </p:sp>
      </p:grpSp>
      <p:sp useBgFill="1">
        <p:nvSpPr>
          <p:cNvPr id="165894" name="Rectangle 18"/>
          <p:cNvSpPr>
            <a:spLocks noChangeArrowheads="1"/>
          </p:cNvSpPr>
          <p:nvPr/>
        </p:nvSpPr>
        <p:spPr bwMode="auto">
          <a:xfrm rot="-3277306">
            <a:off x="3089275" y="5426075"/>
            <a:ext cx="1416050" cy="165100"/>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useBgFill="1">
        <p:nvSpPr>
          <p:cNvPr id="165895" name="Rectangle 19"/>
          <p:cNvSpPr>
            <a:spLocks noChangeArrowheads="1"/>
          </p:cNvSpPr>
          <p:nvPr/>
        </p:nvSpPr>
        <p:spPr bwMode="auto">
          <a:xfrm rot="-970904">
            <a:off x="5075238" y="4076700"/>
            <a:ext cx="1389062" cy="211138"/>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nvGrpSpPr>
          <p:cNvPr id="165896" name="Group 23"/>
          <p:cNvGrpSpPr>
            <a:grpSpLocks/>
          </p:cNvGrpSpPr>
          <p:nvPr/>
        </p:nvGrpSpPr>
        <p:grpSpPr bwMode="auto">
          <a:xfrm rot="1168940">
            <a:off x="1300163" y="2255838"/>
            <a:ext cx="519112" cy="652462"/>
            <a:chOff x="1056" y="3064"/>
            <a:chExt cx="700" cy="416"/>
          </a:xfrm>
        </p:grpSpPr>
        <p:sp>
          <p:nvSpPr>
            <p:cNvPr id="165919" name="AutoShape 24"/>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5920" name="AutoShape 25"/>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5897" name="Group 26"/>
          <p:cNvGrpSpPr>
            <a:grpSpLocks/>
          </p:cNvGrpSpPr>
          <p:nvPr/>
        </p:nvGrpSpPr>
        <p:grpSpPr bwMode="auto">
          <a:xfrm rot="5590415">
            <a:off x="3409951" y="1150937"/>
            <a:ext cx="519112" cy="652463"/>
            <a:chOff x="1056" y="3064"/>
            <a:chExt cx="700" cy="416"/>
          </a:xfrm>
        </p:grpSpPr>
        <p:sp>
          <p:nvSpPr>
            <p:cNvPr id="165917" name="AutoShape 27"/>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5918" name="AutoShape 28"/>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5898" name="Group 35"/>
          <p:cNvGrpSpPr>
            <a:grpSpLocks/>
          </p:cNvGrpSpPr>
          <p:nvPr/>
        </p:nvGrpSpPr>
        <p:grpSpPr bwMode="auto">
          <a:xfrm rot="-1881972">
            <a:off x="939800" y="4021138"/>
            <a:ext cx="519113" cy="652462"/>
            <a:chOff x="1056" y="3064"/>
            <a:chExt cx="700" cy="416"/>
          </a:xfrm>
        </p:grpSpPr>
        <p:sp>
          <p:nvSpPr>
            <p:cNvPr id="165915" name="AutoShape 36"/>
            <p:cNvSpPr>
              <a:spLocks noChangeArrowheads="1"/>
            </p:cNvSpPr>
            <p:nvPr/>
          </p:nvSpPr>
          <p:spPr bwMode="auto">
            <a:xfrm>
              <a:off x="1056" y="3064"/>
              <a:ext cx="520" cy="416"/>
            </a:xfrm>
            <a:prstGeom prst="cube">
              <a:avLst>
                <a:gd name="adj" fmla="val 25000"/>
              </a:avLst>
            </a:prstGeom>
            <a:solidFill>
              <a:schemeClr val="tx1"/>
            </a:solidFill>
            <a:ln w="9525">
              <a:solidFill>
                <a:srgbClr val="000000"/>
              </a:solidFill>
              <a:miter lim="800000"/>
              <a:headEnd/>
              <a:tailEnd/>
            </a:ln>
          </p:spPr>
          <p:txBody>
            <a:bodyPr wrap="none" anchor="ctr"/>
            <a:lstStyle/>
            <a:p>
              <a:endParaRPr lang="en-US"/>
            </a:p>
          </p:txBody>
        </p:sp>
        <p:sp>
          <p:nvSpPr>
            <p:cNvPr id="165916" name="AutoShape 37"/>
            <p:cNvSpPr>
              <a:spLocks noChangeArrowheads="1"/>
            </p:cNvSpPr>
            <p:nvPr/>
          </p:nvSpPr>
          <p:spPr bwMode="auto">
            <a:xfrm rot="5400000">
              <a:off x="1536" y="3160"/>
              <a:ext cx="184" cy="256"/>
            </a:xfrm>
            <a:prstGeom prst="can">
              <a:avLst>
                <a:gd name="adj" fmla="val 34783"/>
              </a:avLst>
            </a:prstGeom>
            <a:solidFill>
              <a:schemeClr val="tx1"/>
            </a:solidFill>
            <a:ln w="9525">
              <a:solidFill>
                <a:srgbClr val="000000"/>
              </a:solidFill>
              <a:round/>
              <a:headEnd/>
              <a:tailEnd/>
            </a:ln>
          </p:spPr>
          <p:txBody>
            <a:bodyPr wrap="none" anchor="ctr"/>
            <a:lstStyle/>
            <a:p>
              <a:endParaRPr lang="en-US"/>
            </a:p>
          </p:txBody>
        </p:sp>
      </p:grpSp>
      <p:grpSp>
        <p:nvGrpSpPr>
          <p:cNvPr id="165899" name="Group 38"/>
          <p:cNvGrpSpPr>
            <a:grpSpLocks/>
          </p:cNvGrpSpPr>
          <p:nvPr/>
        </p:nvGrpSpPr>
        <p:grpSpPr bwMode="auto">
          <a:xfrm>
            <a:off x="3486150" y="3028950"/>
            <a:ext cx="519113" cy="577850"/>
            <a:chOff x="2196" y="1908"/>
            <a:chExt cx="327" cy="364"/>
          </a:xfrm>
        </p:grpSpPr>
        <p:sp>
          <p:nvSpPr>
            <p:cNvPr id="165913" name="Line 39"/>
            <p:cNvSpPr>
              <a:spLocks noChangeShapeType="1"/>
            </p:cNvSpPr>
            <p:nvPr/>
          </p:nvSpPr>
          <p:spPr bwMode="auto">
            <a:xfrm>
              <a:off x="2231" y="1942"/>
              <a:ext cx="292" cy="33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914" name="Oval 40"/>
            <p:cNvSpPr>
              <a:spLocks noChangeArrowheads="1"/>
            </p:cNvSpPr>
            <p:nvPr/>
          </p:nvSpPr>
          <p:spPr bwMode="auto">
            <a:xfrm>
              <a:off x="2196" y="1908"/>
              <a:ext cx="72" cy="72"/>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65900" name="Line 63"/>
          <p:cNvSpPr>
            <a:spLocks noChangeShapeType="1"/>
          </p:cNvSpPr>
          <p:nvPr/>
        </p:nvSpPr>
        <p:spPr bwMode="auto">
          <a:xfrm flipV="1">
            <a:off x="1143000" y="3606800"/>
            <a:ext cx="2857500" cy="7747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901" name="Line 64"/>
          <p:cNvSpPr>
            <a:spLocks noChangeShapeType="1"/>
          </p:cNvSpPr>
          <p:nvPr/>
        </p:nvSpPr>
        <p:spPr bwMode="auto">
          <a:xfrm>
            <a:off x="1854200" y="2730500"/>
            <a:ext cx="2146300" cy="8382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902" name="Line 66"/>
          <p:cNvSpPr>
            <a:spLocks noChangeShapeType="1"/>
          </p:cNvSpPr>
          <p:nvPr/>
        </p:nvSpPr>
        <p:spPr bwMode="auto">
          <a:xfrm>
            <a:off x="3632200" y="1739900"/>
            <a:ext cx="368300" cy="18923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5903" name="Freeform 80"/>
          <p:cNvSpPr>
            <a:spLocks/>
          </p:cNvSpPr>
          <p:nvPr/>
        </p:nvSpPr>
        <p:spPr bwMode="auto">
          <a:xfrm>
            <a:off x="3021013" y="3024188"/>
            <a:ext cx="2439987" cy="2589212"/>
          </a:xfrm>
          <a:custGeom>
            <a:avLst/>
            <a:gdLst>
              <a:gd name="T0" fmla="*/ 2147483647 w 1537"/>
              <a:gd name="T1" fmla="*/ 2147483647 h 1631"/>
              <a:gd name="T2" fmla="*/ 2147483647 w 1537"/>
              <a:gd name="T3" fmla="*/ 2147483647 h 1631"/>
              <a:gd name="T4" fmla="*/ 2147483647 w 1537"/>
              <a:gd name="T5" fmla="*/ 2147483647 h 1631"/>
              <a:gd name="T6" fmla="*/ 2147483647 w 1537"/>
              <a:gd name="T7" fmla="*/ 2147483647 h 1631"/>
              <a:gd name="T8" fmla="*/ 2147483647 w 1537"/>
              <a:gd name="T9" fmla="*/ 2147483647 h 1631"/>
              <a:gd name="T10" fmla="*/ 2147483647 w 1537"/>
              <a:gd name="T11" fmla="*/ 2147483647 h 1631"/>
              <a:gd name="T12" fmla="*/ 2147483647 w 1537"/>
              <a:gd name="T13" fmla="*/ 2147483647 h 1631"/>
              <a:gd name="T14" fmla="*/ 2147483647 w 1537"/>
              <a:gd name="T15" fmla="*/ 2147483647 h 1631"/>
              <a:gd name="T16" fmla="*/ 2147483647 w 1537"/>
              <a:gd name="T17" fmla="*/ 2147483647 h 1631"/>
              <a:gd name="T18" fmla="*/ 2147483647 w 1537"/>
              <a:gd name="T19" fmla="*/ 2147483647 h 1631"/>
              <a:gd name="T20" fmla="*/ 2147483647 w 1537"/>
              <a:gd name="T21" fmla="*/ 2147483647 h 1631"/>
              <a:gd name="T22" fmla="*/ 2147483647 w 1537"/>
              <a:gd name="T23" fmla="*/ 2147483647 h 1631"/>
              <a:gd name="T24" fmla="*/ 2147483647 w 1537"/>
              <a:gd name="T25" fmla="*/ 2147483647 h 1631"/>
              <a:gd name="T26" fmla="*/ 2147483647 w 1537"/>
              <a:gd name="T27" fmla="*/ 2147483647 h 1631"/>
              <a:gd name="T28" fmla="*/ 2147483647 w 1537"/>
              <a:gd name="T29" fmla="*/ 2147483647 h 16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37"/>
              <a:gd name="T46" fmla="*/ 0 h 1631"/>
              <a:gd name="T47" fmla="*/ 1537 w 1537"/>
              <a:gd name="T48" fmla="*/ 1631 h 16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37" h="1631">
                <a:moveTo>
                  <a:pt x="1537" y="287"/>
                </a:moveTo>
                <a:cubicBezTo>
                  <a:pt x="1496" y="222"/>
                  <a:pt x="1456" y="158"/>
                  <a:pt x="1369" y="111"/>
                </a:cubicBezTo>
                <a:cubicBezTo>
                  <a:pt x="1282" y="64"/>
                  <a:pt x="1092" y="0"/>
                  <a:pt x="1017" y="7"/>
                </a:cubicBezTo>
                <a:cubicBezTo>
                  <a:pt x="942" y="14"/>
                  <a:pt x="974" y="116"/>
                  <a:pt x="921" y="151"/>
                </a:cubicBezTo>
                <a:cubicBezTo>
                  <a:pt x="868" y="186"/>
                  <a:pt x="748" y="180"/>
                  <a:pt x="697" y="215"/>
                </a:cubicBezTo>
                <a:cubicBezTo>
                  <a:pt x="646" y="250"/>
                  <a:pt x="649" y="312"/>
                  <a:pt x="617" y="359"/>
                </a:cubicBezTo>
                <a:cubicBezTo>
                  <a:pt x="585" y="406"/>
                  <a:pt x="548" y="479"/>
                  <a:pt x="505" y="495"/>
                </a:cubicBezTo>
                <a:cubicBezTo>
                  <a:pt x="462" y="511"/>
                  <a:pt x="412" y="490"/>
                  <a:pt x="361" y="455"/>
                </a:cubicBezTo>
                <a:cubicBezTo>
                  <a:pt x="310" y="420"/>
                  <a:pt x="249" y="298"/>
                  <a:pt x="201" y="287"/>
                </a:cubicBezTo>
                <a:cubicBezTo>
                  <a:pt x="153" y="276"/>
                  <a:pt x="106" y="339"/>
                  <a:pt x="73" y="391"/>
                </a:cubicBezTo>
                <a:cubicBezTo>
                  <a:pt x="40" y="443"/>
                  <a:pt x="0" y="516"/>
                  <a:pt x="1" y="599"/>
                </a:cubicBezTo>
                <a:cubicBezTo>
                  <a:pt x="2" y="682"/>
                  <a:pt x="46" y="798"/>
                  <a:pt x="81" y="887"/>
                </a:cubicBezTo>
                <a:cubicBezTo>
                  <a:pt x="116" y="976"/>
                  <a:pt x="206" y="1054"/>
                  <a:pt x="209" y="1135"/>
                </a:cubicBezTo>
                <a:cubicBezTo>
                  <a:pt x="212" y="1216"/>
                  <a:pt x="88" y="1292"/>
                  <a:pt x="97" y="1375"/>
                </a:cubicBezTo>
                <a:cubicBezTo>
                  <a:pt x="106" y="1458"/>
                  <a:pt x="185" y="1544"/>
                  <a:pt x="265" y="1631"/>
                </a:cubicBezTo>
              </a:path>
            </a:pathLst>
          </a:custGeom>
          <a:noFill/>
          <a:ln w="50800">
            <a:solidFill>
              <a:srgbClr val="FFFF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5904" name="Rectangle 41"/>
          <p:cNvSpPr>
            <a:spLocks noChangeArrowheads="1"/>
          </p:cNvSpPr>
          <p:nvPr/>
        </p:nvSpPr>
        <p:spPr bwMode="auto">
          <a:xfrm>
            <a:off x="3889375" y="3484563"/>
            <a:ext cx="203200" cy="203200"/>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8" name="Group 81"/>
          <p:cNvGrpSpPr>
            <a:grpSpLocks/>
          </p:cNvGrpSpPr>
          <p:nvPr/>
        </p:nvGrpSpPr>
        <p:grpSpPr bwMode="auto">
          <a:xfrm>
            <a:off x="3200400" y="3711575"/>
            <a:ext cx="190500" cy="152400"/>
            <a:chOff x="513" y="3968"/>
            <a:chExt cx="264" cy="211"/>
          </a:xfrm>
        </p:grpSpPr>
        <p:sp>
          <p:nvSpPr>
            <p:cNvPr id="165911" name="Line 82"/>
            <p:cNvSpPr>
              <a:spLocks noChangeShapeType="1"/>
            </p:cNvSpPr>
            <p:nvPr/>
          </p:nvSpPr>
          <p:spPr bwMode="auto">
            <a:xfrm flipV="1">
              <a:off x="521" y="3968"/>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5912" name="Line 83"/>
            <p:cNvSpPr>
              <a:spLocks noChangeShapeType="1"/>
            </p:cNvSpPr>
            <p:nvPr/>
          </p:nvSpPr>
          <p:spPr bwMode="auto">
            <a:xfrm flipH="1" flipV="1">
              <a:off x="513" y="3969"/>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9" name="Group 84"/>
          <p:cNvGrpSpPr>
            <a:grpSpLocks/>
          </p:cNvGrpSpPr>
          <p:nvPr/>
        </p:nvGrpSpPr>
        <p:grpSpPr bwMode="auto">
          <a:xfrm>
            <a:off x="736600" y="3990975"/>
            <a:ext cx="873125" cy="698500"/>
            <a:chOff x="513" y="3968"/>
            <a:chExt cx="264" cy="211"/>
          </a:xfrm>
        </p:grpSpPr>
        <p:sp>
          <p:nvSpPr>
            <p:cNvPr id="165909" name="Line 85"/>
            <p:cNvSpPr>
              <a:spLocks noChangeShapeType="1"/>
            </p:cNvSpPr>
            <p:nvPr/>
          </p:nvSpPr>
          <p:spPr bwMode="auto">
            <a:xfrm flipV="1">
              <a:off x="521" y="3968"/>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5910" name="Line 86"/>
            <p:cNvSpPr>
              <a:spLocks noChangeShapeType="1"/>
            </p:cNvSpPr>
            <p:nvPr/>
          </p:nvSpPr>
          <p:spPr bwMode="auto">
            <a:xfrm flipH="1" flipV="1">
              <a:off x="513" y="3969"/>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165907" name="Text Box 88"/>
          <p:cNvSpPr txBox="1">
            <a:spLocks noChangeArrowheads="1"/>
          </p:cNvSpPr>
          <p:nvPr/>
        </p:nvSpPr>
        <p:spPr bwMode="auto">
          <a:xfrm>
            <a:off x="6937375" y="2946400"/>
            <a:ext cx="20034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Self occlusion</a:t>
            </a:r>
          </a:p>
        </p:txBody>
      </p:sp>
      <p:sp>
        <p:nvSpPr>
          <p:cNvPr id="165908" name="Rectangle 43"/>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9382174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Line 43"/>
          <p:cNvSpPr>
            <a:spLocks noChangeShapeType="1"/>
          </p:cNvSpPr>
          <p:nvPr/>
        </p:nvSpPr>
        <p:spPr bwMode="auto">
          <a:xfrm flipH="1" flipV="1">
            <a:off x="3035300" y="2451100"/>
            <a:ext cx="508000" cy="63500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useBgFill="1">
        <p:nvSpPr>
          <p:cNvPr id="166915" name="AutoShape 2"/>
          <p:cNvSpPr>
            <a:spLocks noChangeArrowheads="1"/>
          </p:cNvSpPr>
          <p:nvPr/>
        </p:nvSpPr>
        <p:spPr bwMode="auto">
          <a:xfrm rot="-2018969">
            <a:off x="2851150" y="2733675"/>
            <a:ext cx="3486150" cy="3479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524 h 21600"/>
            </a:gdLst>
            <a:ahLst/>
            <a:cxnLst>
              <a:cxn ang="T8">
                <a:pos x="T0" y="T1"/>
              </a:cxn>
              <a:cxn ang="T9">
                <a:pos x="T2" y="T3"/>
              </a:cxn>
              <a:cxn ang="T10">
                <a:pos x="T4" y="T5"/>
              </a:cxn>
              <a:cxn ang="T11">
                <a:pos x="T6" y="T7"/>
              </a:cxn>
            </a:cxnLst>
            <a:rect l="T12" t="T13" r="T14" b="T15"/>
            <a:pathLst>
              <a:path w="21600" h="21600">
                <a:moveTo>
                  <a:pt x="6637" y="12210"/>
                </a:moveTo>
                <a:cubicBezTo>
                  <a:pt x="6483" y="11756"/>
                  <a:pt x="6405" y="11279"/>
                  <a:pt x="6405" y="10800"/>
                </a:cubicBezTo>
                <a:cubicBezTo>
                  <a:pt x="6405" y="8372"/>
                  <a:pt x="8372" y="6405"/>
                  <a:pt x="10800" y="6405"/>
                </a:cubicBezTo>
                <a:cubicBezTo>
                  <a:pt x="13227" y="6405"/>
                  <a:pt x="15195" y="8372"/>
                  <a:pt x="15195" y="10800"/>
                </a:cubicBezTo>
                <a:cubicBezTo>
                  <a:pt x="15195" y="11279"/>
                  <a:pt x="15116" y="11756"/>
                  <a:pt x="14962" y="12210"/>
                </a:cubicBezTo>
                <a:lnTo>
                  <a:pt x="21028" y="14266"/>
                </a:lnTo>
                <a:cubicBezTo>
                  <a:pt x="21406" y="13150"/>
                  <a:pt x="21600" y="11979"/>
                  <a:pt x="21600" y="10800"/>
                </a:cubicBezTo>
                <a:cubicBezTo>
                  <a:pt x="21600" y="4835"/>
                  <a:pt x="16764" y="0"/>
                  <a:pt x="10800" y="0"/>
                </a:cubicBezTo>
                <a:cubicBezTo>
                  <a:pt x="4835" y="0"/>
                  <a:pt x="0" y="4835"/>
                  <a:pt x="0" y="10800"/>
                </a:cubicBezTo>
                <a:cubicBezTo>
                  <a:pt x="-1" y="11979"/>
                  <a:pt x="193" y="13150"/>
                  <a:pt x="571" y="14266"/>
                </a:cubicBezTo>
                <a:close/>
              </a:path>
            </a:pathLst>
          </a:custGeom>
          <a:ln w="50800">
            <a:solidFill>
              <a:schemeClr val="tx1"/>
            </a:solidFill>
            <a:miter lim="800000"/>
            <a:headEnd/>
            <a:tailEnd/>
          </a:ln>
        </p:spPr>
        <p:txBody>
          <a:bodyPr wrap="none" anchor="ctr"/>
          <a:lstStyle/>
          <a:p>
            <a:endParaRPr lang="en-US"/>
          </a:p>
        </p:txBody>
      </p:sp>
      <p:sp>
        <p:nvSpPr>
          <p:cNvPr id="166916" name="Rectangle 3"/>
          <p:cNvSpPr>
            <a:spLocks noGrp="1" noChangeArrowheads="1"/>
          </p:cNvSpPr>
          <p:nvPr>
            <p:ph type="title"/>
          </p:nvPr>
        </p:nvSpPr>
        <p:spPr/>
        <p:txBody>
          <a:bodyPr/>
          <a:lstStyle/>
          <a:p>
            <a:pPr eaLnBrk="1" hangingPunct="1"/>
            <a:r>
              <a:rPr lang="en-GB">
                <a:latin typeface="Verdana" charset="0"/>
              </a:rPr>
              <a:t>Photo-consistency</a:t>
            </a:r>
          </a:p>
        </p:txBody>
      </p:sp>
      <p:sp>
        <p:nvSpPr>
          <p:cNvPr id="166917" name="Rectangle 4"/>
          <p:cNvSpPr>
            <a:spLocks noGrp="1" noChangeArrowheads="1"/>
          </p:cNvSpPr>
          <p:nvPr>
            <p:ph type="body" idx="1"/>
          </p:nvPr>
        </p:nvSpPr>
        <p:spPr/>
        <p:txBody>
          <a:bodyPr/>
          <a:lstStyle/>
          <a:p>
            <a:pPr eaLnBrk="1" hangingPunct="1"/>
            <a:r>
              <a:rPr lang="en-GB">
                <a:latin typeface="Verdana" charset="0"/>
              </a:rPr>
              <a:t>Occlusion</a:t>
            </a:r>
          </a:p>
        </p:txBody>
      </p:sp>
      <p:grpSp>
        <p:nvGrpSpPr>
          <p:cNvPr id="166918" name="Group 5"/>
          <p:cNvGrpSpPr>
            <a:grpSpLocks/>
          </p:cNvGrpSpPr>
          <p:nvPr/>
        </p:nvGrpSpPr>
        <p:grpSpPr bwMode="auto">
          <a:xfrm>
            <a:off x="4416425" y="222250"/>
            <a:ext cx="1870075" cy="889000"/>
            <a:chOff x="144" y="690"/>
            <a:chExt cx="2448" cy="1194"/>
          </a:xfrm>
        </p:grpSpPr>
        <p:grpSp>
          <p:nvGrpSpPr>
            <p:cNvPr id="166946" name="Group 6"/>
            <p:cNvGrpSpPr>
              <a:grpSpLocks/>
            </p:cNvGrpSpPr>
            <p:nvPr/>
          </p:nvGrpSpPr>
          <p:grpSpPr bwMode="auto">
            <a:xfrm>
              <a:off x="144" y="690"/>
              <a:ext cx="2448" cy="797"/>
              <a:chOff x="144" y="690"/>
              <a:chExt cx="2448" cy="797"/>
            </a:xfrm>
          </p:grpSpPr>
          <p:sp>
            <p:nvSpPr>
              <p:cNvPr id="166948" name="Rectangle 7"/>
              <p:cNvSpPr>
                <a:spLocks noChangeArrowheads="1"/>
              </p:cNvSpPr>
              <p:nvPr/>
            </p:nvSpPr>
            <p:spPr bwMode="auto">
              <a:xfrm>
                <a:off x="1109" y="690"/>
                <a:ext cx="492" cy="319"/>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66949" name="AutoShape 8"/>
              <p:cNvSpPr>
                <a:spLocks noChangeArrowheads="1"/>
              </p:cNvSpPr>
              <p:nvPr/>
            </p:nvSpPr>
            <p:spPr bwMode="auto">
              <a:xfrm rot="16321287" flipH="1">
                <a:off x="114" y="1030"/>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6950" name="AutoShape 9"/>
              <p:cNvSpPr>
                <a:spLocks noChangeArrowheads="1"/>
              </p:cNvSpPr>
              <p:nvPr/>
            </p:nvSpPr>
            <p:spPr bwMode="auto">
              <a:xfrm rot="5278713">
                <a:off x="2135" y="922"/>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6951" name="Line 10"/>
              <p:cNvSpPr>
                <a:spLocks noChangeShapeType="1"/>
              </p:cNvSpPr>
              <p:nvPr/>
            </p:nvSpPr>
            <p:spPr bwMode="auto">
              <a:xfrm flipV="1">
                <a:off x="359" y="1229"/>
                <a:ext cx="940" cy="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6952" name="Line 11"/>
              <p:cNvSpPr>
                <a:spLocks noChangeShapeType="1"/>
              </p:cNvSpPr>
              <p:nvPr/>
            </p:nvSpPr>
            <p:spPr bwMode="auto">
              <a:xfrm flipV="1">
                <a:off x="1299" y="1151"/>
                <a:ext cx="1069" cy="6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6953" name="Line 12"/>
              <p:cNvSpPr>
                <a:spLocks noChangeShapeType="1"/>
              </p:cNvSpPr>
              <p:nvPr/>
            </p:nvSpPr>
            <p:spPr bwMode="auto">
              <a:xfrm flipV="1">
                <a:off x="1299" y="858"/>
                <a:ext cx="26" cy="36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6954" name="Rectangle 13"/>
              <p:cNvSpPr>
                <a:spLocks noChangeArrowheads="1"/>
              </p:cNvSpPr>
              <p:nvPr/>
            </p:nvSpPr>
            <p:spPr bwMode="auto">
              <a:xfrm>
                <a:off x="334" y="1225"/>
                <a:ext cx="47" cy="47"/>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6955" name="Rectangle 14"/>
              <p:cNvSpPr>
                <a:spLocks noChangeArrowheads="1"/>
              </p:cNvSpPr>
              <p:nvPr/>
            </p:nvSpPr>
            <p:spPr bwMode="auto">
              <a:xfrm>
                <a:off x="1303" y="832"/>
                <a:ext cx="48" cy="47"/>
              </a:xfrm>
              <a:prstGeom prst="rect">
                <a:avLst/>
              </a:prstGeom>
              <a:solidFill>
                <a:srgbClr val="00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6956" name="Rectangle 15"/>
              <p:cNvSpPr>
                <a:spLocks noChangeArrowheads="1"/>
              </p:cNvSpPr>
              <p:nvPr/>
            </p:nvSpPr>
            <p:spPr bwMode="auto">
              <a:xfrm>
                <a:off x="2355" y="1125"/>
                <a:ext cx="47" cy="48"/>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6957" name="AutoShape 16"/>
              <p:cNvSpPr>
                <a:spLocks noChangeArrowheads="1"/>
              </p:cNvSpPr>
              <p:nvPr/>
            </p:nvSpPr>
            <p:spPr bwMode="auto">
              <a:xfrm>
                <a:off x="1242" y="1176"/>
                <a:ext cx="103" cy="99"/>
              </a:xfrm>
              <a:prstGeom prst="cube">
                <a:avLst>
                  <a:gd name="adj" fmla="val 25000"/>
                </a:avLst>
              </a:prstGeom>
              <a:solidFill>
                <a:schemeClr val="accent1"/>
              </a:solidFill>
              <a:ln w="9525">
                <a:solidFill>
                  <a:schemeClr val="tx1"/>
                </a:solidFill>
                <a:miter lim="800000"/>
                <a:headEnd/>
                <a:tailEnd/>
              </a:ln>
            </p:spPr>
            <p:txBody>
              <a:bodyPr wrap="none" anchor="ctr"/>
              <a:lstStyle/>
              <a:p>
                <a:endParaRPr lang="en-US"/>
              </a:p>
            </p:txBody>
          </p:sp>
        </p:grpSp>
        <p:sp>
          <p:nvSpPr>
            <p:cNvPr id="166947" name="Line 17"/>
            <p:cNvSpPr>
              <a:spLocks noChangeShapeType="1"/>
            </p:cNvSpPr>
            <p:nvPr/>
          </p:nvSpPr>
          <p:spPr bwMode="auto">
            <a:xfrm>
              <a:off x="1290" y="1230"/>
              <a:ext cx="1242" cy="65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triangle" w="med" len="med"/>
                </a14:hiddenLine>
              </a:ext>
            </a:extLst>
          </p:spPr>
          <p:txBody>
            <a:bodyPr/>
            <a:lstStyle/>
            <a:p>
              <a:endParaRPr lang="en-US"/>
            </a:p>
          </p:txBody>
        </p:sp>
      </p:grpSp>
      <p:sp useBgFill="1">
        <p:nvSpPr>
          <p:cNvPr id="166919" name="Rectangle 18"/>
          <p:cNvSpPr>
            <a:spLocks noChangeArrowheads="1"/>
          </p:cNvSpPr>
          <p:nvPr/>
        </p:nvSpPr>
        <p:spPr bwMode="auto">
          <a:xfrm rot="-3277306">
            <a:off x="3089275" y="5426075"/>
            <a:ext cx="1416050" cy="165100"/>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useBgFill="1">
        <p:nvSpPr>
          <p:cNvPr id="166920" name="Rectangle 19"/>
          <p:cNvSpPr>
            <a:spLocks noChangeArrowheads="1"/>
          </p:cNvSpPr>
          <p:nvPr/>
        </p:nvSpPr>
        <p:spPr bwMode="auto">
          <a:xfrm rot="-970904">
            <a:off x="5075238" y="4076700"/>
            <a:ext cx="1389062" cy="211138"/>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nvGrpSpPr>
          <p:cNvPr id="166921" name="Group 20"/>
          <p:cNvGrpSpPr>
            <a:grpSpLocks/>
          </p:cNvGrpSpPr>
          <p:nvPr/>
        </p:nvGrpSpPr>
        <p:grpSpPr bwMode="auto">
          <a:xfrm rot="1168940">
            <a:off x="1300163" y="2255838"/>
            <a:ext cx="519112" cy="652462"/>
            <a:chOff x="1056" y="3064"/>
            <a:chExt cx="700" cy="416"/>
          </a:xfrm>
        </p:grpSpPr>
        <p:sp>
          <p:nvSpPr>
            <p:cNvPr id="166944" name="AutoShape 21"/>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6945" name="AutoShape 22"/>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6922" name="Group 23"/>
          <p:cNvGrpSpPr>
            <a:grpSpLocks/>
          </p:cNvGrpSpPr>
          <p:nvPr/>
        </p:nvGrpSpPr>
        <p:grpSpPr bwMode="auto">
          <a:xfrm rot="5590415">
            <a:off x="3409951" y="1150937"/>
            <a:ext cx="519112" cy="652463"/>
            <a:chOff x="1056" y="3064"/>
            <a:chExt cx="700" cy="416"/>
          </a:xfrm>
        </p:grpSpPr>
        <p:sp>
          <p:nvSpPr>
            <p:cNvPr id="166942" name="AutoShape 24"/>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6943" name="AutoShape 25"/>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6923" name="Group 26"/>
          <p:cNvGrpSpPr>
            <a:grpSpLocks/>
          </p:cNvGrpSpPr>
          <p:nvPr/>
        </p:nvGrpSpPr>
        <p:grpSpPr bwMode="auto">
          <a:xfrm rot="-1881972">
            <a:off x="939800" y="4021138"/>
            <a:ext cx="519113" cy="652462"/>
            <a:chOff x="1056" y="3064"/>
            <a:chExt cx="700" cy="416"/>
          </a:xfrm>
        </p:grpSpPr>
        <p:sp>
          <p:nvSpPr>
            <p:cNvPr id="166940" name="AutoShape 27"/>
            <p:cNvSpPr>
              <a:spLocks noChangeArrowheads="1"/>
            </p:cNvSpPr>
            <p:nvPr/>
          </p:nvSpPr>
          <p:spPr bwMode="auto">
            <a:xfrm>
              <a:off x="1056" y="3064"/>
              <a:ext cx="520" cy="416"/>
            </a:xfrm>
            <a:prstGeom prst="cube">
              <a:avLst>
                <a:gd name="adj" fmla="val 25000"/>
              </a:avLst>
            </a:prstGeom>
            <a:solidFill>
              <a:schemeClr val="tx1"/>
            </a:solidFill>
            <a:ln w="9525">
              <a:solidFill>
                <a:srgbClr val="000000"/>
              </a:solidFill>
              <a:miter lim="800000"/>
              <a:headEnd/>
              <a:tailEnd/>
            </a:ln>
          </p:spPr>
          <p:txBody>
            <a:bodyPr wrap="none" anchor="ctr"/>
            <a:lstStyle/>
            <a:p>
              <a:endParaRPr lang="en-US"/>
            </a:p>
          </p:txBody>
        </p:sp>
        <p:sp>
          <p:nvSpPr>
            <p:cNvPr id="166941" name="AutoShape 28"/>
            <p:cNvSpPr>
              <a:spLocks noChangeArrowheads="1"/>
            </p:cNvSpPr>
            <p:nvPr/>
          </p:nvSpPr>
          <p:spPr bwMode="auto">
            <a:xfrm rot="5400000">
              <a:off x="1536" y="3160"/>
              <a:ext cx="184" cy="256"/>
            </a:xfrm>
            <a:prstGeom prst="can">
              <a:avLst>
                <a:gd name="adj" fmla="val 34783"/>
              </a:avLst>
            </a:prstGeom>
            <a:solidFill>
              <a:schemeClr val="tx1"/>
            </a:solidFill>
            <a:ln w="9525">
              <a:solidFill>
                <a:srgbClr val="000000"/>
              </a:solidFill>
              <a:round/>
              <a:headEnd/>
              <a:tailEnd/>
            </a:ln>
          </p:spPr>
          <p:txBody>
            <a:bodyPr wrap="none" anchor="ctr"/>
            <a:lstStyle/>
            <a:p>
              <a:endParaRPr lang="en-US"/>
            </a:p>
          </p:txBody>
        </p:sp>
      </p:grpSp>
      <p:grpSp>
        <p:nvGrpSpPr>
          <p:cNvPr id="166924" name="Group 29"/>
          <p:cNvGrpSpPr>
            <a:grpSpLocks/>
          </p:cNvGrpSpPr>
          <p:nvPr/>
        </p:nvGrpSpPr>
        <p:grpSpPr bwMode="auto">
          <a:xfrm>
            <a:off x="3486150" y="3028950"/>
            <a:ext cx="519113" cy="577850"/>
            <a:chOff x="2196" y="1908"/>
            <a:chExt cx="327" cy="364"/>
          </a:xfrm>
        </p:grpSpPr>
        <p:sp>
          <p:nvSpPr>
            <p:cNvPr id="166938" name="Line 30"/>
            <p:cNvSpPr>
              <a:spLocks noChangeShapeType="1"/>
            </p:cNvSpPr>
            <p:nvPr/>
          </p:nvSpPr>
          <p:spPr bwMode="auto">
            <a:xfrm>
              <a:off x="2231" y="1942"/>
              <a:ext cx="292" cy="33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939" name="Oval 31"/>
            <p:cNvSpPr>
              <a:spLocks noChangeArrowheads="1"/>
            </p:cNvSpPr>
            <p:nvPr/>
          </p:nvSpPr>
          <p:spPr bwMode="auto">
            <a:xfrm>
              <a:off x="2196" y="1908"/>
              <a:ext cx="72" cy="72"/>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66925" name="Line 32"/>
          <p:cNvSpPr>
            <a:spLocks noChangeShapeType="1"/>
          </p:cNvSpPr>
          <p:nvPr/>
        </p:nvSpPr>
        <p:spPr bwMode="auto">
          <a:xfrm flipV="1">
            <a:off x="1143000" y="3073400"/>
            <a:ext cx="2425700" cy="13081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926" name="Line 33"/>
          <p:cNvSpPr>
            <a:spLocks noChangeShapeType="1"/>
          </p:cNvSpPr>
          <p:nvPr/>
        </p:nvSpPr>
        <p:spPr bwMode="auto">
          <a:xfrm>
            <a:off x="1854200" y="2730500"/>
            <a:ext cx="1663700" cy="3302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927" name="Line 34"/>
          <p:cNvSpPr>
            <a:spLocks noChangeShapeType="1"/>
          </p:cNvSpPr>
          <p:nvPr/>
        </p:nvSpPr>
        <p:spPr bwMode="auto">
          <a:xfrm flipH="1">
            <a:off x="3543300" y="1739900"/>
            <a:ext cx="88900" cy="13208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6928" name="Freeform 35"/>
          <p:cNvSpPr>
            <a:spLocks/>
          </p:cNvSpPr>
          <p:nvPr/>
        </p:nvSpPr>
        <p:spPr bwMode="auto">
          <a:xfrm>
            <a:off x="3021013" y="3024188"/>
            <a:ext cx="2439987" cy="2589212"/>
          </a:xfrm>
          <a:custGeom>
            <a:avLst/>
            <a:gdLst>
              <a:gd name="T0" fmla="*/ 2147483647 w 1537"/>
              <a:gd name="T1" fmla="*/ 2147483647 h 1631"/>
              <a:gd name="T2" fmla="*/ 2147483647 w 1537"/>
              <a:gd name="T3" fmla="*/ 2147483647 h 1631"/>
              <a:gd name="T4" fmla="*/ 2147483647 w 1537"/>
              <a:gd name="T5" fmla="*/ 2147483647 h 1631"/>
              <a:gd name="T6" fmla="*/ 2147483647 w 1537"/>
              <a:gd name="T7" fmla="*/ 2147483647 h 1631"/>
              <a:gd name="T8" fmla="*/ 2147483647 w 1537"/>
              <a:gd name="T9" fmla="*/ 2147483647 h 1631"/>
              <a:gd name="T10" fmla="*/ 2147483647 w 1537"/>
              <a:gd name="T11" fmla="*/ 2147483647 h 1631"/>
              <a:gd name="T12" fmla="*/ 2147483647 w 1537"/>
              <a:gd name="T13" fmla="*/ 2147483647 h 1631"/>
              <a:gd name="T14" fmla="*/ 2147483647 w 1537"/>
              <a:gd name="T15" fmla="*/ 2147483647 h 1631"/>
              <a:gd name="T16" fmla="*/ 2147483647 w 1537"/>
              <a:gd name="T17" fmla="*/ 2147483647 h 1631"/>
              <a:gd name="T18" fmla="*/ 2147483647 w 1537"/>
              <a:gd name="T19" fmla="*/ 2147483647 h 1631"/>
              <a:gd name="T20" fmla="*/ 2147483647 w 1537"/>
              <a:gd name="T21" fmla="*/ 2147483647 h 1631"/>
              <a:gd name="T22" fmla="*/ 2147483647 w 1537"/>
              <a:gd name="T23" fmla="*/ 2147483647 h 1631"/>
              <a:gd name="T24" fmla="*/ 2147483647 w 1537"/>
              <a:gd name="T25" fmla="*/ 2147483647 h 1631"/>
              <a:gd name="T26" fmla="*/ 2147483647 w 1537"/>
              <a:gd name="T27" fmla="*/ 2147483647 h 1631"/>
              <a:gd name="T28" fmla="*/ 2147483647 w 1537"/>
              <a:gd name="T29" fmla="*/ 2147483647 h 16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37"/>
              <a:gd name="T46" fmla="*/ 0 h 1631"/>
              <a:gd name="T47" fmla="*/ 1537 w 1537"/>
              <a:gd name="T48" fmla="*/ 1631 h 16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37" h="1631">
                <a:moveTo>
                  <a:pt x="1537" y="287"/>
                </a:moveTo>
                <a:cubicBezTo>
                  <a:pt x="1496" y="222"/>
                  <a:pt x="1456" y="158"/>
                  <a:pt x="1369" y="111"/>
                </a:cubicBezTo>
                <a:cubicBezTo>
                  <a:pt x="1282" y="64"/>
                  <a:pt x="1092" y="0"/>
                  <a:pt x="1017" y="7"/>
                </a:cubicBezTo>
                <a:cubicBezTo>
                  <a:pt x="942" y="14"/>
                  <a:pt x="974" y="116"/>
                  <a:pt x="921" y="151"/>
                </a:cubicBezTo>
                <a:cubicBezTo>
                  <a:pt x="868" y="186"/>
                  <a:pt x="748" y="180"/>
                  <a:pt x="697" y="215"/>
                </a:cubicBezTo>
                <a:cubicBezTo>
                  <a:pt x="646" y="250"/>
                  <a:pt x="649" y="312"/>
                  <a:pt x="617" y="359"/>
                </a:cubicBezTo>
                <a:cubicBezTo>
                  <a:pt x="585" y="406"/>
                  <a:pt x="548" y="479"/>
                  <a:pt x="505" y="495"/>
                </a:cubicBezTo>
                <a:cubicBezTo>
                  <a:pt x="462" y="511"/>
                  <a:pt x="412" y="490"/>
                  <a:pt x="361" y="455"/>
                </a:cubicBezTo>
                <a:cubicBezTo>
                  <a:pt x="310" y="420"/>
                  <a:pt x="249" y="298"/>
                  <a:pt x="201" y="287"/>
                </a:cubicBezTo>
                <a:cubicBezTo>
                  <a:pt x="153" y="276"/>
                  <a:pt x="106" y="339"/>
                  <a:pt x="73" y="391"/>
                </a:cubicBezTo>
                <a:cubicBezTo>
                  <a:pt x="40" y="443"/>
                  <a:pt x="0" y="516"/>
                  <a:pt x="1" y="599"/>
                </a:cubicBezTo>
                <a:cubicBezTo>
                  <a:pt x="2" y="682"/>
                  <a:pt x="46" y="798"/>
                  <a:pt x="81" y="887"/>
                </a:cubicBezTo>
                <a:cubicBezTo>
                  <a:pt x="116" y="976"/>
                  <a:pt x="206" y="1054"/>
                  <a:pt x="209" y="1135"/>
                </a:cubicBezTo>
                <a:cubicBezTo>
                  <a:pt x="212" y="1216"/>
                  <a:pt x="88" y="1292"/>
                  <a:pt x="97" y="1375"/>
                </a:cubicBezTo>
                <a:cubicBezTo>
                  <a:pt x="106" y="1458"/>
                  <a:pt x="185" y="1544"/>
                  <a:pt x="265" y="1631"/>
                </a:cubicBezTo>
              </a:path>
            </a:pathLst>
          </a:custGeom>
          <a:noFill/>
          <a:ln w="50800">
            <a:solidFill>
              <a:srgbClr val="FFFF00"/>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66929" name="Rectangle 36"/>
          <p:cNvSpPr>
            <a:spLocks noChangeArrowheads="1"/>
          </p:cNvSpPr>
          <p:nvPr/>
        </p:nvSpPr>
        <p:spPr bwMode="auto">
          <a:xfrm>
            <a:off x="3889375" y="3484563"/>
            <a:ext cx="203200" cy="203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66930" name="Text Box 44"/>
          <p:cNvSpPr txBox="1">
            <a:spLocks noChangeArrowheads="1"/>
          </p:cNvSpPr>
          <p:nvPr/>
        </p:nvSpPr>
        <p:spPr bwMode="auto">
          <a:xfrm>
            <a:off x="2755900" y="2133600"/>
            <a:ext cx="584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GB"/>
              <a:t>N</a:t>
            </a:r>
          </a:p>
        </p:txBody>
      </p:sp>
      <p:grpSp>
        <p:nvGrpSpPr>
          <p:cNvPr id="8" name="Group 52"/>
          <p:cNvGrpSpPr>
            <a:grpSpLocks/>
          </p:cNvGrpSpPr>
          <p:nvPr/>
        </p:nvGrpSpPr>
        <p:grpSpPr bwMode="auto">
          <a:xfrm>
            <a:off x="736600" y="1549400"/>
            <a:ext cx="7937500" cy="3140075"/>
            <a:chOff x="464" y="976"/>
            <a:chExt cx="5000" cy="1978"/>
          </a:xfrm>
        </p:grpSpPr>
        <p:sp>
          <p:nvSpPr>
            <p:cNvPr id="166933" name="Text Box 45"/>
            <p:cNvSpPr txBox="1">
              <a:spLocks noChangeArrowheads="1"/>
            </p:cNvSpPr>
            <p:nvPr/>
          </p:nvSpPr>
          <p:spPr bwMode="auto">
            <a:xfrm>
              <a:off x="3168" y="976"/>
              <a:ext cx="2296" cy="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threshold on angle between normal and viewing direction</a:t>
              </a:r>
            </a:p>
            <a:p>
              <a:pPr eaLnBrk="1" hangingPunct="1"/>
              <a:r>
                <a:rPr lang="en-GB"/>
                <a:t>threshold= ~60</a:t>
              </a:r>
              <a:r>
                <a:rPr lang="en-GB">
                  <a:sym typeface="Symbol" charset="0"/>
                </a:rPr>
                <a:t></a:t>
              </a:r>
            </a:p>
          </p:txBody>
        </p:sp>
        <p:grpSp>
          <p:nvGrpSpPr>
            <p:cNvPr id="166934" name="Group 46"/>
            <p:cNvGrpSpPr>
              <a:grpSpLocks/>
            </p:cNvGrpSpPr>
            <p:nvPr/>
          </p:nvGrpSpPr>
          <p:grpSpPr bwMode="auto">
            <a:xfrm>
              <a:off x="464" y="2514"/>
              <a:ext cx="550" cy="440"/>
              <a:chOff x="513" y="3968"/>
              <a:chExt cx="264" cy="211"/>
            </a:xfrm>
          </p:grpSpPr>
          <p:sp>
            <p:nvSpPr>
              <p:cNvPr id="166936" name="Line 47"/>
              <p:cNvSpPr>
                <a:spLocks noChangeShapeType="1"/>
              </p:cNvSpPr>
              <p:nvPr/>
            </p:nvSpPr>
            <p:spPr bwMode="auto">
              <a:xfrm flipV="1">
                <a:off x="521" y="3968"/>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6937" name="Line 48"/>
              <p:cNvSpPr>
                <a:spLocks noChangeShapeType="1"/>
              </p:cNvSpPr>
              <p:nvPr/>
            </p:nvSpPr>
            <p:spPr bwMode="auto">
              <a:xfrm flipH="1" flipV="1">
                <a:off x="513" y="3969"/>
                <a:ext cx="256" cy="210"/>
              </a:xfrm>
              <a:prstGeom prst="line">
                <a:avLst/>
              </a:prstGeom>
              <a:noFill/>
              <a:ln w="63500">
                <a:solidFill>
                  <a:srgbClr val="FF0000"/>
                </a:solidFill>
                <a:round/>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166935" name="Freeform 51"/>
            <p:cNvSpPr>
              <a:spLocks/>
            </p:cNvSpPr>
            <p:nvPr/>
          </p:nvSpPr>
          <p:spPr bwMode="auto">
            <a:xfrm>
              <a:off x="1949" y="1768"/>
              <a:ext cx="139" cy="304"/>
            </a:xfrm>
            <a:custGeom>
              <a:avLst/>
              <a:gdLst>
                <a:gd name="T0" fmla="*/ 139 w 139"/>
                <a:gd name="T1" fmla="*/ 0 h 304"/>
                <a:gd name="T2" fmla="*/ 59 w 139"/>
                <a:gd name="T3" fmla="*/ 76 h 304"/>
                <a:gd name="T4" fmla="*/ 7 w 139"/>
                <a:gd name="T5" fmla="*/ 168 h 304"/>
                <a:gd name="T6" fmla="*/ 19 w 139"/>
                <a:gd name="T7" fmla="*/ 304 h 304"/>
                <a:gd name="T8" fmla="*/ 0 60000 65536"/>
                <a:gd name="T9" fmla="*/ 0 60000 65536"/>
                <a:gd name="T10" fmla="*/ 0 60000 65536"/>
                <a:gd name="T11" fmla="*/ 0 60000 65536"/>
                <a:gd name="T12" fmla="*/ 0 w 139"/>
                <a:gd name="T13" fmla="*/ 0 h 304"/>
                <a:gd name="T14" fmla="*/ 139 w 139"/>
                <a:gd name="T15" fmla="*/ 304 h 304"/>
              </a:gdLst>
              <a:ahLst/>
              <a:cxnLst>
                <a:cxn ang="T8">
                  <a:pos x="T0" y="T1"/>
                </a:cxn>
                <a:cxn ang="T9">
                  <a:pos x="T2" y="T3"/>
                </a:cxn>
                <a:cxn ang="T10">
                  <a:pos x="T4" y="T5"/>
                </a:cxn>
                <a:cxn ang="T11">
                  <a:pos x="T6" y="T7"/>
                </a:cxn>
              </a:cxnLst>
              <a:rect l="T12" t="T13" r="T14" b="T15"/>
              <a:pathLst>
                <a:path w="139" h="304">
                  <a:moveTo>
                    <a:pt x="139" y="0"/>
                  </a:moveTo>
                  <a:cubicBezTo>
                    <a:pt x="110" y="24"/>
                    <a:pt x="81" y="48"/>
                    <a:pt x="59" y="76"/>
                  </a:cubicBezTo>
                  <a:cubicBezTo>
                    <a:pt x="37" y="104"/>
                    <a:pt x="14" y="130"/>
                    <a:pt x="7" y="168"/>
                  </a:cubicBezTo>
                  <a:cubicBezTo>
                    <a:pt x="0" y="206"/>
                    <a:pt x="9" y="255"/>
                    <a:pt x="19" y="304"/>
                  </a:cubicBezTo>
                </a:path>
              </a:pathLst>
            </a:custGeom>
            <a:noFill/>
            <a:ln w="38100">
              <a:solidFill>
                <a:srgbClr val="969696"/>
              </a:solidFill>
              <a:round/>
              <a:headEnd/>
              <a:tailEnd/>
            </a:ln>
            <a:extLst>
              <a:ext uri="{909E8E84-426E-40dd-AFC4-6F175D3DCCD1}">
                <a14:hiddenFill xmlns:a14="http://schemas.microsoft.com/office/drawing/2010/main" xmlns="">
                  <a:solidFill>
                    <a:srgbClr val="FFFFFF"/>
                  </a:solidFill>
                </a14:hiddenFill>
              </a:ext>
            </a:extLst>
          </p:spPr>
          <p:txBody>
            <a:bodyPr>
              <a:spAutoFit/>
            </a:bodyPr>
            <a:lstStyle/>
            <a:p>
              <a:endParaRPr lang="en-US"/>
            </a:p>
          </p:txBody>
        </p:sp>
      </p:grpSp>
      <p:sp>
        <p:nvSpPr>
          <p:cNvPr id="166932" name="Rectangle 44"/>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36954301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7938" name="AutoShape 3"/>
          <p:cNvSpPr>
            <a:spLocks noChangeArrowheads="1"/>
          </p:cNvSpPr>
          <p:nvPr/>
        </p:nvSpPr>
        <p:spPr bwMode="auto">
          <a:xfrm rot="-2018969">
            <a:off x="2851150" y="2733675"/>
            <a:ext cx="3486150" cy="3479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524 h 21600"/>
            </a:gdLst>
            <a:ahLst/>
            <a:cxnLst>
              <a:cxn ang="T8">
                <a:pos x="T0" y="T1"/>
              </a:cxn>
              <a:cxn ang="T9">
                <a:pos x="T2" y="T3"/>
              </a:cxn>
              <a:cxn ang="T10">
                <a:pos x="T4" y="T5"/>
              </a:cxn>
              <a:cxn ang="T11">
                <a:pos x="T6" y="T7"/>
              </a:cxn>
            </a:cxnLst>
            <a:rect l="T12" t="T13" r="T14" b="T15"/>
            <a:pathLst>
              <a:path w="21600" h="21600">
                <a:moveTo>
                  <a:pt x="6637" y="12210"/>
                </a:moveTo>
                <a:cubicBezTo>
                  <a:pt x="6483" y="11756"/>
                  <a:pt x="6405" y="11279"/>
                  <a:pt x="6405" y="10800"/>
                </a:cubicBezTo>
                <a:cubicBezTo>
                  <a:pt x="6405" y="8372"/>
                  <a:pt x="8372" y="6405"/>
                  <a:pt x="10800" y="6405"/>
                </a:cubicBezTo>
                <a:cubicBezTo>
                  <a:pt x="13227" y="6405"/>
                  <a:pt x="15195" y="8372"/>
                  <a:pt x="15195" y="10800"/>
                </a:cubicBezTo>
                <a:cubicBezTo>
                  <a:pt x="15195" y="11279"/>
                  <a:pt x="15116" y="11756"/>
                  <a:pt x="14962" y="12210"/>
                </a:cubicBezTo>
                <a:lnTo>
                  <a:pt x="21028" y="14266"/>
                </a:lnTo>
                <a:cubicBezTo>
                  <a:pt x="21406" y="13150"/>
                  <a:pt x="21600" y="11979"/>
                  <a:pt x="21600" y="10800"/>
                </a:cubicBezTo>
                <a:cubicBezTo>
                  <a:pt x="21600" y="4835"/>
                  <a:pt x="16764" y="0"/>
                  <a:pt x="10800" y="0"/>
                </a:cubicBezTo>
                <a:cubicBezTo>
                  <a:pt x="4835" y="0"/>
                  <a:pt x="0" y="4835"/>
                  <a:pt x="0" y="10800"/>
                </a:cubicBezTo>
                <a:cubicBezTo>
                  <a:pt x="-1" y="11979"/>
                  <a:pt x="193" y="13150"/>
                  <a:pt x="571" y="14266"/>
                </a:cubicBezTo>
                <a:close/>
              </a:path>
            </a:pathLst>
          </a:custGeom>
          <a:ln w="50800">
            <a:solidFill>
              <a:schemeClr val="tx1"/>
            </a:solidFill>
            <a:miter lim="800000"/>
            <a:headEnd/>
            <a:tailEnd/>
          </a:ln>
        </p:spPr>
        <p:txBody>
          <a:bodyPr wrap="none" anchor="ctr"/>
          <a:lstStyle/>
          <a:p>
            <a:endParaRPr lang="en-US"/>
          </a:p>
        </p:txBody>
      </p:sp>
      <p:sp>
        <p:nvSpPr>
          <p:cNvPr id="167939" name="Rectangle 4"/>
          <p:cNvSpPr>
            <a:spLocks noGrp="1" noChangeArrowheads="1"/>
          </p:cNvSpPr>
          <p:nvPr>
            <p:ph type="title"/>
          </p:nvPr>
        </p:nvSpPr>
        <p:spPr/>
        <p:txBody>
          <a:bodyPr/>
          <a:lstStyle/>
          <a:p>
            <a:pPr eaLnBrk="1" hangingPunct="1"/>
            <a:r>
              <a:rPr lang="en-GB">
                <a:latin typeface="Verdana" charset="0"/>
              </a:rPr>
              <a:t>Photo-consistency</a:t>
            </a:r>
          </a:p>
        </p:txBody>
      </p:sp>
      <p:sp>
        <p:nvSpPr>
          <p:cNvPr id="167940" name="Rectangle 5"/>
          <p:cNvSpPr>
            <a:spLocks noGrp="1" noChangeArrowheads="1"/>
          </p:cNvSpPr>
          <p:nvPr>
            <p:ph type="body" idx="1"/>
          </p:nvPr>
        </p:nvSpPr>
        <p:spPr/>
        <p:txBody>
          <a:bodyPr/>
          <a:lstStyle/>
          <a:p>
            <a:pPr eaLnBrk="1" hangingPunct="1"/>
            <a:r>
              <a:rPr lang="en-GB">
                <a:latin typeface="Verdana" charset="0"/>
              </a:rPr>
              <a:t>Score</a:t>
            </a:r>
          </a:p>
        </p:txBody>
      </p:sp>
      <p:grpSp>
        <p:nvGrpSpPr>
          <p:cNvPr id="167941" name="Group 6"/>
          <p:cNvGrpSpPr>
            <a:grpSpLocks/>
          </p:cNvGrpSpPr>
          <p:nvPr/>
        </p:nvGrpSpPr>
        <p:grpSpPr bwMode="auto">
          <a:xfrm>
            <a:off x="4416425" y="222250"/>
            <a:ext cx="1870075" cy="889000"/>
            <a:chOff x="144" y="690"/>
            <a:chExt cx="2448" cy="1194"/>
          </a:xfrm>
        </p:grpSpPr>
        <p:grpSp>
          <p:nvGrpSpPr>
            <p:cNvPr id="167958" name="Group 7"/>
            <p:cNvGrpSpPr>
              <a:grpSpLocks/>
            </p:cNvGrpSpPr>
            <p:nvPr/>
          </p:nvGrpSpPr>
          <p:grpSpPr bwMode="auto">
            <a:xfrm>
              <a:off x="144" y="690"/>
              <a:ext cx="2448" cy="797"/>
              <a:chOff x="144" y="690"/>
              <a:chExt cx="2448" cy="797"/>
            </a:xfrm>
          </p:grpSpPr>
          <p:sp>
            <p:nvSpPr>
              <p:cNvPr id="167960" name="Rectangle 8"/>
              <p:cNvSpPr>
                <a:spLocks noChangeArrowheads="1"/>
              </p:cNvSpPr>
              <p:nvPr/>
            </p:nvSpPr>
            <p:spPr bwMode="auto">
              <a:xfrm>
                <a:off x="1109" y="690"/>
                <a:ext cx="492" cy="319"/>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67961" name="AutoShape 9"/>
              <p:cNvSpPr>
                <a:spLocks noChangeArrowheads="1"/>
              </p:cNvSpPr>
              <p:nvPr/>
            </p:nvSpPr>
            <p:spPr bwMode="auto">
              <a:xfrm rot="16321287" flipH="1">
                <a:off x="114" y="1030"/>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7962" name="AutoShape 10"/>
              <p:cNvSpPr>
                <a:spLocks noChangeArrowheads="1"/>
              </p:cNvSpPr>
              <p:nvPr/>
            </p:nvSpPr>
            <p:spPr bwMode="auto">
              <a:xfrm rot="5278713">
                <a:off x="2135" y="922"/>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7963" name="Line 11"/>
              <p:cNvSpPr>
                <a:spLocks noChangeShapeType="1"/>
              </p:cNvSpPr>
              <p:nvPr/>
            </p:nvSpPr>
            <p:spPr bwMode="auto">
              <a:xfrm flipV="1">
                <a:off x="359" y="1229"/>
                <a:ext cx="940" cy="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7964" name="Line 12"/>
              <p:cNvSpPr>
                <a:spLocks noChangeShapeType="1"/>
              </p:cNvSpPr>
              <p:nvPr/>
            </p:nvSpPr>
            <p:spPr bwMode="auto">
              <a:xfrm flipV="1">
                <a:off x="1299" y="1151"/>
                <a:ext cx="1069" cy="6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7965" name="Line 13"/>
              <p:cNvSpPr>
                <a:spLocks noChangeShapeType="1"/>
              </p:cNvSpPr>
              <p:nvPr/>
            </p:nvSpPr>
            <p:spPr bwMode="auto">
              <a:xfrm flipV="1">
                <a:off x="1299" y="858"/>
                <a:ext cx="26" cy="36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7966" name="Rectangle 14"/>
              <p:cNvSpPr>
                <a:spLocks noChangeArrowheads="1"/>
              </p:cNvSpPr>
              <p:nvPr/>
            </p:nvSpPr>
            <p:spPr bwMode="auto">
              <a:xfrm>
                <a:off x="334" y="1225"/>
                <a:ext cx="47" cy="47"/>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7967" name="Rectangle 15"/>
              <p:cNvSpPr>
                <a:spLocks noChangeArrowheads="1"/>
              </p:cNvSpPr>
              <p:nvPr/>
            </p:nvSpPr>
            <p:spPr bwMode="auto">
              <a:xfrm>
                <a:off x="1303" y="832"/>
                <a:ext cx="48" cy="47"/>
              </a:xfrm>
              <a:prstGeom prst="rect">
                <a:avLst/>
              </a:prstGeom>
              <a:solidFill>
                <a:srgbClr val="00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7968" name="Rectangle 16"/>
              <p:cNvSpPr>
                <a:spLocks noChangeArrowheads="1"/>
              </p:cNvSpPr>
              <p:nvPr/>
            </p:nvSpPr>
            <p:spPr bwMode="auto">
              <a:xfrm>
                <a:off x="2355" y="1125"/>
                <a:ext cx="47" cy="48"/>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7969" name="AutoShape 17"/>
              <p:cNvSpPr>
                <a:spLocks noChangeArrowheads="1"/>
              </p:cNvSpPr>
              <p:nvPr/>
            </p:nvSpPr>
            <p:spPr bwMode="auto">
              <a:xfrm>
                <a:off x="1242" y="1176"/>
                <a:ext cx="103" cy="99"/>
              </a:xfrm>
              <a:prstGeom prst="cube">
                <a:avLst>
                  <a:gd name="adj" fmla="val 25000"/>
                </a:avLst>
              </a:prstGeom>
              <a:solidFill>
                <a:schemeClr val="accent1"/>
              </a:solidFill>
              <a:ln w="9525">
                <a:solidFill>
                  <a:schemeClr val="tx1"/>
                </a:solidFill>
                <a:miter lim="800000"/>
                <a:headEnd/>
                <a:tailEnd/>
              </a:ln>
            </p:spPr>
            <p:txBody>
              <a:bodyPr wrap="none" anchor="ctr"/>
              <a:lstStyle/>
              <a:p>
                <a:endParaRPr lang="en-US"/>
              </a:p>
            </p:txBody>
          </p:sp>
        </p:grpSp>
        <p:sp>
          <p:nvSpPr>
            <p:cNvPr id="167959" name="Line 18"/>
            <p:cNvSpPr>
              <a:spLocks noChangeShapeType="1"/>
            </p:cNvSpPr>
            <p:nvPr/>
          </p:nvSpPr>
          <p:spPr bwMode="auto">
            <a:xfrm>
              <a:off x="1290" y="1230"/>
              <a:ext cx="1242" cy="65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triangle" w="med" len="med"/>
                </a14:hiddenLine>
              </a:ext>
            </a:extLst>
          </p:spPr>
          <p:txBody>
            <a:bodyPr/>
            <a:lstStyle/>
            <a:p>
              <a:endParaRPr lang="en-US"/>
            </a:p>
          </p:txBody>
        </p:sp>
      </p:grpSp>
      <p:sp useBgFill="1">
        <p:nvSpPr>
          <p:cNvPr id="167942" name="Rectangle 19"/>
          <p:cNvSpPr>
            <a:spLocks noChangeArrowheads="1"/>
          </p:cNvSpPr>
          <p:nvPr/>
        </p:nvSpPr>
        <p:spPr bwMode="auto">
          <a:xfrm rot="-3277306">
            <a:off x="3089275" y="5426075"/>
            <a:ext cx="1416050" cy="165100"/>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useBgFill="1">
        <p:nvSpPr>
          <p:cNvPr id="167943" name="Rectangle 20"/>
          <p:cNvSpPr>
            <a:spLocks noChangeArrowheads="1"/>
          </p:cNvSpPr>
          <p:nvPr/>
        </p:nvSpPr>
        <p:spPr bwMode="auto">
          <a:xfrm rot="-970904">
            <a:off x="5075238" y="4076700"/>
            <a:ext cx="1389062" cy="211138"/>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nvGrpSpPr>
          <p:cNvPr id="167944" name="Group 21"/>
          <p:cNvGrpSpPr>
            <a:grpSpLocks/>
          </p:cNvGrpSpPr>
          <p:nvPr/>
        </p:nvGrpSpPr>
        <p:grpSpPr bwMode="auto">
          <a:xfrm rot="1168940">
            <a:off x="1300163" y="2255838"/>
            <a:ext cx="519112" cy="652462"/>
            <a:chOff x="1056" y="3064"/>
            <a:chExt cx="700" cy="416"/>
          </a:xfrm>
        </p:grpSpPr>
        <p:sp>
          <p:nvSpPr>
            <p:cNvPr id="167956" name="AutoShape 22"/>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7957" name="AutoShape 23"/>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7945" name="Group 24"/>
          <p:cNvGrpSpPr>
            <a:grpSpLocks/>
          </p:cNvGrpSpPr>
          <p:nvPr/>
        </p:nvGrpSpPr>
        <p:grpSpPr bwMode="auto">
          <a:xfrm rot="5590415">
            <a:off x="3409951" y="1150937"/>
            <a:ext cx="519112" cy="652463"/>
            <a:chOff x="1056" y="3064"/>
            <a:chExt cx="700" cy="416"/>
          </a:xfrm>
        </p:grpSpPr>
        <p:sp>
          <p:nvSpPr>
            <p:cNvPr id="167954" name="AutoShape 25"/>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7955" name="AutoShape 26"/>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7946" name="Group 30"/>
          <p:cNvGrpSpPr>
            <a:grpSpLocks/>
          </p:cNvGrpSpPr>
          <p:nvPr/>
        </p:nvGrpSpPr>
        <p:grpSpPr bwMode="auto">
          <a:xfrm>
            <a:off x="3486150" y="3028950"/>
            <a:ext cx="519113" cy="577850"/>
            <a:chOff x="2196" y="1908"/>
            <a:chExt cx="327" cy="364"/>
          </a:xfrm>
        </p:grpSpPr>
        <p:sp>
          <p:nvSpPr>
            <p:cNvPr id="167952" name="Line 31"/>
            <p:cNvSpPr>
              <a:spLocks noChangeShapeType="1"/>
            </p:cNvSpPr>
            <p:nvPr/>
          </p:nvSpPr>
          <p:spPr bwMode="auto">
            <a:xfrm>
              <a:off x="2231" y="1942"/>
              <a:ext cx="292" cy="33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953" name="Oval 32"/>
            <p:cNvSpPr>
              <a:spLocks noChangeArrowheads="1"/>
            </p:cNvSpPr>
            <p:nvPr/>
          </p:nvSpPr>
          <p:spPr bwMode="auto">
            <a:xfrm>
              <a:off x="2196" y="1908"/>
              <a:ext cx="72" cy="72"/>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67947" name="Line 34"/>
          <p:cNvSpPr>
            <a:spLocks noChangeShapeType="1"/>
          </p:cNvSpPr>
          <p:nvPr/>
        </p:nvSpPr>
        <p:spPr bwMode="auto">
          <a:xfrm>
            <a:off x="1854200" y="2730500"/>
            <a:ext cx="1663700" cy="3302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948" name="Line 35"/>
          <p:cNvSpPr>
            <a:spLocks noChangeShapeType="1"/>
          </p:cNvSpPr>
          <p:nvPr/>
        </p:nvSpPr>
        <p:spPr bwMode="auto">
          <a:xfrm flipH="1">
            <a:off x="3543300" y="1739900"/>
            <a:ext cx="88900" cy="13208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7949" name="Rectangle 37"/>
          <p:cNvSpPr>
            <a:spLocks noChangeArrowheads="1"/>
          </p:cNvSpPr>
          <p:nvPr/>
        </p:nvSpPr>
        <p:spPr bwMode="auto">
          <a:xfrm>
            <a:off x="3889375" y="3484563"/>
            <a:ext cx="203200" cy="203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67950" name="Text Box 45"/>
          <p:cNvSpPr txBox="1">
            <a:spLocks noChangeArrowheads="1"/>
          </p:cNvSpPr>
          <p:nvPr/>
        </p:nvSpPr>
        <p:spPr bwMode="auto">
          <a:xfrm>
            <a:off x="5562600" y="1025525"/>
            <a:ext cx="3644900" cy="146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Normalised cross correlation</a:t>
            </a:r>
            <a:endParaRPr lang="en-GB">
              <a:sym typeface="Symbol" charset="0"/>
            </a:endParaRPr>
          </a:p>
          <a:p>
            <a:pPr eaLnBrk="1" hangingPunct="1"/>
            <a:r>
              <a:rPr lang="en-GB">
                <a:sym typeface="Symbol" charset="0"/>
              </a:rPr>
              <a:t>Use all remaining cameras pair wise</a:t>
            </a:r>
          </a:p>
          <a:p>
            <a:pPr eaLnBrk="1" hangingPunct="1"/>
            <a:r>
              <a:rPr lang="en-GB">
                <a:sym typeface="Symbol" charset="0"/>
              </a:rPr>
              <a:t>Average all NCC scores</a:t>
            </a:r>
          </a:p>
        </p:txBody>
      </p:sp>
      <p:sp>
        <p:nvSpPr>
          <p:cNvPr id="167951" name="Rectangle 32"/>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175358522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F0950EE-79CB-AB44-80CB-15823897C055}" type="slidenum">
              <a:rPr lang="en-US" sz="1400">
                <a:latin typeface="Verdana" charset="0"/>
              </a:rPr>
              <a:pPr/>
              <a:t>13</a:t>
            </a:fld>
            <a:endParaRPr lang="en-US" sz="1400">
              <a:latin typeface="Verdana" charset="0"/>
            </a:endParaRPr>
          </a:p>
        </p:txBody>
      </p:sp>
      <p:pic>
        <p:nvPicPr>
          <p:cNvPr id="36866"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98663" y="1801813"/>
            <a:ext cx="6508750" cy="3830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67" name="Text Box 5"/>
          <p:cNvSpPr txBox="1">
            <a:spLocks noChangeArrowheads="1"/>
          </p:cNvSpPr>
          <p:nvPr/>
        </p:nvSpPr>
        <p:spPr bwMode="auto">
          <a:xfrm>
            <a:off x="1685925" y="144463"/>
            <a:ext cx="557053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Human Stereopsis: experimental horopter…</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8962" name="AutoShape 2"/>
          <p:cNvSpPr>
            <a:spLocks noChangeArrowheads="1"/>
          </p:cNvSpPr>
          <p:nvPr/>
        </p:nvSpPr>
        <p:spPr bwMode="auto">
          <a:xfrm rot="-2018969">
            <a:off x="2851150" y="2733675"/>
            <a:ext cx="3486150" cy="3479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11524 h 21600"/>
            </a:gdLst>
            <a:ahLst/>
            <a:cxnLst>
              <a:cxn ang="T8">
                <a:pos x="T0" y="T1"/>
              </a:cxn>
              <a:cxn ang="T9">
                <a:pos x="T2" y="T3"/>
              </a:cxn>
              <a:cxn ang="T10">
                <a:pos x="T4" y="T5"/>
              </a:cxn>
              <a:cxn ang="T11">
                <a:pos x="T6" y="T7"/>
              </a:cxn>
            </a:cxnLst>
            <a:rect l="T12" t="T13" r="T14" b="T15"/>
            <a:pathLst>
              <a:path w="21600" h="21600">
                <a:moveTo>
                  <a:pt x="6637" y="12210"/>
                </a:moveTo>
                <a:cubicBezTo>
                  <a:pt x="6483" y="11756"/>
                  <a:pt x="6405" y="11279"/>
                  <a:pt x="6405" y="10800"/>
                </a:cubicBezTo>
                <a:cubicBezTo>
                  <a:pt x="6405" y="8372"/>
                  <a:pt x="8372" y="6405"/>
                  <a:pt x="10800" y="6405"/>
                </a:cubicBezTo>
                <a:cubicBezTo>
                  <a:pt x="13227" y="6405"/>
                  <a:pt x="15195" y="8372"/>
                  <a:pt x="15195" y="10800"/>
                </a:cubicBezTo>
                <a:cubicBezTo>
                  <a:pt x="15195" y="11279"/>
                  <a:pt x="15116" y="11756"/>
                  <a:pt x="14962" y="12210"/>
                </a:cubicBezTo>
                <a:lnTo>
                  <a:pt x="21028" y="14266"/>
                </a:lnTo>
                <a:cubicBezTo>
                  <a:pt x="21406" y="13150"/>
                  <a:pt x="21600" y="11979"/>
                  <a:pt x="21600" y="10800"/>
                </a:cubicBezTo>
                <a:cubicBezTo>
                  <a:pt x="21600" y="4835"/>
                  <a:pt x="16764" y="0"/>
                  <a:pt x="10800" y="0"/>
                </a:cubicBezTo>
                <a:cubicBezTo>
                  <a:pt x="4835" y="0"/>
                  <a:pt x="0" y="4835"/>
                  <a:pt x="0" y="10800"/>
                </a:cubicBezTo>
                <a:cubicBezTo>
                  <a:pt x="-1" y="11979"/>
                  <a:pt x="193" y="13150"/>
                  <a:pt x="571" y="14266"/>
                </a:cubicBezTo>
                <a:close/>
              </a:path>
            </a:pathLst>
          </a:custGeom>
          <a:ln w="50800">
            <a:solidFill>
              <a:schemeClr val="tx1"/>
            </a:solidFill>
            <a:miter lim="800000"/>
            <a:headEnd/>
            <a:tailEnd/>
          </a:ln>
        </p:spPr>
        <p:txBody>
          <a:bodyPr wrap="none" anchor="ctr"/>
          <a:lstStyle/>
          <a:p>
            <a:endParaRPr lang="en-US"/>
          </a:p>
        </p:txBody>
      </p:sp>
      <p:sp>
        <p:nvSpPr>
          <p:cNvPr id="168963" name="Rectangle 3"/>
          <p:cNvSpPr>
            <a:spLocks noGrp="1" noChangeArrowheads="1"/>
          </p:cNvSpPr>
          <p:nvPr>
            <p:ph type="title"/>
          </p:nvPr>
        </p:nvSpPr>
        <p:spPr/>
        <p:txBody>
          <a:bodyPr/>
          <a:lstStyle/>
          <a:p>
            <a:pPr eaLnBrk="1" hangingPunct="1"/>
            <a:r>
              <a:rPr lang="en-GB">
                <a:latin typeface="Verdana" charset="0"/>
              </a:rPr>
              <a:t>Photo-consistency</a:t>
            </a:r>
          </a:p>
        </p:txBody>
      </p:sp>
      <p:sp>
        <p:nvSpPr>
          <p:cNvPr id="168964" name="Rectangle 4"/>
          <p:cNvSpPr>
            <a:spLocks noGrp="1" noChangeArrowheads="1"/>
          </p:cNvSpPr>
          <p:nvPr>
            <p:ph type="body" idx="1"/>
          </p:nvPr>
        </p:nvSpPr>
        <p:spPr/>
        <p:txBody>
          <a:bodyPr/>
          <a:lstStyle/>
          <a:p>
            <a:pPr eaLnBrk="1" hangingPunct="1"/>
            <a:r>
              <a:rPr lang="en-GB">
                <a:latin typeface="Verdana" charset="0"/>
              </a:rPr>
              <a:t>Score</a:t>
            </a:r>
          </a:p>
        </p:txBody>
      </p:sp>
      <p:grpSp>
        <p:nvGrpSpPr>
          <p:cNvPr id="168965" name="Group 5"/>
          <p:cNvGrpSpPr>
            <a:grpSpLocks/>
          </p:cNvGrpSpPr>
          <p:nvPr/>
        </p:nvGrpSpPr>
        <p:grpSpPr bwMode="auto">
          <a:xfrm>
            <a:off x="4416425" y="222250"/>
            <a:ext cx="1870075" cy="889000"/>
            <a:chOff x="144" y="690"/>
            <a:chExt cx="2448" cy="1194"/>
          </a:xfrm>
        </p:grpSpPr>
        <p:grpSp>
          <p:nvGrpSpPr>
            <p:cNvPr id="168983" name="Group 6"/>
            <p:cNvGrpSpPr>
              <a:grpSpLocks/>
            </p:cNvGrpSpPr>
            <p:nvPr/>
          </p:nvGrpSpPr>
          <p:grpSpPr bwMode="auto">
            <a:xfrm>
              <a:off x="144" y="690"/>
              <a:ext cx="2448" cy="797"/>
              <a:chOff x="144" y="690"/>
              <a:chExt cx="2448" cy="797"/>
            </a:xfrm>
          </p:grpSpPr>
          <p:sp>
            <p:nvSpPr>
              <p:cNvPr id="168985" name="Rectangle 7"/>
              <p:cNvSpPr>
                <a:spLocks noChangeArrowheads="1"/>
              </p:cNvSpPr>
              <p:nvPr/>
            </p:nvSpPr>
            <p:spPr bwMode="auto">
              <a:xfrm>
                <a:off x="1109" y="690"/>
                <a:ext cx="492" cy="319"/>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68986" name="AutoShape 8"/>
              <p:cNvSpPr>
                <a:spLocks noChangeArrowheads="1"/>
              </p:cNvSpPr>
              <p:nvPr/>
            </p:nvSpPr>
            <p:spPr bwMode="auto">
              <a:xfrm rot="16321287" flipH="1">
                <a:off x="114" y="1030"/>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8987" name="AutoShape 9"/>
              <p:cNvSpPr>
                <a:spLocks noChangeArrowheads="1"/>
              </p:cNvSpPr>
              <p:nvPr/>
            </p:nvSpPr>
            <p:spPr bwMode="auto">
              <a:xfrm rot="5278713">
                <a:off x="2135" y="922"/>
                <a:ext cx="487" cy="427"/>
              </a:xfrm>
              <a:prstGeom prst="parallelogram">
                <a:avLst>
                  <a:gd name="adj" fmla="val 48783"/>
                </a:avLst>
              </a:prstGeom>
              <a:solidFill>
                <a:schemeClr val="accent1"/>
              </a:solidFill>
              <a:ln w="9525">
                <a:solidFill>
                  <a:schemeClr val="tx1"/>
                </a:solidFill>
                <a:miter lim="800000"/>
                <a:headEnd/>
                <a:tailEnd/>
              </a:ln>
            </p:spPr>
            <p:txBody>
              <a:bodyPr wrap="none" anchor="ctr"/>
              <a:lstStyle/>
              <a:p>
                <a:endParaRPr lang="en-US"/>
              </a:p>
            </p:txBody>
          </p:sp>
          <p:sp>
            <p:nvSpPr>
              <p:cNvPr id="168988" name="Line 10"/>
              <p:cNvSpPr>
                <a:spLocks noChangeShapeType="1"/>
              </p:cNvSpPr>
              <p:nvPr/>
            </p:nvSpPr>
            <p:spPr bwMode="auto">
              <a:xfrm flipV="1">
                <a:off x="359" y="1229"/>
                <a:ext cx="940" cy="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8989" name="Line 11"/>
              <p:cNvSpPr>
                <a:spLocks noChangeShapeType="1"/>
              </p:cNvSpPr>
              <p:nvPr/>
            </p:nvSpPr>
            <p:spPr bwMode="auto">
              <a:xfrm flipV="1">
                <a:off x="1299" y="1151"/>
                <a:ext cx="1069" cy="6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8990" name="Line 12"/>
              <p:cNvSpPr>
                <a:spLocks noChangeShapeType="1"/>
              </p:cNvSpPr>
              <p:nvPr/>
            </p:nvSpPr>
            <p:spPr bwMode="auto">
              <a:xfrm flipV="1">
                <a:off x="1299" y="858"/>
                <a:ext cx="26" cy="36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68991" name="Rectangle 13"/>
              <p:cNvSpPr>
                <a:spLocks noChangeArrowheads="1"/>
              </p:cNvSpPr>
              <p:nvPr/>
            </p:nvSpPr>
            <p:spPr bwMode="auto">
              <a:xfrm>
                <a:off x="334" y="1225"/>
                <a:ext cx="47" cy="47"/>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8992" name="Rectangle 14"/>
              <p:cNvSpPr>
                <a:spLocks noChangeArrowheads="1"/>
              </p:cNvSpPr>
              <p:nvPr/>
            </p:nvSpPr>
            <p:spPr bwMode="auto">
              <a:xfrm>
                <a:off x="1303" y="832"/>
                <a:ext cx="48" cy="47"/>
              </a:xfrm>
              <a:prstGeom prst="rect">
                <a:avLst/>
              </a:prstGeom>
              <a:solidFill>
                <a:srgbClr val="008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8993" name="Rectangle 15"/>
              <p:cNvSpPr>
                <a:spLocks noChangeArrowheads="1"/>
              </p:cNvSpPr>
              <p:nvPr/>
            </p:nvSpPr>
            <p:spPr bwMode="auto">
              <a:xfrm>
                <a:off x="2355" y="1125"/>
                <a:ext cx="47" cy="48"/>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68994" name="AutoShape 16"/>
              <p:cNvSpPr>
                <a:spLocks noChangeArrowheads="1"/>
              </p:cNvSpPr>
              <p:nvPr/>
            </p:nvSpPr>
            <p:spPr bwMode="auto">
              <a:xfrm>
                <a:off x="1242" y="1176"/>
                <a:ext cx="103" cy="99"/>
              </a:xfrm>
              <a:prstGeom prst="cube">
                <a:avLst>
                  <a:gd name="adj" fmla="val 25000"/>
                </a:avLst>
              </a:prstGeom>
              <a:solidFill>
                <a:schemeClr val="accent1"/>
              </a:solidFill>
              <a:ln w="9525">
                <a:solidFill>
                  <a:schemeClr val="tx1"/>
                </a:solidFill>
                <a:miter lim="800000"/>
                <a:headEnd/>
                <a:tailEnd/>
              </a:ln>
            </p:spPr>
            <p:txBody>
              <a:bodyPr wrap="none" anchor="ctr"/>
              <a:lstStyle/>
              <a:p>
                <a:endParaRPr lang="en-US"/>
              </a:p>
            </p:txBody>
          </p:sp>
        </p:grpSp>
        <p:sp>
          <p:nvSpPr>
            <p:cNvPr id="168984" name="Line 17"/>
            <p:cNvSpPr>
              <a:spLocks noChangeShapeType="1"/>
            </p:cNvSpPr>
            <p:nvPr/>
          </p:nvSpPr>
          <p:spPr bwMode="auto">
            <a:xfrm>
              <a:off x="1290" y="1230"/>
              <a:ext cx="1242" cy="654"/>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type="triangle" w="med" len="med"/>
                </a14:hiddenLine>
              </a:ext>
            </a:extLst>
          </p:spPr>
          <p:txBody>
            <a:bodyPr/>
            <a:lstStyle/>
            <a:p>
              <a:endParaRPr lang="en-US"/>
            </a:p>
          </p:txBody>
        </p:sp>
      </p:grpSp>
      <p:sp useBgFill="1">
        <p:nvSpPr>
          <p:cNvPr id="168966" name="Rectangle 18"/>
          <p:cNvSpPr>
            <a:spLocks noChangeArrowheads="1"/>
          </p:cNvSpPr>
          <p:nvPr/>
        </p:nvSpPr>
        <p:spPr bwMode="auto">
          <a:xfrm rot="-3277306">
            <a:off x="3089275" y="5426075"/>
            <a:ext cx="1416050" cy="165100"/>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useBgFill="1">
        <p:nvSpPr>
          <p:cNvPr id="168967" name="Rectangle 19"/>
          <p:cNvSpPr>
            <a:spLocks noChangeArrowheads="1"/>
          </p:cNvSpPr>
          <p:nvPr/>
        </p:nvSpPr>
        <p:spPr bwMode="auto">
          <a:xfrm rot="-970904">
            <a:off x="5075238" y="4076700"/>
            <a:ext cx="1389062" cy="211138"/>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nvGrpSpPr>
          <p:cNvPr id="168968" name="Group 20"/>
          <p:cNvGrpSpPr>
            <a:grpSpLocks/>
          </p:cNvGrpSpPr>
          <p:nvPr/>
        </p:nvGrpSpPr>
        <p:grpSpPr bwMode="auto">
          <a:xfrm rot="1168940">
            <a:off x="1300163" y="2255838"/>
            <a:ext cx="519112" cy="652462"/>
            <a:chOff x="1056" y="3064"/>
            <a:chExt cx="700" cy="416"/>
          </a:xfrm>
        </p:grpSpPr>
        <p:sp>
          <p:nvSpPr>
            <p:cNvPr id="168981" name="AutoShape 21"/>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8982" name="AutoShape 22"/>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8969" name="Group 23"/>
          <p:cNvGrpSpPr>
            <a:grpSpLocks/>
          </p:cNvGrpSpPr>
          <p:nvPr/>
        </p:nvGrpSpPr>
        <p:grpSpPr bwMode="auto">
          <a:xfrm rot="5590415">
            <a:off x="3409951" y="1150937"/>
            <a:ext cx="519112" cy="652463"/>
            <a:chOff x="1056" y="3064"/>
            <a:chExt cx="700" cy="416"/>
          </a:xfrm>
        </p:grpSpPr>
        <p:sp>
          <p:nvSpPr>
            <p:cNvPr id="168979" name="AutoShape 24"/>
            <p:cNvSpPr>
              <a:spLocks noChangeArrowheads="1"/>
            </p:cNvSpPr>
            <p:nvPr/>
          </p:nvSpPr>
          <p:spPr bwMode="auto">
            <a:xfrm>
              <a:off x="1056" y="3064"/>
              <a:ext cx="520" cy="416"/>
            </a:xfrm>
            <a:prstGeom prst="cube">
              <a:avLst>
                <a:gd name="adj" fmla="val 25000"/>
              </a:avLst>
            </a:prstGeom>
            <a:solidFill>
              <a:srgbClr val="FFFFFF"/>
            </a:solidFill>
            <a:ln w="9525">
              <a:solidFill>
                <a:srgbClr val="000000"/>
              </a:solidFill>
              <a:miter lim="800000"/>
              <a:headEnd/>
              <a:tailEnd/>
            </a:ln>
          </p:spPr>
          <p:txBody>
            <a:bodyPr wrap="none" anchor="ctr"/>
            <a:lstStyle/>
            <a:p>
              <a:endParaRPr lang="en-US"/>
            </a:p>
          </p:txBody>
        </p:sp>
        <p:sp>
          <p:nvSpPr>
            <p:cNvPr id="168980" name="AutoShape 25"/>
            <p:cNvSpPr>
              <a:spLocks noChangeArrowheads="1"/>
            </p:cNvSpPr>
            <p:nvPr/>
          </p:nvSpPr>
          <p:spPr bwMode="auto">
            <a:xfrm rot="5400000">
              <a:off x="1536" y="3160"/>
              <a:ext cx="184" cy="256"/>
            </a:xfrm>
            <a:prstGeom prst="can">
              <a:avLst>
                <a:gd name="adj" fmla="val 34783"/>
              </a:avLst>
            </a:prstGeom>
            <a:solidFill>
              <a:srgbClr val="FFFFFF"/>
            </a:solidFill>
            <a:ln w="9525">
              <a:solidFill>
                <a:srgbClr val="000000"/>
              </a:solidFill>
              <a:round/>
              <a:headEnd/>
              <a:tailEnd/>
            </a:ln>
          </p:spPr>
          <p:txBody>
            <a:bodyPr wrap="none" anchor="ctr"/>
            <a:lstStyle/>
            <a:p>
              <a:endParaRPr lang="en-US"/>
            </a:p>
          </p:txBody>
        </p:sp>
      </p:grpSp>
      <p:grpSp>
        <p:nvGrpSpPr>
          <p:cNvPr id="168970" name="Group 26"/>
          <p:cNvGrpSpPr>
            <a:grpSpLocks/>
          </p:cNvGrpSpPr>
          <p:nvPr/>
        </p:nvGrpSpPr>
        <p:grpSpPr bwMode="auto">
          <a:xfrm>
            <a:off x="3486150" y="3028950"/>
            <a:ext cx="519113" cy="577850"/>
            <a:chOff x="2196" y="1908"/>
            <a:chExt cx="327" cy="364"/>
          </a:xfrm>
        </p:grpSpPr>
        <p:sp>
          <p:nvSpPr>
            <p:cNvPr id="168977" name="Line 27"/>
            <p:cNvSpPr>
              <a:spLocks noChangeShapeType="1"/>
            </p:cNvSpPr>
            <p:nvPr/>
          </p:nvSpPr>
          <p:spPr bwMode="auto">
            <a:xfrm>
              <a:off x="2231" y="1942"/>
              <a:ext cx="292" cy="33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978" name="Oval 28"/>
            <p:cNvSpPr>
              <a:spLocks noChangeArrowheads="1"/>
            </p:cNvSpPr>
            <p:nvPr/>
          </p:nvSpPr>
          <p:spPr bwMode="auto">
            <a:xfrm>
              <a:off x="2196" y="1908"/>
              <a:ext cx="72" cy="72"/>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68971" name="Line 29"/>
          <p:cNvSpPr>
            <a:spLocks noChangeShapeType="1"/>
          </p:cNvSpPr>
          <p:nvPr/>
        </p:nvSpPr>
        <p:spPr bwMode="auto">
          <a:xfrm>
            <a:off x="1854200" y="2730500"/>
            <a:ext cx="1663700" cy="3302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972" name="Line 30"/>
          <p:cNvSpPr>
            <a:spLocks noChangeShapeType="1"/>
          </p:cNvSpPr>
          <p:nvPr/>
        </p:nvSpPr>
        <p:spPr bwMode="auto">
          <a:xfrm flipH="1">
            <a:off x="3543300" y="1739900"/>
            <a:ext cx="88900" cy="13208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8973" name="Rectangle 31"/>
          <p:cNvSpPr>
            <a:spLocks noChangeArrowheads="1"/>
          </p:cNvSpPr>
          <p:nvPr/>
        </p:nvSpPr>
        <p:spPr bwMode="auto">
          <a:xfrm>
            <a:off x="3889375" y="3484563"/>
            <a:ext cx="203200" cy="203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68974" name="Text Box 32"/>
          <p:cNvSpPr txBox="1">
            <a:spLocks noChangeArrowheads="1"/>
          </p:cNvSpPr>
          <p:nvPr/>
        </p:nvSpPr>
        <p:spPr bwMode="auto">
          <a:xfrm>
            <a:off x="4591050" y="1025525"/>
            <a:ext cx="4616450" cy="132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Average NCC = C</a:t>
            </a:r>
            <a:endParaRPr lang="en-GB">
              <a:sym typeface="Symbol" charset="0"/>
            </a:endParaRPr>
          </a:p>
          <a:p>
            <a:pPr eaLnBrk="1" hangingPunct="1"/>
            <a:r>
              <a:rPr lang="en-GB">
                <a:sym typeface="Symbol" charset="0"/>
              </a:rPr>
              <a:t>Voxel score </a:t>
            </a:r>
          </a:p>
          <a:p>
            <a:pPr eaLnBrk="1" hangingPunct="1"/>
            <a:r>
              <a:rPr lang="en-GB">
                <a:sym typeface="Symbol" charset="0"/>
              </a:rPr>
              <a:t> = 1 - exp( -tan</a:t>
            </a:r>
            <a:r>
              <a:rPr lang="en-GB" baseline="30000">
                <a:sym typeface="Symbol" charset="0"/>
              </a:rPr>
              <a:t>2</a:t>
            </a:r>
            <a:r>
              <a:rPr lang="en-GB">
                <a:sym typeface="Symbol" charset="0"/>
              </a:rPr>
              <a:t>[(C-1)/4] / </a:t>
            </a:r>
            <a:r>
              <a:rPr lang="en-GB" baseline="30000">
                <a:sym typeface="Symbol" charset="0"/>
              </a:rPr>
              <a:t>2</a:t>
            </a:r>
            <a:r>
              <a:rPr lang="en-GB">
                <a:sym typeface="Symbol" charset="0"/>
              </a:rPr>
              <a:t> )</a:t>
            </a:r>
          </a:p>
        </p:txBody>
      </p:sp>
      <p:sp>
        <p:nvSpPr>
          <p:cNvPr id="168975" name="Text Box 35"/>
          <p:cNvSpPr txBox="1">
            <a:spLocks noChangeArrowheads="1"/>
          </p:cNvSpPr>
          <p:nvPr/>
        </p:nvSpPr>
        <p:spPr bwMode="auto">
          <a:xfrm>
            <a:off x="6181725" y="2686050"/>
            <a:ext cx="2800350" cy="7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1600">
                <a:sym typeface="Symbol" charset="0"/>
              </a:rPr>
              <a:t>0 </a:t>
            </a:r>
            <a:r>
              <a:rPr lang="en-GB">
                <a:sym typeface="Symbol" charset="0"/>
              </a:rPr>
              <a:t>   1</a:t>
            </a:r>
            <a:endParaRPr lang="en-GB" sz="1600">
              <a:sym typeface="Symbol" charset="0"/>
            </a:endParaRPr>
          </a:p>
          <a:p>
            <a:pPr eaLnBrk="1" hangingPunct="1"/>
            <a:r>
              <a:rPr lang="en-GB" sz="1600">
                <a:sym typeface="Symbol" charset="0"/>
              </a:rPr>
              <a:t> = 0.05 in all experiments</a:t>
            </a:r>
          </a:p>
        </p:txBody>
      </p:sp>
      <p:sp>
        <p:nvSpPr>
          <p:cNvPr id="168976" name="Rectangle 33"/>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3266879730"/>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r>
              <a:rPr lang="en-GB">
                <a:latin typeface="Verdana" charset="0"/>
              </a:rPr>
              <a:t>Example</a:t>
            </a:r>
          </a:p>
        </p:txBody>
      </p:sp>
      <p:pic>
        <p:nvPicPr>
          <p:cNvPr id="166915" name="face_images.avi">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2495550" y="1781175"/>
            <a:ext cx="41529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9988" name="Rectangle 3"/>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31380805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200" fill="hold"/>
                                        <p:tgtEl>
                                          <p:spTgt spid="1669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66915"/>
                </p:tgtEl>
              </p:cMediaNode>
            </p:video>
            <p:seq concurrent="1" nextAc="seek">
              <p:cTn id="8" restart="whenNotActive" fill="hold" evtFilter="cancelBubble" nodeType="interactiveSeq">
                <p:stCondLst>
                  <p:cond evt="onClick" delay="0">
                    <p:tgtEl>
                      <p:spTgt spid="16691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66915"/>
                                        </p:tgtEl>
                                      </p:cBhvr>
                                    </p:cmd>
                                  </p:childTnLst>
                                </p:cTn>
                              </p:par>
                            </p:childTnLst>
                          </p:cTn>
                        </p:par>
                      </p:childTnLst>
                    </p:cTn>
                  </p:par>
                </p:childTnLst>
              </p:cTn>
              <p:nextCondLst>
                <p:cond evt="onClick" delay="0">
                  <p:tgtEl>
                    <p:spTgt spid="166915"/>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GB">
                <a:latin typeface="Verdana" charset="0"/>
              </a:rPr>
              <a:t>Example - Visual Hull </a:t>
            </a:r>
          </a:p>
        </p:txBody>
      </p:sp>
      <p:pic>
        <p:nvPicPr>
          <p:cNvPr id="171011" name="Picture 3" descr="face_hull"/>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1992313" y="1763713"/>
            <a:ext cx="4724400" cy="4827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012" name="Rectangle 3"/>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199200521"/>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en-GB">
                <a:latin typeface="Verdana" charset="0"/>
              </a:rPr>
              <a:t>Example - Slice</a:t>
            </a:r>
          </a:p>
        </p:txBody>
      </p:sp>
      <p:pic>
        <p:nvPicPr>
          <p:cNvPr id="172035" name="Picture 3" descr="face_slice_smal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76475" y="1997075"/>
            <a:ext cx="4618038" cy="3908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2036" name="Rectangle 3"/>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3730884428"/>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en-GB">
                <a:latin typeface="Verdana" charset="0"/>
              </a:rPr>
              <a:t>Protrusion problem</a:t>
            </a:r>
          </a:p>
        </p:txBody>
      </p:sp>
      <p:pic>
        <p:nvPicPr>
          <p:cNvPr id="176131" name="Picture 11" descr="protrusion_plai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93850" y="933450"/>
            <a:ext cx="3605213" cy="2855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1678" name="Freeform 14"/>
          <p:cNvSpPr>
            <a:spLocks/>
          </p:cNvSpPr>
          <p:nvPr/>
        </p:nvSpPr>
        <p:spPr bwMode="auto">
          <a:xfrm>
            <a:off x="1625600" y="3124200"/>
            <a:ext cx="3543300" cy="368300"/>
          </a:xfrm>
          <a:custGeom>
            <a:avLst/>
            <a:gdLst>
              <a:gd name="T0" fmla="*/ 0 w 2232"/>
              <a:gd name="T1" fmla="*/ 2147483647 h 232"/>
              <a:gd name="T2" fmla="*/ 2147483647 w 2232"/>
              <a:gd name="T3" fmla="*/ 2147483647 h 232"/>
              <a:gd name="T4" fmla="*/ 2147483647 w 2232"/>
              <a:gd name="T5" fmla="*/ 2147483647 h 232"/>
              <a:gd name="T6" fmla="*/ 2147483647 w 2232"/>
              <a:gd name="T7" fmla="*/ 2147483647 h 232"/>
              <a:gd name="T8" fmla="*/ 2147483647 w 2232"/>
              <a:gd name="T9" fmla="*/ 2147483647 h 232"/>
              <a:gd name="T10" fmla="*/ 2147483647 w 2232"/>
              <a:gd name="T11" fmla="*/ 2147483647 h 232"/>
              <a:gd name="T12" fmla="*/ 2147483647 w 2232"/>
              <a:gd name="T13" fmla="*/ 2147483647 h 232"/>
              <a:gd name="T14" fmla="*/ 2147483647 w 2232"/>
              <a:gd name="T15" fmla="*/ 2147483647 h 232"/>
              <a:gd name="T16" fmla="*/ 2147483647 w 2232"/>
              <a:gd name="T17" fmla="*/ 2147483647 h 232"/>
              <a:gd name="T18" fmla="*/ 2147483647 w 2232"/>
              <a:gd name="T19" fmla="*/ 2147483647 h 232"/>
              <a:gd name="T20" fmla="*/ 2147483647 w 2232"/>
              <a:gd name="T21" fmla="*/ 2147483647 h 232"/>
              <a:gd name="T22" fmla="*/ 2147483647 w 2232"/>
              <a:gd name="T23" fmla="*/ 2147483647 h 232"/>
              <a:gd name="T24" fmla="*/ 2147483647 w 2232"/>
              <a:gd name="T25" fmla="*/ 2147483647 h 232"/>
              <a:gd name="T26" fmla="*/ 2147483647 w 2232"/>
              <a:gd name="T27" fmla="*/ 2147483647 h 232"/>
              <a:gd name="T28" fmla="*/ 2147483647 w 2232"/>
              <a:gd name="T29" fmla="*/ 0 h 232"/>
              <a:gd name="T30" fmla="*/ 2147483647 w 2232"/>
              <a:gd name="T31" fmla="*/ 2147483647 h 232"/>
              <a:gd name="T32" fmla="*/ 2147483647 w 2232"/>
              <a:gd name="T33" fmla="*/ 2147483647 h 232"/>
              <a:gd name="T34" fmla="*/ 2147483647 w 2232"/>
              <a:gd name="T35" fmla="*/ 2147483647 h 232"/>
              <a:gd name="T36" fmla="*/ 2147483647 w 2232"/>
              <a:gd name="T37" fmla="*/ 2147483647 h 232"/>
              <a:gd name="T38" fmla="*/ 2147483647 w 2232"/>
              <a:gd name="T39" fmla="*/ 2147483647 h 232"/>
              <a:gd name="T40" fmla="*/ 2147483647 w 2232"/>
              <a:gd name="T41" fmla="*/ 2147483647 h 232"/>
              <a:gd name="T42" fmla="*/ 2147483647 w 2232"/>
              <a:gd name="T43" fmla="*/ 2147483647 h 232"/>
              <a:gd name="T44" fmla="*/ 2147483647 w 2232"/>
              <a:gd name="T45" fmla="*/ 2147483647 h 232"/>
              <a:gd name="T46" fmla="*/ 2147483647 w 2232"/>
              <a:gd name="T47" fmla="*/ 2147483647 h 232"/>
              <a:gd name="T48" fmla="*/ 2147483647 w 2232"/>
              <a:gd name="T49" fmla="*/ 2147483647 h 232"/>
              <a:gd name="T50" fmla="*/ 2147483647 w 2232"/>
              <a:gd name="T51" fmla="*/ 2147483647 h 232"/>
              <a:gd name="T52" fmla="*/ 2147483647 w 2232"/>
              <a:gd name="T53" fmla="*/ 2147483647 h 232"/>
              <a:gd name="T54" fmla="*/ 2147483647 w 2232"/>
              <a:gd name="T55" fmla="*/ 2147483647 h 2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32"/>
              <a:gd name="T85" fmla="*/ 0 h 232"/>
              <a:gd name="T86" fmla="*/ 2232 w 2232"/>
              <a:gd name="T87" fmla="*/ 232 h 2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32" h="232">
                <a:moveTo>
                  <a:pt x="0" y="216"/>
                </a:moveTo>
                <a:cubicBezTo>
                  <a:pt x="25" y="216"/>
                  <a:pt x="50" y="217"/>
                  <a:pt x="76" y="216"/>
                </a:cubicBezTo>
                <a:cubicBezTo>
                  <a:pt x="102" y="215"/>
                  <a:pt x="121" y="208"/>
                  <a:pt x="156" y="208"/>
                </a:cubicBezTo>
                <a:cubicBezTo>
                  <a:pt x="191" y="208"/>
                  <a:pt x="253" y="215"/>
                  <a:pt x="288" y="216"/>
                </a:cubicBezTo>
                <a:cubicBezTo>
                  <a:pt x="323" y="217"/>
                  <a:pt x="343" y="216"/>
                  <a:pt x="368" y="216"/>
                </a:cubicBezTo>
                <a:cubicBezTo>
                  <a:pt x="393" y="216"/>
                  <a:pt x="401" y="216"/>
                  <a:pt x="436" y="216"/>
                </a:cubicBezTo>
                <a:cubicBezTo>
                  <a:pt x="471" y="216"/>
                  <a:pt x="542" y="216"/>
                  <a:pt x="580" y="216"/>
                </a:cubicBezTo>
                <a:cubicBezTo>
                  <a:pt x="618" y="216"/>
                  <a:pt x="641" y="219"/>
                  <a:pt x="664" y="216"/>
                </a:cubicBezTo>
                <a:cubicBezTo>
                  <a:pt x="687" y="213"/>
                  <a:pt x="702" y="209"/>
                  <a:pt x="720" y="200"/>
                </a:cubicBezTo>
                <a:cubicBezTo>
                  <a:pt x="738" y="191"/>
                  <a:pt x="757" y="181"/>
                  <a:pt x="772" y="164"/>
                </a:cubicBezTo>
                <a:cubicBezTo>
                  <a:pt x="787" y="147"/>
                  <a:pt x="795" y="117"/>
                  <a:pt x="808" y="100"/>
                </a:cubicBezTo>
                <a:cubicBezTo>
                  <a:pt x="821" y="83"/>
                  <a:pt x="829" y="71"/>
                  <a:pt x="848" y="60"/>
                </a:cubicBezTo>
                <a:cubicBezTo>
                  <a:pt x="867" y="49"/>
                  <a:pt x="891" y="41"/>
                  <a:pt x="924" y="32"/>
                </a:cubicBezTo>
                <a:cubicBezTo>
                  <a:pt x="957" y="23"/>
                  <a:pt x="1011" y="13"/>
                  <a:pt x="1048" y="8"/>
                </a:cubicBezTo>
                <a:cubicBezTo>
                  <a:pt x="1085" y="3"/>
                  <a:pt x="1099" y="0"/>
                  <a:pt x="1144" y="0"/>
                </a:cubicBezTo>
                <a:cubicBezTo>
                  <a:pt x="1189" y="0"/>
                  <a:pt x="1281" y="2"/>
                  <a:pt x="1320" y="8"/>
                </a:cubicBezTo>
                <a:cubicBezTo>
                  <a:pt x="1359" y="14"/>
                  <a:pt x="1362" y="21"/>
                  <a:pt x="1380" y="36"/>
                </a:cubicBezTo>
                <a:cubicBezTo>
                  <a:pt x="1398" y="51"/>
                  <a:pt x="1411" y="77"/>
                  <a:pt x="1428" y="96"/>
                </a:cubicBezTo>
                <a:cubicBezTo>
                  <a:pt x="1445" y="115"/>
                  <a:pt x="1465" y="134"/>
                  <a:pt x="1484" y="152"/>
                </a:cubicBezTo>
                <a:cubicBezTo>
                  <a:pt x="1503" y="170"/>
                  <a:pt x="1515" y="191"/>
                  <a:pt x="1540" y="204"/>
                </a:cubicBezTo>
                <a:cubicBezTo>
                  <a:pt x="1565" y="217"/>
                  <a:pt x="1604" y="224"/>
                  <a:pt x="1632" y="228"/>
                </a:cubicBezTo>
                <a:cubicBezTo>
                  <a:pt x="1660" y="232"/>
                  <a:pt x="1674" y="229"/>
                  <a:pt x="1708" y="228"/>
                </a:cubicBezTo>
                <a:cubicBezTo>
                  <a:pt x="1742" y="227"/>
                  <a:pt x="1796" y="221"/>
                  <a:pt x="1836" y="220"/>
                </a:cubicBezTo>
                <a:cubicBezTo>
                  <a:pt x="1876" y="219"/>
                  <a:pt x="1914" y="224"/>
                  <a:pt x="1948" y="224"/>
                </a:cubicBezTo>
                <a:cubicBezTo>
                  <a:pt x="1982" y="224"/>
                  <a:pt x="2013" y="221"/>
                  <a:pt x="2040" y="220"/>
                </a:cubicBezTo>
                <a:cubicBezTo>
                  <a:pt x="2067" y="219"/>
                  <a:pt x="2089" y="220"/>
                  <a:pt x="2108" y="220"/>
                </a:cubicBezTo>
                <a:cubicBezTo>
                  <a:pt x="2127" y="220"/>
                  <a:pt x="2131" y="219"/>
                  <a:pt x="2152" y="220"/>
                </a:cubicBezTo>
                <a:cubicBezTo>
                  <a:pt x="2173" y="221"/>
                  <a:pt x="2216" y="223"/>
                  <a:pt x="2232" y="224"/>
                </a:cubicBezTo>
              </a:path>
            </a:pathLst>
          </a:custGeom>
          <a:noFill/>
          <a:ln w="50800">
            <a:solidFill>
              <a:srgbClr val="FFFF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2" name="Group 21"/>
          <p:cNvGrpSpPr>
            <a:grpSpLocks/>
          </p:cNvGrpSpPr>
          <p:nvPr/>
        </p:nvGrpSpPr>
        <p:grpSpPr bwMode="auto">
          <a:xfrm>
            <a:off x="2679700" y="3295650"/>
            <a:ext cx="1492250" cy="463550"/>
            <a:chOff x="1688" y="2076"/>
            <a:chExt cx="940" cy="292"/>
          </a:xfrm>
        </p:grpSpPr>
        <p:sp>
          <p:nvSpPr>
            <p:cNvPr id="176137" name="AutoShape 15"/>
            <p:cNvSpPr>
              <a:spLocks noChangeArrowheads="1"/>
            </p:cNvSpPr>
            <p:nvPr/>
          </p:nvSpPr>
          <p:spPr bwMode="auto">
            <a:xfrm>
              <a:off x="1688" y="2200"/>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6138" name="AutoShape 16"/>
            <p:cNvSpPr>
              <a:spLocks noChangeArrowheads="1"/>
            </p:cNvSpPr>
            <p:nvPr/>
          </p:nvSpPr>
          <p:spPr bwMode="auto">
            <a:xfrm>
              <a:off x="1891" y="2120"/>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6139" name="AutoShape 17"/>
            <p:cNvSpPr>
              <a:spLocks noChangeArrowheads="1"/>
            </p:cNvSpPr>
            <p:nvPr/>
          </p:nvSpPr>
          <p:spPr bwMode="auto">
            <a:xfrm>
              <a:off x="2297" y="2120"/>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6140" name="AutoShape 18"/>
            <p:cNvSpPr>
              <a:spLocks noChangeArrowheads="1"/>
            </p:cNvSpPr>
            <p:nvPr/>
          </p:nvSpPr>
          <p:spPr bwMode="auto">
            <a:xfrm>
              <a:off x="2094" y="2076"/>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6141" name="AutoShape 19"/>
            <p:cNvSpPr>
              <a:spLocks noChangeArrowheads="1"/>
            </p:cNvSpPr>
            <p:nvPr/>
          </p:nvSpPr>
          <p:spPr bwMode="auto">
            <a:xfrm>
              <a:off x="2500" y="2200"/>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176134" name="Rectangle 22"/>
          <p:cNvSpPr>
            <a:spLocks noGrp="1" noChangeArrowheads="1"/>
          </p:cNvSpPr>
          <p:nvPr>
            <p:ph type="body" idx="1"/>
          </p:nvPr>
        </p:nvSpPr>
        <p:spPr/>
        <p:txBody>
          <a:bodyPr/>
          <a:lstStyle/>
          <a:p>
            <a:pPr eaLnBrk="1" hangingPunct="1"/>
            <a:endParaRPr lang="en-US">
              <a:latin typeface="Verdana" charset="0"/>
            </a:endParaRPr>
          </a:p>
        </p:txBody>
      </p:sp>
      <p:sp>
        <p:nvSpPr>
          <p:cNvPr id="176135" name="Rectangle 24"/>
          <p:cNvSpPr>
            <a:spLocks noChangeArrowheads="1"/>
          </p:cNvSpPr>
          <p:nvPr/>
        </p:nvSpPr>
        <p:spPr bwMode="auto">
          <a:xfrm>
            <a:off x="892175" y="4252913"/>
            <a:ext cx="7431088" cy="186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p>
            <a:pPr marL="342900" indent="-342900">
              <a:lnSpc>
                <a:spcPct val="90000"/>
              </a:lnSpc>
              <a:spcBef>
                <a:spcPct val="20000"/>
              </a:spcBef>
              <a:buFontTx/>
              <a:buChar char="•"/>
            </a:pPr>
            <a:r>
              <a:rPr lang="en-GB"/>
              <a:t>‘Balooning’ force</a:t>
            </a:r>
          </a:p>
          <a:p>
            <a:pPr marL="742950" lvl="1" indent="-285750">
              <a:lnSpc>
                <a:spcPct val="90000"/>
              </a:lnSpc>
              <a:spcBef>
                <a:spcPct val="20000"/>
              </a:spcBef>
              <a:buFontTx/>
              <a:buChar char="•"/>
            </a:pPr>
            <a:r>
              <a:rPr lang="en-GB"/>
              <a:t>favouring bigger volumes that </a:t>
            </a:r>
            <a:r>
              <a:rPr lang="en-GB" i="1"/>
              <a:t>fill</a:t>
            </a:r>
            <a:r>
              <a:rPr lang="en-GB"/>
              <a:t> the visual hull</a:t>
            </a:r>
          </a:p>
          <a:p>
            <a:pPr marL="742950" lvl="1" indent="-285750">
              <a:lnSpc>
                <a:spcPct val="90000"/>
              </a:lnSpc>
              <a:spcBef>
                <a:spcPct val="20000"/>
              </a:spcBef>
              <a:buFontTx/>
              <a:buChar char="•"/>
            </a:pPr>
            <a:endParaRPr lang="en-GB"/>
          </a:p>
          <a:p>
            <a:pPr marL="342900" indent="-342900">
              <a:lnSpc>
                <a:spcPct val="90000"/>
              </a:lnSpc>
              <a:spcBef>
                <a:spcPct val="20000"/>
              </a:spcBef>
            </a:pPr>
            <a:r>
              <a:rPr lang="en-GB"/>
              <a:t>L.D. Cohen and I. Cohen. Finite-element methods for active contour models and balloons for 2-d and 3-d images. </a:t>
            </a:r>
            <a:r>
              <a:rPr lang="en-GB" i="1"/>
              <a:t>PAMI</a:t>
            </a:r>
            <a:r>
              <a:rPr lang="en-GB"/>
              <a:t>, 15(11):1131–1147, November 1993.</a:t>
            </a:r>
          </a:p>
          <a:p>
            <a:pPr marL="342900" indent="-342900">
              <a:lnSpc>
                <a:spcPct val="90000"/>
              </a:lnSpc>
              <a:spcBef>
                <a:spcPct val="20000"/>
              </a:spcBef>
              <a:buFontTx/>
              <a:buChar char="•"/>
            </a:pPr>
            <a:endParaRPr lang="en-GB"/>
          </a:p>
        </p:txBody>
      </p:sp>
      <p:sp>
        <p:nvSpPr>
          <p:cNvPr id="176136" name="Rectangle 12"/>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30088921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16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7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eaLnBrk="1" hangingPunct="1"/>
            <a:r>
              <a:rPr lang="en-GB">
                <a:latin typeface="Verdana" charset="0"/>
              </a:rPr>
              <a:t>Protrusion problem</a:t>
            </a:r>
          </a:p>
        </p:txBody>
      </p:sp>
      <p:sp>
        <p:nvSpPr>
          <p:cNvPr id="177155" name="Rectangle 3"/>
          <p:cNvSpPr>
            <a:spLocks noGrp="1" noChangeArrowheads="1"/>
          </p:cNvSpPr>
          <p:nvPr>
            <p:ph type="body" idx="1"/>
          </p:nvPr>
        </p:nvSpPr>
        <p:spPr>
          <a:xfrm>
            <a:off x="892175" y="4252913"/>
            <a:ext cx="7431088" cy="1863725"/>
          </a:xfrm>
        </p:spPr>
        <p:txBody>
          <a:bodyPr/>
          <a:lstStyle/>
          <a:p>
            <a:pPr eaLnBrk="1" hangingPunct="1">
              <a:lnSpc>
                <a:spcPct val="90000"/>
              </a:lnSpc>
            </a:pPr>
            <a:r>
              <a:rPr lang="en-GB" sz="2400">
                <a:latin typeface="Verdana" charset="0"/>
              </a:rPr>
              <a:t>‘Balooning’ force</a:t>
            </a:r>
          </a:p>
          <a:p>
            <a:pPr lvl="1" eaLnBrk="1" hangingPunct="1">
              <a:lnSpc>
                <a:spcPct val="90000"/>
              </a:lnSpc>
            </a:pPr>
            <a:r>
              <a:rPr lang="en-GB">
                <a:latin typeface="Verdana" charset="0"/>
              </a:rPr>
              <a:t>favouring bigger volumes that </a:t>
            </a:r>
            <a:r>
              <a:rPr lang="en-GB" i="1">
                <a:latin typeface="Verdana" charset="0"/>
              </a:rPr>
              <a:t>fill</a:t>
            </a:r>
            <a:r>
              <a:rPr lang="en-GB">
                <a:latin typeface="Verdana" charset="0"/>
              </a:rPr>
              <a:t> the visual hull</a:t>
            </a:r>
          </a:p>
          <a:p>
            <a:pPr lvl="1" eaLnBrk="1" hangingPunct="1">
              <a:lnSpc>
                <a:spcPct val="90000"/>
              </a:lnSpc>
            </a:pPr>
            <a:endParaRPr lang="en-GB">
              <a:latin typeface="Verdana" charset="0"/>
            </a:endParaRPr>
          </a:p>
          <a:p>
            <a:pPr eaLnBrk="1" hangingPunct="1">
              <a:lnSpc>
                <a:spcPct val="90000"/>
              </a:lnSpc>
              <a:buFontTx/>
              <a:buNone/>
            </a:pPr>
            <a:r>
              <a:rPr lang="en-GB" sz="1800">
                <a:latin typeface="Verdana" charset="0"/>
              </a:rPr>
              <a:t>L.D. Cohen and I. Cohen. Finite-element methods for active contour models and balloons for 2-d and 3-d images. </a:t>
            </a:r>
            <a:r>
              <a:rPr lang="en-GB" sz="1800" i="1">
                <a:latin typeface="Verdana" charset="0"/>
              </a:rPr>
              <a:t>PAMI</a:t>
            </a:r>
            <a:r>
              <a:rPr lang="en-GB" sz="1800">
                <a:latin typeface="Verdana" charset="0"/>
              </a:rPr>
              <a:t>, 15(11):1131–1147, November 1993.</a:t>
            </a:r>
          </a:p>
          <a:p>
            <a:pPr eaLnBrk="1" hangingPunct="1">
              <a:lnSpc>
                <a:spcPct val="90000"/>
              </a:lnSpc>
            </a:pPr>
            <a:endParaRPr lang="en-GB" sz="1800">
              <a:latin typeface="Verdana" charset="0"/>
            </a:endParaRPr>
          </a:p>
        </p:txBody>
      </p:sp>
      <p:pic>
        <p:nvPicPr>
          <p:cNvPr id="177156" name="Picture 4" descr="protrusion_plai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93850" y="933450"/>
            <a:ext cx="3605213" cy="2855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157" name="Freeform 5"/>
          <p:cNvSpPr>
            <a:spLocks/>
          </p:cNvSpPr>
          <p:nvPr/>
        </p:nvSpPr>
        <p:spPr bwMode="auto">
          <a:xfrm>
            <a:off x="1612900" y="1797050"/>
            <a:ext cx="3568700" cy="1689100"/>
          </a:xfrm>
          <a:custGeom>
            <a:avLst/>
            <a:gdLst>
              <a:gd name="T0" fmla="*/ 0 w 2248"/>
              <a:gd name="T1" fmla="*/ 2147483647 h 1064"/>
              <a:gd name="T2" fmla="*/ 2147483647 w 2248"/>
              <a:gd name="T3" fmla="*/ 2147483647 h 1064"/>
              <a:gd name="T4" fmla="*/ 2147483647 w 2248"/>
              <a:gd name="T5" fmla="*/ 2147483647 h 1064"/>
              <a:gd name="T6" fmla="*/ 2147483647 w 2248"/>
              <a:gd name="T7" fmla="*/ 2147483647 h 1064"/>
              <a:gd name="T8" fmla="*/ 2147483647 w 2248"/>
              <a:gd name="T9" fmla="*/ 2147483647 h 1064"/>
              <a:gd name="T10" fmla="*/ 2147483647 w 2248"/>
              <a:gd name="T11" fmla="*/ 2147483647 h 1064"/>
              <a:gd name="T12" fmla="*/ 2147483647 w 2248"/>
              <a:gd name="T13" fmla="*/ 2147483647 h 1064"/>
              <a:gd name="T14" fmla="*/ 2147483647 w 2248"/>
              <a:gd name="T15" fmla="*/ 2147483647 h 1064"/>
              <a:gd name="T16" fmla="*/ 2147483647 w 2248"/>
              <a:gd name="T17" fmla="*/ 2147483647 h 1064"/>
              <a:gd name="T18" fmla="*/ 2147483647 w 2248"/>
              <a:gd name="T19" fmla="*/ 2147483647 h 1064"/>
              <a:gd name="T20" fmla="*/ 2147483647 w 2248"/>
              <a:gd name="T21" fmla="*/ 2147483647 h 1064"/>
              <a:gd name="T22" fmla="*/ 2147483647 w 2248"/>
              <a:gd name="T23" fmla="*/ 2147483647 h 1064"/>
              <a:gd name="T24" fmla="*/ 2147483647 w 2248"/>
              <a:gd name="T25" fmla="*/ 2147483647 h 1064"/>
              <a:gd name="T26" fmla="*/ 2147483647 w 2248"/>
              <a:gd name="T27" fmla="*/ 2147483647 h 1064"/>
              <a:gd name="T28" fmla="*/ 2147483647 w 2248"/>
              <a:gd name="T29" fmla="*/ 2147483647 h 1064"/>
              <a:gd name="T30" fmla="*/ 2147483647 w 2248"/>
              <a:gd name="T31" fmla="*/ 2147483647 h 1064"/>
              <a:gd name="T32" fmla="*/ 2147483647 w 2248"/>
              <a:gd name="T33" fmla="*/ 2147483647 h 1064"/>
              <a:gd name="T34" fmla="*/ 2147483647 w 2248"/>
              <a:gd name="T35" fmla="*/ 2147483647 h 1064"/>
              <a:gd name="T36" fmla="*/ 2147483647 w 2248"/>
              <a:gd name="T37" fmla="*/ 2147483647 h 1064"/>
              <a:gd name="T38" fmla="*/ 2147483647 w 2248"/>
              <a:gd name="T39" fmla="*/ 2147483647 h 1064"/>
              <a:gd name="T40" fmla="*/ 2147483647 w 2248"/>
              <a:gd name="T41" fmla="*/ 2147483647 h 1064"/>
              <a:gd name="T42" fmla="*/ 2147483647 w 2248"/>
              <a:gd name="T43" fmla="*/ 2147483647 h 1064"/>
              <a:gd name="T44" fmla="*/ 2147483647 w 2248"/>
              <a:gd name="T45" fmla="*/ 2147483647 h 1064"/>
              <a:gd name="T46" fmla="*/ 2147483647 w 2248"/>
              <a:gd name="T47" fmla="*/ 2147483647 h 1064"/>
              <a:gd name="T48" fmla="*/ 2147483647 w 2248"/>
              <a:gd name="T49" fmla="*/ 2147483647 h 1064"/>
              <a:gd name="T50" fmla="*/ 2147483647 w 2248"/>
              <a:gd name="T51" fmla="*/ 2147483647 h 1064"/>
              <a:gd name="T52" fmla="*/ 2147483647 w 2248"/>
              <a:gd name="T53" fmla="*/ 2147483647 h 1064"/>
              <a:gd name="T54" fmla="*/ 2147483647 w 2248"/>
              <a:gd name="T55" fmla="*/ 2147483647 h 1064"/>
              <a:gd name="T56" fmla="*/ 2147483647 w 2248"/>
              <a:gd name="T57" fmla="*/ 2147483647 h 1064"/>
              <a:gd name="T58" fmla="*/ 2147483647 w 2248"/>
              <a:gd name="T59" fmla="*/ 2147483647 h 1064"/>
              <a:gd name="T60" fmla="*/ 2147483647 w 2248"/>
              <a:gd name="T61" fmla="*/ 2147483647 h 1064"/>
              <a:gd name="T62" fmla="*/ 2147483647 w 2248"/>
              <a:gd name="T63" fmla="*/ 2147483647 h 1064"/>
              <a:gd name="T64" fmla="*/ 2147483647 w 2248"/>
              <a:gd name="T65" fmla="*/ 2147483647 h 1064"/>
              <a:gd name="T66" fmla="*/ 2147483647 w 2248"/>
              <a:gd name="T67" fmla="*/ 2147483647 h 1064"/>
              <a:gd name="T68" fmla="*/ 2147483647 w 2248"/>
              <a:gd name="T69" fmla="*/ 2147483647 h 1064"/>
              <a:gd name="T70" fmla="*/ 2147483647 w 2248"/>
              <a:gd name="T71" fmla="*/ 2147483647 h 1064"/>
              <a:gd name="T72" fmla="*/ 2147483647 w 2248"/>
              <a:gd name="T73" fmla="*/ 2147483647 h 1064"/>
              <a:gd name="T74" fmla="*/ 2147483647 w 2248"/>
              <a:gd name="T75" fmla="*/ 2147483647 h 1064"/>
              <a:gd name="T76" fmla="*/ 2147483647 w 2248"/>
              <a:gd name="T77" fmla="*/ 2147483647 h 1064"/>
              <a:gd name="T78" fmla="*/ 2147483647 w 2248"/>
              <a:gd name="T79" fmla="*/ 2147483647 h 1064"/>
              <a:gd name="T80" fmla="*/ 2147483647 w 2248"/>
              <a:gd name="T81" fmla="*/ 2147483647 h 1064"/>
              <a:gd name="T82" fmla="*/ 2147483647 w 2248"/>
              <a:gd name="T83" fmla="*/ 2147483647 h 1064"/>
              <a:gd name="T84" fmla="*/ 2147483647 w 2248"/>
              <a:gd name="T85" fmla="*/ 2147483647 h 1064"/>
              <a:gd name="T86" fmla="*/ 2147483647 w 2248"/>
              <a:gd name="T87" fmla="*/ 2147483647 h 1064"/>
              <a:gd name="T88" fmla="*/ 2147483647 w 2248"/>
              <a:gd name="T89" fmla="*/ 2147483647 h 1064"/>
              <a:gd name="T90" fmla="*/ 2147483647 w 2248"/>
              <a:gd name="T91" fmla="*/ 2147483647 h 10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48"/>
              <a:gd name="T139" fmla="*/ 0 h 1064"/>
              <a:gd name="T140" fmla="*/ 2248 w 2248"/>
              <a:gd name="T141" fmla="*/ 1064 h 106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48" h="1064">
                <a:moveTo>
                  <a:pt x="0" y="1052"/>
                </a:moveTo>
                <a:cubicBezTo>
                  <a:pt x="29" y="1052"/>
                  <a:pt x="58" y="1053"/>
                  <a:pt x="88" y="1052"/>
                </a:cubicBezTo>
                <a:cubicBezTo>
                  <a:pt x="118" y="1051"/>
                  <a:pt x="149" y="1048"/>
                  <a:pt x="180" y="1048"/>
                </a:cubicBezTo>
                <a:cubicBezTo>
                  <a:pt x="211" y="1048"/>
                  <a:pt x="245" y="1051"/>
                  <a:pt x="276" y="1052"/>
                </a:cubicBezTo>
                <a:cubicBezTo>
                  <a:pt x="307" y="1053"/>
                  <a:pt x="337" y="1053"/>
                  <a:pt x="368" y="1052"/>
                </a:cubicBezTo>
                <a:cubicBezTo>
                  <a:pt x="399" y="1051"/>
                  <a:pt x="424" y="1048"/>
                  <a:pt x="460" y="1048"/>
                </a:cubicBezTo>
                <a:cubicBezTo>
                  <a:pt x="496" y="1048"/>
                  <a:pt x="551" y="1051"/>
                  <a:pt x="584" y="1052"/>
                </a:cubicBezTo>
                <a:cubicBezTo>
                  <a:pt x="617" y="1053"/>
                  <a:pt x="632" y="1059"/>
                  <a:pt x="656" y="1056"/>
                </a:cubicBezTo>
                <a:cubicBezTo>
                  <a:pt x="680" y="1053"/>
                  <a:pt x="705" y="1047"/>
                  <a:pt x="728" y="1032"/>
                </a:cubicBezTo>
                <a:cubicBezTo>
                  <a:pt x="751" y="1017"/>
                  <a:pt x="779" y="992"/>
                  <a:pt x="796" y="964"/>
                </a:cubicBezTo>
                <a:cubicBezTo>
                  <a:pt x="813" y="936"/>
                  <a:pt x="816" y="896"/>
                  <a:pt x="828" y="864"/>
                </a:cubicBezTo>
                <a:cubicBezTo>
                  <a:pt x="840" y="832"/>
                  <a:pt x="857" y="801"/>
                  <a:pt x="868" y="772"/>
                </a:cubicBezTo>
                <a:cubicBezTo>
                  <a:pt x="879" y="743"/>
                  <a:pt x="884" y="720"/>
                  <a:pt x="892" y="692"/>
                </a:cubicBezTo>
                <a:cubicBezTo>
                  <a:pt x="900" y="664"/>
                  <a:pt x="910" y="632"/>
                  <a:pt x="916" y="604"/>
                </a:cubicBezTo>
                <a:cubicBezTo>
                  <a:pt x="922" y="576"/>
                  <a:pt x="921" y="555"/>
                  <a:pt x="928" y="524"/>
                </a:cubicBezTo>
                <a:cubicBezTo>
                  <a:pt x="935" y="493"/>
                  <a:pt x="946" y="453"/>
                  <a:pt x="956" y="420"/>
                </a:cubicBezTo>
                <a:cubicBezTo>
                  <a:pt x="966" y="387"/>
                  <a:pt x="980" y="356"/>
                  <a:pt x="988" y="328"/>
                </a:cubicBezTo>
                <a:cubicBezTo>
                  <a:pt x="996" y="300"/>
                  <a:pt x="999" y="276"/>
                  <a:pt x="1004" y="252"/>
                </a:cubicBezTo>
                <a:cubicBezTo>
                  <a:pt x="1009" y="228"/>
                  <a:pt x="1015" y="204"/>
                  <a:pt x="1020" y="184"/>
                </a:cubicBezTo>
                <a:cubicBezTo>
                  <a:pt x="1025" y="164"/>
                  <a:pt x="1031" y="147"/>
                  <a:pt x="1036" y="132"/>
                </a:cubicBezTo>
                <a:cubicBezTo>
                  <a:pt x="1041" y="117"/>
                  <a:pt x="1047" y="108"/>
                  <a:pt x="1052" y="96"/>
                </a:cubicBezTo>
                <a:cubicBezTo>
                  <a:pt x="1057" y="84"/>
                  <a:pt x="1060" y="73"/>
                  <a:pt x="1064" y="60"/>
                </a:cubicBezTo>
                <a:cubicBezTo>
                  <a:pt x="1068" y="47"/>
                  <a:pt x="1067" y="29"/>
                  <a:pt x="1076" y="20"/>
                </a:cubicBezTo>
                <a:cubicBezTo>
                  <a:pt x="1085" y="11"/>
                  <a:pt x="1106" y="5"/>
                  <a:pt x="1120" y="4"/>
                </a:cubicBezTo>
                <a:cubicBezTo>
                  <a:pt x="1134" y="3"/>
                  <a:pt x="1149" y="0"/>
                  <a:pt x="1160" y="12"/>
                </a:cubicBezTo>
                <a:cubicBezTo>
                  <a:pt x="1171" y="24"/>
                  <a:pt x="1175" y="53"/>
                  <a:pt x="1184" y="76"/>
                </a:cubicBezTo>
                <a:cubicBezTo>
                  <a:pt x="1193" y="99"/>
                  <a:pt x="1207" y="125"/>
                  <a:pt x="1216" y="152"/>
                </a:cubicBezTo>
                <a:cubicBezTo>
                  <a:pt x="1225" y="179"/>
                  <a:pt x="1227" y="204"/>
                  <a:pt x="1236" y="236"/>
                </a:cubicBezTo>
                <a:cubicBezTo>
                  <a:pt x="1245" y="268"/>
                  <a:pt x="1260" y="316"/>
                  <a:pt x="1268" y="348"/>
                </a:cubicBezTo>
                <a:cubicBezTo>
                  <a:pt x="1276" y="380"/>
                  <a:pt x="1278" y="401"/>
                  <a:pt x="1284" y="428"/>
                </a:cubicBezTo>
                <a:cubicBezTo>
                  <a:pt x="1290" y="455"/>
                  <a:pt x="1297" y="484"/>
                  <a:pt x="1304" y="508"/>
                </a:cubicBezTo>
                <a:cubicBezTo>
                  <a:pt x="1311" y="532"/>
                  <a:pt x="1319" y="548"/>
                  <a:pt x="1328" y="572"/>
                </a:cubicBezTo>
                <a:cubicBezTo>
                  <a:pt x="1337" y="596"/>
                  <a:pt x="1348" y="626"/>
                  <a:pt x="1356" y="652"/>
                </a:cubicBezTo>
                <a:cubicBezTo>
                  <a:pt x="1364" y="678"/>
                  <a:pt x="1369" y="704"/>
                  <a:pt x="1376" y="728"/>
                </a:cubicBezTo>
                <a:cubicBezTo>
                  <a:pt x="1383" y="752"/>
                  <a:pt x="1387" y="772"/>
                  <a:pt x="1396" y="796"/>
                </a:cubicBezTo>
                <a:cubicBezTo>
                  <a:pt x="1405" y="820"/>
                  <a:pt x="1415" y="843"/>
                  <a:pt x="1428" y="872"/>
                </a:cubicBezTo>
                <a:cubicBezTo>
                  <a:pt x="1441" y="901"/>
                  <a:pt x="1459" y="941"/>
                  <a:pt x="1476" y="968"/>
                </a:cubicBezTo>
                <a:cubicBezTo>
                  <a:pt x="1493" y="995"/>
                  <a:pt x="1507" y="1021"/>
                  <a:pt x="1532" y="1036"/>
                </a:cubicBezTo>
                <a:cubicBezTo>
                  <a:pt x="1557" y="1051"/>
                  <a:pt x="1594" y="1056"/>
                  <a:pt x="1624" y="1060"/>
                </a:cubicBezTo>
                <a:cubicBezTo>
                  <a:pt x="1654" y="1064"/>
                  <a:pt x="1681" y="1061"/>
                  <a:pt x="1712" y="1060"/>
                </a:cubicBezTo>
                <a:cubicBezTo>
                  <a:pt x="1743" y="1059"/>
                  <a:pt x="1779" y="1057"/>
                  <a:pt x="1812" y="1056"/>
                </a:cubicBezTo>
                <a:cubicBezTo>
                  <a:pt x="1845" y="1055"/>
                  <a:pt x="1878" y="1056"/>
                  <a:pt x="1912" y="1056"/>
                </a:cubicBezTo>
                <a:cubicBezTo>
                  <a:pt x="1946" y="1056"/>
                  <a:pt x="1983" y="1056"/>
                  <a:pt x="2016" y="1056"/>
                </a:cubicBezTo>
                <a:cubicBezTo>
                  <a:pt x="2049" y="1056"/>
                  <a:pt x="2083" y="1056"/>
                  <a:pt x="2112" y="1056"/>
                </a:cubicBezTo>
                <a:cubicBezTo>
                  <a:pt x="2141" y="1056"/>
                  <a:pt x="2169" y="1057"/>
                  <a:pt x="2192" y="1056"/>
                </a:cubicBezTo>
                <a:cubicBezTo>
                  <a:pt x="2215" y="1055"/>
                  <a:pt x="2237" y="1053"/>
                  <a:pt x="2248" y="1052"/>
                </a:cubicBezTo>
              </a:path>
            </a:pathLst>
          </a:custGeom>
          <a:noFill/>
          <a:ln w="50800">
            <a:solidFill>
              <a:srgbClr val="00FF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77158" name="Group 7"/>
          <p:cNvGrpSpPr>
            <a:grpSpLocks/>
          </p:cNvGrpSpPr>
          <p:nvPr/>
        </p:nvGrpSpPr>
        <p:grpSpPr bwMode="auto">
          <a:xfrm>
            <a:off x="2679700" y="3295650"/>
            <a:ext cx="1492250" cy="463550"/>
            <a:chOff x="1688" y="2076"/>
            <a:chExt cx="940" cy="292"/>
          </a:xfrm>
        </p:grpSpPr>
        <p:sp>
          <p:nvSpPr>
            <p:cNvPr id="177165" name="AutoShape 8"/>
            <p:cNvSpPr>
              <a:spLocks noChangeArrowheads="1"/>
            </p:cNvSpPr>
            <p:nvPr/>
          </p:nvSpPr>
          <p:spPr bwMode="auto">
            <a:xfrm>
              <a:off x="1688" y="2200"/>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7166" name="AutoShape 9"/>
            <p:cNvSpPr>
              <a:spLocks noChangeArrowheads="1"/>
            </p:cNvSpPr>
            <p:nvPr/>
          </p:nvSpPr>
          <p:spPr bwMode="auto">
            <a:xfrm>
              <a:off x="1891" y="2120"/>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7167" name="AutoShape 10"/>
            <p:cNvSpPr>
              <a:spLocks noChangeArrowheads="1"/>
            </p:cNvSpPr>
            <p:nvPr/>
          </p:nvSpPr>
          <p:spPr bwMode="auto">
            <a:xfrm>
              <a:off x="2297" y="2120"/>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7168" name="AutoShape 11"/>
            <p:cNvSpPr>
              <a:spLocks noChangeArrowheads="1"/>
            </p:cNvSpPr>
            <p:nvPr/>
          </p:nvSpPr>
          <p:spPr bwMode="auto">
            <a:xfrm>
              <a:off x="2094" y="2076"/>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7169" name="AutoShape 12"/>
            <p:cNvSpPr>
              <a:spLocks noChangeArrowheads="1"/>
            </p:cNvSpPr>
            <p:nvPr/>
          </p:nvSpPr>
          <p:spPr bwMode="auto">
            <a:xfrm>
              <a:off x="2500" y="2200"/>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177159" name="Text Box 14"/>
          <p:cNvSpPr txBox="1">
            <a:spLocks noChangeArrowheads="1"/>
          </p:cNvSpPr>
          <p:nvPr/>
        </p:nvSpPr>
        <p:spPr bwMode="auto">
          <a:xfrm>
            <a:off x="5346700" y="1123950"/>
            <a:ext cx="3797300" cy="1312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8000" baseline="-25000">
                <a:sym typeface="Symbol" charset="0"/>
              </a:rPr>
              <a:t></a:t>
            </a:r>
            <a:r>
              <a:rPr lang="en-GB">
                <a:sym typeface="Symbol" charset="0"/>
              </a:rPr>
              <a:t> (x) dS -  </a:t>
            </a:r>
            <a:r>
              <a:rPr lang="en-GB" sz="8000" baseline="-25000">
                <a:sym typeface="Symbol" charset="0"/>
              </a:rPr>
              <a:t></a:t>
            </a:r>
            <a:r>
              <a:rPr lang="en-GB">
                <a:sym typeface="Symbol" charset="0"/>
              </a:rPr>
              <a:t> dV </a:t>
            </a:r>
          </a:p>
          <a:p>
            <a:pPr eaLnBrk="1" hangingPunct="1"/>
            <a:endParaRPr lang="en-GB">
              <a:sym typeface="Symbol" charset="0"/>
            </a:endParaRPr>
          </a:p>
        </p:txBody>
      </p:sp>
      <p:grpSp>
        <p:nvGrpSpPr>
          <p:cNvPr id="177160" name="Group 18"/>
          <p:cNvGrpSpPr>
            <a:grpSpLocks/>
          </p:cNvGrpSpPr>
          <p:nvPr/>
        </p:nvGrpSpPr>
        <p:grpSpPr bwMode="auto">
          <a:xfrm>
            <a:off x="5326063" y="1058863"/>
            <a:ext cx="3092450" cy="1568450"/>
            <a:chOff x="3355" y="667"/>
            <a:chExt cx="1948" cy="988"/>
          </a:xfrm>
        </p:grpSpPr>
        <p:sp>
          <p:nvSpPr>
            <p:cNvPr id="177162" name="Text Box 15"/>
            <p:cNvSpPr txBox="1">
              <a:spLocks noChangeArrowheads="1"/>
            </p:cNvSpPr>
            <p:nvPr/>
          </p:nvSpPr>
          <p:spPr bwMode="auto">
            <a:xfrm>
              <a:off x="3413" y="1358"/>
              <a:ext cx="212"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S</a:t>
              </a:r>
            </a:p>
          </p:txBody>
        </p:sp>
        <p:sp>
          <p:nvSpPr>
            <p:cNvPr id="177163" name="Text Box 16"/>
            <p:cNvSpPr txBox="1">
              <a:spLocks noChangeArrowheads="1"/>
            </p:cNvSpPr>
            <p:nvPr/>
          </p:nvSpPr>
          <p:spPr bwMode="auto">
            <a:xfrm>
              <a:off x="4706" y="1358"/>
              <a:ext cx="212"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V</a:t>
              </a:r>
            </a:p>
          </p:txBody>
        </p:sp>
        <p:sp>
          <p:nvSpPr>
            <p:cNvPr id="177164" name="Rectangle 17"/>
            <p:cNvSpPr>
              <a:spLocks noChangeArrowheads="1"/>
            </p:cNvSpPr>
            <p:nvPr/>
          </p:nvSpPr>
          <p:spPr bwMode="auto">
            <a:xfrm>
              <a:off x="3355" y="667"/>
              <a:ext cx="1948" cy="9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endParaRPr lang="en-US"/>
            </a:p>
          </p:txBody>
        </p:sp>
      </p:grpSp>
      <p:sp>
        <p:nvSpPr>
          <p:cNvPr id="177161" name="Rectangle 16"/>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1412770631"/>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en-GB">
                <a:latin typeface="Verdana" charset="0"/>
              </a:rPr>
              <a:t>Protrusion problem</a:t>
            </a:r>
          </a:p>
        </p:txBody>
      </p:sp>
      <p:sp>
        <p:nvSpPr>
          <p:cNvPr id="178179" name="Rectangle 3"/>
          <p:cNvSpPr>
            <a:spLocks noGrp="1" noChangeArrowheads="1"/>
          </p:cNvSpPr>
          <p:nvPr>
            <p:ph type="body" idx="1"/>
          </p:nvPr>
        </p:nvSpPr>
        <p:spPr/>
        <p:txBody>
          <a:bodyPr/>
          <a:lstStyle/>
          <a:p>
            <a:pPr eaLnBrk="1" hangingPunct="1"/>
            <a:endParaRPr lang="en-US">
              <a:latin typeface="Verdana" charset="0"/>
            </a:endParaRPr>
          </a:p>
        </p:txBody>
      </p:sp>
      <p:pic>
        <p:nvPicPr>
          <p:cNvPr id="178180" name="Picture 5" descr="house_roof_withou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594225" y="3128963"/>
            <a:ext cx="4041775" cy="340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8181" name="Picture 6" descr="houseA"/>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750" y="1268413"/>
            <a:ext cx="1508125" cy="150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8182" name="Picture 7" descr="houseB"/>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90763" y="1268413"/>
            <a:ext cx="1508125" cy="150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8183" name="Picture 8" descr="houseC"/>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043363" y="1268413"/>
            <a:ext cx="1508125" cy="150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8184" name="Picture 9" descr="houseslice"/>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2738" y="2932113"/>
            <a:ext cx="4133850" cy="325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8185" name="Rectangle 8"/>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4106969019"/>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pPr eaLnBrk="1" hangingPunct="1"/>
            <a:r>
              <a:rPr lang="en-GB">
                <a:latin typeface="Verdana" charset="0"/>
              </a:rPr>
              <a:t>Protrusion problem</a:t>
            </a:r>
          </a:p>
        </p:txBody>
      </p:sp>
      <p:sp>
        <p:nvSpPr>
          <p:cNvPr id="179203" name="Rectangle 3"/>
          <p:cNvSpPr>
            <a:spLocks noGrp="1" noChangeArrowheads="1"/>
          </p:cNvSpPr>
          <p:nvPr>
            <p:ph type="body" idx="1"/>
          </p:nvPr>
        </p:nvSpPr>
        <p:spPr/>
        <p:txBody>
          <a:bodyPr/>
          <a:lstStyle/>
          <a:p>
            <a:pPr eaLnBrk="1" hangingPunct="1"/>
            <a:endParaRPr lang="en-US">
              <a:latin typeface="Verdana" charset="0"/>
            </a:endParaRPr>
          </a:p>
        </p:txBody>
      </p:sp>
      <p:pic>
        <p:nvPicPr>
          <p:cNvPr id="179204" name="Picture 4" descr="house_roof_with"/>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594225" y="3043238"/>
            <a:ext cx="4041775" cy="3409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9205" name="Picture 6" descr="houseA"/>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750" y="1268413"/>
            <a:ext cx="1508125" cy="150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9206" name="Picture 7" descr="houseB"/>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90763" y="1268413"/>
            <a:ext cx="1508125" cy="150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9207" name="Picture 8" descr="houseC"/>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043363" y="1268413"/>
            <a:ext cx="1508125" cy="150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9208" name="Picture 11" descr="houseslice_plain"/>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2738" y="2932113"/>
            <a:ext cx="4133850" cy="325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09" name="Freeform 10"/>
          <p:cNvSpPr>
            <a:spLocks/>
          </p:cNvSpPr>
          <p:nvPr/>
        </p:nvSpPr>
        <p:spPr bwMode="auto">
          <a:xfrm>
            <a:off x="2089150" y="3206750"/>
            <a:ext cx="1041400" cy="590550"/>
          </a:xfrm>
          <a:custGeom>
            <a:avLst/>
            <a:gdLst>
              <a:gd name="T0" fmla="*/ 0 w 656"/>
              <a:gd name="T1" fmla="*/ 2147483647 h 372"/>
              <a:gd name="T2" fmla="*/ 2147483647 w 656"/>
              <a:gd name="T3" fmla="*/ 2147483647 h 372"/>
              <a:gd name="T4" fmla="*/ 2147483647 w 656"/>
              <a:gd name="T5" fmla="*/ 2147483647 h 372"/>
              <a:gd name="T6" fmla="*/ 2147483647 w 656"/>
              <a:gd name="T7" fmla="*/ 2147483647 h 372"/>
              <a:gd name="T8" fmla="*/ 2147483647 w 656"/>
              <a:gd name="T9" fmla="*/ 2147483647 h 372"/>
              <a:gd name="T10" fmla="*/ 2147483647 w 656"/>
              <a:gd name="T11" fmla="*/ 2147483647 h 372"/>
              <a:gd name="T12" fmla="*/ 2147483647 w 656"/>
              <a:gd name="T13" fmla="*/ 2147483647 h 372"/>
              <a:gd name="T14" fmla="*/ 2147483647 w 656"/>
              <a:gd name="T15" fmla="*/ 2147483647 h 372"/>
              <a:gd name="T16" fmla="*/ 2147483647 w 656"/>
              <a:gd name="T17" fmla="*/ 0 h 372"/>
              <a:gd name="T18" fmla="*/ 2147483647 w 656"/>
              <a:gd name="T19" fmla="*/ 2147483647 h 372"/>
              <a:gd name="T20" fmla="*/ 2147483647 w 656"/>
              <a:gd name="T21" fmla="*/ 2147483647 h 372"/>
              <a:gd name="T22" fmla="*/ 2147483647 w 656"/>
              <a:gd name="T23" fmla="*/ 2147483647 h 372"/>
              <a:gd name="T24" fmla="*/ 2147483647 w 656"/>
              <a:gd name="T25" fmla="*/ 2147483647 h 372"/>
              <a:gd name="T26" fmla="*/ 2147483647 w 656"/>
              <a:gd name="T27" fmla="*/ 2147483647 h 372"/>
              <a:gd name="T28" fmla="*/ 2147483647 w 656"/>
              <a:gd name="T29" fmla="*/ 2147483647 h 372"/>
              <a:gd name="T30" fmla="*/ 2147483647 w 656"/>
              <a:gd name="T31" fmla="*/ 2147483647 h 372"/>
              <a:gd name="T32" fmla="*/ 2147483647 w 656"/>
              <a:gd name="T33" fmla="*/ 2147483647 h 372"/>
              <a:gd name="T34" fmla="*/ 2147483647 w 656"/>
              <a:gd name="T35" fmla="*/ 2147483647 h 3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56"/>
              <a:gd name="T55" fmla="*/ 0 h 372"/>
              <a:gd name="T56" fmla="*/ 656 w 656"/>
              <a:gd name="T57" fmla="*/ 372 h 3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56" h="372">
                <a:moveTo>
                  <a:pt x="0" y="372"/>
                </a:moveTo>
                <a:cubicBezTo>
                  <a:pt x="20" y="347"/>
                  <a:pt x="40" y="322"/>
                  <a:pt x="52" y="304"/>
                </a:cubicBezTo>
                <a:cubicBezTo>
                  <a:pt x="64" y="286"/>
                  <a:pt x="65" y="278"/>
                  <a:pt x="72" y="264"/>
                </a:cubicBezTo>
                <a:cubicBezTo>
                  <a:pt x="79" y="250"/>
                  <a:pt x="85" y="236"/>
                  <a:pt x="96" y="220"/>
                </a:cubicBezTo>
                <a:cubicBezTo>
                  <a:pt x="107" y="204"/>
                  <a:pt x="127" y="185"/>
                  <a:pt x="140" y="168"/>
                </a:cubicBezTo>
                <a:cubicBezTo>
                  <a:pt x="153" y="151"/>
                  <a:pt x="159" y="138"/>
                  <a:pt x="172" y="120"/>
                </a:cubicBezTo>
                <a:cubicBezTo>
                  <a:pt x="185" y="102"/>
                  <a:pt x="202" y="77"/>
                  <a:pt x="216" y="60"/>
                </a:cubicBezTo>
                <a:cubicBezTo>
                  <a:pt x="230" y="43"/>
                  <a:pt x="242" y="30"/>
                  <a:pt x="256" y="20"/>
                </a:cubicBezTo>
                <a:cubicBezTo>
                  <a:pt x="270" y="10"/>
                  <a:pt x="277" y="0"/>
                  <a:pt x="300" y="0"/>
                </a:cubicBezTo>
                <a:cubicBezTo>
                  <a:pt x="323" y="0"/>
                  <a:pt x="371" y="9"/>
                  <a:pt x="396" y="20"/>
                </a:cubicBezTo>
                <a:cubicBezTo>
                  <a:pt x="421" y="31"/>
                  <a:pt x="437" y="53"/>
                  <a:pt x="452" y="68"/>
                </a:cubicBezTo>
                <a:cubicBezTo>
                  <a:pt x="467" y="83"/>
                  <a:pt x="475" y="93"/>
                  <a:pt x="488" y="112"/>
                </a:cubicBezTo>
                <a:cubicBezTo>
                  <a:pt x="501" y="131"/>
                  <a:pt x="516" y="163"/>
                  <a:pt x="528" y="184"/>
                </a:cubicBezTo>
                <a:cubicBezTo>
                  <a:pt x="540" y="205"/>
                  <a:pt x="551" y="225"/>
                  <a:pt x="560" y="240"/>
                </a:cubicBezTo>
                <a:cubicBezTo>
                  <a:pt x="569" y="255"/>
                  <a:pt x="577" y="266"/>
                  <a:pt x="584" y="276"/>
                </a:cubicBezTo>
                <a:cubicBezTo>
                  <a:pt x="591" y="286"/>
                  <a:pt x="595" y="292"/>
                  <a:pt x="600" y="300"/>
                </a:cubicBezTo>
                <a:cubicBezTo>
                  <a:pt x="605" y="308"/>
                  <a:pt x="603" y="315"/>
                  <a:pt x="612" y="324"/>
                </a:cubicBezTo>
                <a:cubicBezTo>
                  <a:pt x="621" y="333"/>
                  <a:pt x="638" y="342"/>
                  <a:pt x="656" y="352"/>
                </a:cubicBezTo>
              </a:path>
            </a:pathLst>
          </a:custGeom>
          <a:noFill/>
          <a:ln w="50800">
            <a:solidFill>
              <a:srgbClr val="00FF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79210" name="Group 12"/>
          <p:cNvGrpSpPr>
            <a:grpSpLocks/>
          </p:cNvGrpSpPr>
          <p:nvPr/>
        </p:nvGrpSpPr>
        <p:grpSpPr bwMode="auto">
          <a:xfrm>
            <a:off x="1784350" y="4867275"/>
            <a:ext cx="1492250" cy="768350"/>
            <a:chOff x="1076" y="3240"/>
            <a:chExt cx="940" cy="484"/>
          </a:xfrm>
        </p:grpSpPr>
        <p:sp>
          <p:nvSpPr>
            <p:cNvPr id="179212" name="AutoShape 13"/>
            <p:cNvSpPr>
              <a:spLocks noChangeArrowheads="1"/>
            </p:cNvSpPr>
            <p:nvPr/>
          </p:nvSpPr>
          <p:spPr bwMode="auto">
            <a:xfrm>
              <a:off x="1076" y="3556"/>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9213" name="AutoShape 14"/>
            <p:cNvSpPr>
              <a:spLocks noChangeArrowheads="1"/>
            </p:cNvSpPr>
            <p:nvPr/>
          </p:nvSpPr>
          <p:spPr bwMode="auto">
            <a:xfrm>
              <a:off x="1279" y="3368"/>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9214" name="AutoShape 15"/>
            <p:cNvSpPr>
              <a:spLocks noChangeArrowheads="1"/>
            </p:cNvSpPr>
            <p:nvPr/>
          </p:nvSpPr>
          <p:spPr bwMode="auto">
            <a:xfrm>
              <a:off x="1685" y="3368"/>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9215" name="AutoShape 16"/>
            <p:cNvSpPr>
              <a:spLocks noChangeArrowheads="1"/>
            </p:cNvSpPr>
            <p:nvPr/>
          </p:nvSpPr>
          <p:spPr bwMode="auto">
            <a:xfrm>
              <a:off x="1482" y="3240"/>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179216" name="AutoShape 17"/>
            <p:cNvSpPr>
              <a:spLocks noChangeArrowheads="1"/>
            </p:cNvSpPr>
            <p:nvPr/>
          </p:nvSpPr>
          <p:spPr bwMode="auto">
            <a:xfrm>
              <a:off x="1888" y="3556"/>
              <a:ext cx="128" cy="168"/>
            </a:xfrm>
            <a:prstGeom prst="upArrow">
              <a:avLst>
                <a:gd name="adj1" fmla="val 50000"/>
                <a:gd name="adj2" fmla="val 57811"/>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179211" name="Rectangle 15"/>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254039974"/>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6"/>
          <p:cNvGrpSpPr>
            <a:grpSpLocks/>
          </p:cNvGrpSpPr>
          <p:nvPr/>
        </p:nvGrpSpPr>
        <p:grpSpPr bwMode="auto">
          <a:xfrm>
            <a:off x="3022600" y="4040188"/>
            <a:ext cx="1974850" cy="538162"/>
            <a:chOff x="2651" y="2194"/>
            <a:chExt cx="1244" cy="339"/>
          </a:xfrm>
        </p:grpSpPr>
        <p:sp>
          <p:nvSpPr>
            <p:cNvPr id="180265" name="Line 33"/>
            <p:cNvSpPr>
              <a:spLocks noChangeShapeType="1"/>
            </p:cNvSpPr>
            <p:nvPr/>
          </p:nvSpPr>
          <p:spPr bwMode="auto">
            <a:xfrm>
              <a:off x="2651" y="2533"/>
              <a:ext cx="1244" cy="0"/>
            </a:xfrm>
            <a:prstGeom prst="line">
              <a:avLst/>
            </a:prstGeom>
            <a:noFill/>
            <a:ln w="127000">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useBgFill="1">
          <p:nvSpPr>
            <p:cNvPr id="180266" name="Text Box 43"/>
            <p:cNvSpPr txBox="1">
              <a:spLocks noChangeArrowheads="1"/>
            </p:cNvSpPr>
            <p:nvPr/>
          </p:nvSpPr>
          <p:spPr bwMode="auto">
            <a:xfrm>
              <a:off x="3081" y="2194"/>
              <a:ext cx="512" cy="288"/>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w</a:t>
              </a:r>
              <a:r>
                <a:rPr lang="en-GB" baseline="-25000"/>
                <a:t>ij</a:t>
              </a:r>
              <a:endParaRPr lang="en-GB"/>
            </a:p>
          </p:txBody>
        </p:sp>
      </p:grpSp>
      <p:grpSp>
        <p:nvGrpSpPr>
          <p:cNvPr id="3" name="Group 62"/>
          <p:cNvGrpSpPr>
            <a:grpSpLocks/>
          </p:cNvGrpSpPr>
          <p:nvPr/>
        </p:nvGrpSpPr>
        <p:grpSpPr bwMode="auto">
          <a:xfrm>
            <a:off x="822325" y="1309688"/>
            <a:ext cx="4586288" cy="3268662"/>
            <a:chOff x="518" y="825"/>
            <a:chExt cx="2889" cy="2059"/>
          </a:xfrm>
        </p:grpSpPr>
        <p:sp>
          <p:nvSpPr>
            <p:cNvPr id="180259" name="Freeform 34"/>
            <p:cNvSpPr>
              <a:spLocks/>
            </p:cNvSpPr>
            <p:nvPr/>
          </p:nvSpPr>
          <p:spPr bwMode="auto">
            <a:xfrm>
              <a:off x="954" y="1238"/>
              <a:ext cx="1162" cy="1646"/>
            </a:xfrm>
            <a:custGeom>
              <a:avLst/>
              <a:gdLst>
                <a:gd name="T0" fmla="*/ 941 w 1162"/>
                <a:gd name="T1" fmla="*/ 1646 h 1646"/>
                <a:gd name="T2" fmla="*/ 1005 w 1162"/>
                <a:gd name="T3" fmla="*/ 841 h 1646"/>
                <a:gd name="T4" fmla="*/ 0 w 1162"/>
                <a:gd name="T5" fmla="*/ 0 h 1646"/>
                <a:gd name="T6" fmla="*/ 0 60000 65536"/>
                <a:gd name="T7" fmla="*/ 0 60000 65536"/>
                <a:gd name="T8" fmla="*/ 0 60000 65536"/>
                <a:gd name="T9" fmla="*/ 0 w 1162"/>
                <a:gd name="T10" fmla="*/ 0 h 1646"/>
                <a:gd name="T11" fmla="*/ 1162 w 1162"/>
                <a:gd name="T12" fmla="*/ 1646 h 1646"/>
              </a:gdLst>
              <a:ahLst/>
              <a:cxnLst>
                <a:cxn ang="T6">
                  <a:pos x="T0" y="T1"/>
                </a:cxn>
                <a:cxn ang="T7">
                  <a:pos x="T2" y="T3"/>
                </a:cxn>
                <a:cxn ang="T8">
                  <a:pos x="T4" y="T5"/>
                </a:cxn>
              </a:cxnLst>
              <a:rect l="T9" t="T10" r="T11" b="T12"/>
              <a:pathLst>
                <a:path w="1162" h="1646">
                  <a:moveTo>
                    <a:pt x="941" y="1646"/>
                  </a:moveTo>
                  <a:cubicBezTo>
                    <a:pt x="1051" y="1380"/>
                    <a:pt x="1162" y="1115"/>
                    <a:pt x="1005" y="841"/>
                  </a:cubicBezTo>
                  <a:cubicBezTo>
                    <a:pt x="848" y="567"/>
                    <a:pt x="424" y="283"/>
                    <a:pt x="0" y="0"/>
                  </a:cubicBezTo>
                </a:path>
              </a:pathLst>
            </a:custGeom>
            <a:noFill/>
            <a:ln w="1270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spAutoFit/>
            </a:bodyPr>
            <a:lstStyle/>
            <a:p>
              <a:endParaRPr lang="en-US"/>
            </a:p>
          </p:txBody>
        </p:sp>
        <p:sp>
          <p:nvSpPr>
            <p:cNvPr id="180260" name="Freeform 35"/>
            <p:cNvSpPr>
              <a:spLocks/>
            </p:cNvSpPr>
            <p:nvPr/>
          </p:nvSpPr>
          <p:spPr bwMode="auto">
            <a:xfrm>
              <a:off x="963" y="1238"/>
              <a:ext cx="2444" cy="1618"/>
            </a:xfrm>
            <a:custGeom>
              <a:avLst/>
              <a:gdLst>
                <a:gd name="T0" fmla="*/ 2212 w 2444"/>
                <a:gd name="T1" fmla="*/ 1618 h 1618"/>
                <a:gd name="T2" fmla="*/ 2075 w 2444"/>
                <a:gd name="T3" fmla="*/ 667 h 1618"/>
                <a:gd name="T4" fmla="*/ 0 w 2444"/>
                <a:gd name="T5" fmla="*/ 0 h 1618"/>
                <a:gd name="T6" fmla="*/ 0 60000 65536"/>
                <a:gd name="T7" fmla="*/ 0 60000 65536"/>
                <a:gd name="T8" fmla="*/ 0 60000 65536"/>
                <a:gd name="T9" fmla="*/ 0 w 2444"/>
                <a:gd name="T10" fmla="*/ 0 h 1618"/>
                <a:gd name="T11" fmla="*/ 2444 w 2444"/>
                <a:gd name="T12" fmla="*/ 1618 h 1618"/>
              </a:gdLst>
              <a:ahLst/>
              <a:cxnLst>
                <a:cxn ang="T6">
                  <a:pos x="T0" y="T1"/>
                </a:cxn>
                <a:cxn ang="T7">
                  <a:pos x="T2" y="T3"/>
                </a:cxn>
                <a:cxn ang="T8">
                  <a:pos x="T4" y="T5"/>
                </a:cxn>
              </a:cxnLst>
              <a:rect l="T9" t="T10" r="T11" b="T12"/>
              <a:pathLst>
                <a:path w="2444" h="1618">
                  <a:moveTo>
                    <a:pt x="2212" y="1618"/>
                  </a:moveTo>
                  <a:cubicBezTo>
                    <a:pt x="2328" y="1277"/>
                    <a:pt x="2444" y="937"/>
                    <a:pt x="2075" y="667"/>
                  </a:cubicBezTo>
                  <a:cubicBezTo>
                    <a:pt x="1706" y="397"/>
                    <a:pt x="344" y="111"/>
                    <a:pt x="0" y="0"/>
                  </a:cubicBezTo>
                </a:path>
              </a:pathLst>
            </a:custGeom>
            <a:noFill/>
            <a:ln w="1270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spAutoFit/>
            </a:bodyPr>
            <a:lstStyle/>
            <a:p>
              <a:endParaRPr lang="en-US"/>
            </a:p>
          </p:txBody>
        </p:sp>
        <p:sp>
          <p:nvSpPr>
            <p:cNvPr id="180261" name="Oval 36"/>
            <p:cNvSpPr>
              <a:spLocks noChangeArrowheads="1"/>
            </p:cNvSpPr>
            <p:nvPr/>
          </p:nvSpPr>
          <p:spPr bwMode="auto">
            <a:xfrm>
              <a:off x="733" y="1023"/>
              <a:ext cx="417" cy="417"/>
            </a:xfrm>
            <a:prstGeom prst="ellipse">
              <a:avLst/>
            </a:prstGeom>
            <a:solidFill>
              <a:srgbClr val="FF0000"/>
            </a:solidFill>
            <a:ln w="9525">
              <a:solidFill>
                <a:schemeClr val="tx1"/>
              </a:solidFill>
              <a:round/>
              <a:headEnd/>
              <a:tailEnd/>
            </a:ln>
          </p:spPr>
          <p:txBody>
            <a:bodyPr anchor="ctr">
              <a:spAutoFit/>
            </a:bodyPr>
            <a:lstStyle/>
            <a:p>
              <a:endParaRPr lang="en-US"/>
            </a:p>
          </p:txBody>
        </p:sp>
        <p:sp>
          <p:nvSpPr>
            <p:cNvPr id="180262" name="Text Box 37"/>
            <p:cNvSpPr txBox="1">
              <a:spLocks noChangeArrowheads="1"/>
            </p:cNvSpPr>
            <p:nvPr/>
          </p:nvSpPr>
          <p:spPr bwMode="auto">
            <a:xfrm>
              <a:off x="518" y="825"/>
              <a:ext cx="1372"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SOURCE</a:t>
              </a:r>
            </a:p>
          </p:txBody>
        </p:sp>
        <p:sp>
          <p:nvSpPr>
            <p:cNvPr id="180263" name="Text Box 52"/>
            <p:cNvSpPr txBox="1">
              <a:spLocks noChangeArrowheads="1"/>
            </p:cNvSpPr>
            <p:nvPr/>
          </p:nvSpPr>
          <p:spPr bwMode="auto">
            <a:xfrm>
              <a:off x="2142" y="1266"/>
              <a:ext cx="40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800"/>
                <a:t>w</a:t>
              </a:r>
              <a:r>
                <a:rPr lang="en-GB" sz="2800" baseline="-25000"/>
                <a:t>b</a:t>
              </a:r>
              <a:endParaRPr lang="en-GB" sz="2800"/>
            </a:p>
          </p:txBody>
        </p:sp>
        <p:sp>
          <p:nvSpPr>
            <p:cNvPr id="180264" name="Text Box 53"/>
            <p:cNvSpPr txBox="1">
              <a:spLocks noChangeArrowheads="1"/>
            </p:cNvSpPr>
            <p:nvPr/>
          </p:nvSpPr>
          <p:spPr bwMode="auto">
            <a:xfrm>
              <a:off x="1601" y="1923"/>
              <a:ext cx="40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800"/>
                <a:t>w</a:t>
              </a:r>
              <a:r>
                <a:rPr lang="en-GB" sz="2800" baseline="-25000"/>
                <a:t>b</a:t>
              </a:r>
              <a:endParaRPr lang="en-GB" sz="2800"/>
            </a:p>
          </p:txBody>
        </p:sp>
      </p:grpSp>
      <p:sp>
        <p:nvSpPr>
          <p:cNvPr id="180228" name="Rectangle 2"/>
          <p:cNvSpPr>
            <a:spLocks noGrp="1" noChangeArrowheads="1"/>
          </p:cNvSpPr>
          <p:nvPr>
            <p:ph type="title"/>
          </p:nvPr>
        </p:nvSpPr>
        <p:spPr/>
        <p:txBody>
          <a:bodyPr/>
          <a:lstStyle/>
          <a:p>
            <a:pPr eaLnBrk="1" hangingPunct="1"/>
            <a:r>
              <a:rPr lang="en-GB">
                <a:latin typeface="Verdana" charset="0"/>
              </a:rPr>
              <a:t>Graph</a:t>
            </a:r>
          </a:p>
        </p:txBody>
      </p:sp>
      <p:sp>
        <p:nvSpPr>
          <p:cNvPr id="180229" name="Oval 25"/>
          <p:cNvSpPr>
            <a:spLocks noChangeArrowheads="1"/>
          </p:cNvSpPr>
          <p:nvPr/>
        </p:nvSpPr>
        <p:spPr bwMode="auto">
          <a:xfrm>
            <a:off x="2863850" y="4441825"/>
            <a:ext cx="298450" cy="298450"/>
          </a:xfrm>
          <a:prstGeom prst="ellipse">
            <a:avLst/>
          </a:prstGeom>
          <a:solidFill>
            <a:srgbClr val="00CCFF"/>
          </a:solidFill>
          <a:ln w="9525">
            <a:solidFill>
              <a:schemeClr val="tx1"/>
            </a:solidFill>
            <a:round/>
            <a:headEnd/>
            <a:tailEnd/>
          </a:ln>
        </p:spPr>
        <p:txBody>
          <a:bodyPr wrap="none" anchor="ctr">
            <a:spAutoFit/>
          </a:bodyPr>
          <a:lstStyle/>
          <a:p>
            <a:endParaRPr lang="en-US"/>
          </a:p>
        </p:txBody>
      </p:sp>
      <p:sp>
        <p:nvSpPr>
          <p:cNvPr id="180230" name="Oval 26"/>
          <p:cNvSpPr>
            <a:spLocks noChangeArrowheads="1"/>
          </p:cNvSpPr>
          <p:nvPr/>
        </p:nvSpPr>
        <p:spPr bwMode="auto">
          <a:xfrm>
            <a:off x="4846638" y="4387850"/>
            <a:ext cx="298450" cy="298450"/>
          </a:xfrm>
          <a:prstGeom prst="ellipse">
            <a:avLst/>
          </a:prstGeom>
          <a:solidFill>
            <a:srgbClr val="00CCFF"/>
          </a:solidFill>
          <a:ln w="9525">
            <a:solidFill>
              <a:schemeClr val="tx1"/>
            </a:solidFill>
            <a:round/>
            <a:headEnd/>
            <a:tailEnd/>
          </a:ln>
        </p:spPr>
        <p:txBody>
          <a:bodyPr wrap="none" anchor="ctr">
            <a:spAutoFit/>
          </a:bodyPr>
          <a:lstStyle/>
          <a:p>
            <a:endParaRPr lang="en-US"/>
          </a:p>
        </p:txBody>
      </p:sp>
      <p:grpSp>
        <p:nvGrpSpPr>
          <p:cNvPr id="180231" name="Group 32"/>
          <p:cNvGrpSpPr>
            <a:grpSpLocks/>
          </p:cNvGrpSpPr>
          <p:nvPr/>
        </p:nvGrpSpPr>
        <p:grpSpPr bwMode="auto">
          <a:xfrm>
            <a:off x="2994025" y="4679950"/>
            <a:ext cx="2001838" cy="936625"/>
            <a:chOff x="2633" y="2597"/>
            <a:chExt cx="1261" cy="590"/>
          </a:xfrm>
        </p:grpSpPr>
        <p:sp>
          <p:nvSpPr>
            <p:cNvPr id="180255" name="Line 28"/>
            <p:cNvSpPr>
              <a:spLocks noChangeShapeType="1"/>
            </p:cNvSpPr>
            <p:nvPr/>
          </p:nvSpPr>
          <p:spPr bwMode="auto">
            <a:xfrm>
              <a:off x="2642" y="2644"/>
              <a:ext cx="0" cy="41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56" name="Line 29"/>
            <p:cNvSpPr>
              <a:spLocks noChangeShapeType="1"/>
            </p:cNvSpPr>
            <p:nvPr/>
          </p:nvSpPr>
          <p:spPr bwMode="auto">
            <a:xfrm>
              <a:off x="3894" y="2597"/>
              <a:ext cx="0" cy="46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57" name="Line 30"/>
            <p:cNvSpPr>
              <a:spLocks noChangeShapeType="1"/>
            </p:cNvSpPr>
            <p:nvPr/>
          </p:nvSpPr>
          <p:spPr bwMode="auto">
            <a:xfrm>
              <a:off x="2633" y="3062"/>
              <a:ext cx="1253"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useBgFill="1">
          <p:nvSpPr>
            <p:cNvPr id="180258" name="Text Box 31"/>
            <p:cNvSpPr txBox="1">
              <a:spLocks noChangeArrowheads="1"/>
            </p:cNvSpPr>
            <p:nvPr/>
          </p:nvSpPr>
          <p:spPr bwMode="auto">
            <a:xfrm>
              <a:off x="3101" y="2899"/>
              <a:ext cx="238" cy="288"/>
            </a:xfrm>
            <a:prstGeom prst="rect">
              <a:avLst/>
            </a:prstGeom>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h</a:t>
              </a:r>
            </a:p>
          </p:txBody>
        </p:sp>
      </p:grpSp>
      <p:grpSp>
        <p:nvGrpSpPr>
          <p:cNvPr id="180232" name="Group 23"/>
          <p:cNvGrpSpPr>
            <a:grpSpLocks/>
          </p:cNvGrpSpPr>
          <p:nvPr/>
        </p:nvGrpSpPr>
        <p:grpSpPr bwMode="auto">
          <a:xfrm>
            <a:off x="1198563" y="3005138"/>
            <a:ext cx="5546725" cy="3076575"/>
            <a:chOff x="1498" y="1408"/>
            <a:chExt cx="2834" cy="1473"/>
          </a:xfrm>
        </p:grpSpPr>
        <p:sp>
          <p:nvSpPr>
            <p:cNvPr id="180239" name="Line 5"/>
            <p:cNvSpPr>
              <a:spLocks noChangeShapeType="1"/>
            </p:cNvSpPr>
            <p:nvPr/>
          </p:nvSpPr>
          <p:spPr bwMode="auto">
            <a:xfrm>
              <a:off x="1500" y="1885"/>
              <a:ext cx="22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40" name="Line 6"/>
            <p:cNvSpPr>
              <a:spLocks noChangeShapeType="1"/>
            </p:cNvSpPr>
            <p:nvPr/>
          </p:nvSpPr>
          <p:spPr bwMode="auto">
            <a:xfrm>
              <a:off x="1499" y="2881"/>
              <a:ext cx="2201"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41" name="Line 7"/>
            <p:cNvSpPr>
              <a:spLocks noChangeShapeType="1"/>
            </p:cNvSpPr>
            <p:nvPr/>
          </p:nvSpPr>
          <p:spPr bwMode="auto">
            <a:xfrm flipH="1" flipV="1">
              <a:off x="1498" y="1885"/>
              <a:ext cx="0" cy="996"/>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42" name="Line 8"/>
            <p:cNvSpPr>
              <a:spLocks noChangeShapeType="1"/>
            </p:cNvSpPr>
            <p:nvPr/>
          </p:nvSpPr>
          <p:spPr bwMode="auto">
            <a:xfrm flipH="1" flipV="1">
              <a:off x="3700" y="1885"/>
              <a:ext cx="0" cy="996"/>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43" name="Line 9"/>
            <p:cNvSpPr>
              <a:spLocks noChangeShapeType="1"/>
            </p:cNvSpPr>
            <p:nvPr/>
          </p:nvSpPr>
          <p:spPr bwMode="auto">
            <a:xfrm flipH="1" flipV="1">
              <a:off x="2625" y="1885"/>
              <a:ext cx="0" cy="996"/>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44" name="Line 10"/>
            <p:cNvSpPr>
              <a:spLocks noChangeShapeType="1"/>
            </p:cNvSpPr>
            <p:nvPr/>
          </p:nvSpPr>
          <p:spPr bwMode="auto">
            <a:xfrm flipV="1">
              <a:off x="1500" y="1408"/>
              <a:ext cx="632" cy="477"/>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45" name="Line 11"/>
            <p:cNvSpPr>
              <a:spLocks noChangeShapeType="1"/>
            </p:cNvSpPr>
            <p:nvPr/>
          </p:nvSpPr>
          <p:spPr bwMode="auto">
            <a:xfrm>
              <a:off x="2123" y="1408"/>
              <a:ext cx="22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46" name="Line 12"/>
            <p:cNvSpPr>
              <a:spLocks noChangeShapeType="1"/>
            </p:cNvSpPr>
            <p:nvPr/>
          </p:nvSpPr>
          <p:spPr bwMode="auto">
            <a:xfrm flipV="1">
              <a:off x="2625" y="1408"/>
              <a:ext cx="632" cy="477"/>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47" name="Line 13"/>
            <p:cNvSpPr>
              <a:spLocks noChangeShapeType="1"/>
            </p:cNvSpPr>
            <p:nvPr/>
          </p:nvSpPr>
          <p:spPr bwMode="auto">
            <a:xfrm flipV="1">
              <a:off x="3700" y="1408"/>
              <a:ext cx="632" cy="477"/>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48" name="Line 14"/>
            <p:cNvSpPr>
              <a:spLocks noChangeShapeType="1"/>
            </p:cNvSpPr>
            <p:nvPr/>
          </p:nvSpPr>
          <p:spPr bwMode="auto">
            <a:xfrm flipV="1">
              <a:off x="1500" y="2404"/>
              <a:ext cx="632" cy="477"/>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49" name="Line 15"/>
            <p:cNvSpPr>
              <a:spLocks noChangeShapeType="1"/>
            </p:cNvSpPr>
            <p:nvPr/>
          </p:nvSpPr>
          <p:spPr bwMode="auto">
            <a:xfrm>
              <a:off x="2123" y="2404"/>
              <a:ext cx="22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50" name="Line 16"/>
            <p:cNvSpPr>
              <a:spLocks noChangeShapeType="1"/>
            </p:cNvSpPr>
            <p:nvPr/>
          </p:nvSpPr>
          <p:spPr bwMode="auto">
            <a:xfrm flipV="1">
              <a:off x="2625" y="2404"/>
              <a:ext cx="632" cy="477"/>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51" name="Line 17"/>
            <p:cNvSpPr>
              <a:spLocks noChangeShapeType="1"/>
            </p:cNvSpPr>
            <p:nvPr/>
          </p:nvSpPr>
          <p:spPr bwMode="auto">
            <a:xfrm flipV="1">
              <a:off x="3700" y="2404"/>
              <a:ext cx="632" cy="477"/>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52" name="Line 18"/>
            <p:cNvSpPr>
              <a:spLocks noChangeShapeType="1"/>
            </p:cNvSpPr>
            <p:nvPr/>
          </p:nvSpPr>
          <p:spPr bwMode="auto">
            <a:xfrm flipH="1" flipV="1">
              <a:off x="2130" y="1408"/>
              <a:ext cx="0" cy="996"/>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53" name="Line 19"/>
            <p:cNvSpPr>
              <a:spLocks noChangeShapeType="1"/>
            </p:cNvSpPr>
            <p:nvPr/>
          </p:nvSpPr>
          <p:spPr bwMode="auto">
            <a:xfrm flipH="1" flipV="1">
              <a:off x="4332" y="1408"/>
              <a:ext cx="0" cy="996"/>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sp>
          <p:nvSpPr>
            <p:cNvPr id="180254" name="Line 20"/>
            <p:cNvSpPr>
              <a:spLocks noChangeShapeType="1"/>
            </p:cNvSpPr>
            <p:nvPr/>
          </p:nvSpPr>
          <p:spPr bwMode="auto">
            <a:xfrm flipH="1" flipV="1">
              <a:off x="3257" y="1408"/>
              <a:ext cx="0" cy="996"/>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spAutoFit/>
            </a:bodyPr>
            <a:lstStyle/>
            <a:p>
              <a:endParaRPr lang="en-US"/>
            </a:p>
          </p:txBody>
        </p:sp>
      </p:grpSp>
      <p:sp>
        <p:nvSpPr>
          <p:cNvPr id="180233" name="Text Box 44"/>
          <p:cNvSpPr txBox="1">
            <a:spLocks noChangeArrowheads="1"/>
          </p:cNvSpPr>
          <p:nvPr/>
        </p:nvSpPr>
        <p:spPr bwMode="auto">
          <a:xfrm>
            <a:off x="5151438" y="4371975"/>
            <a:ext cx="361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j</a:t>
            </a:r>
          </a:p>
        </p:txBody>
      </p:sp>
      <p:sp>
        <p:nvSpPr>
          <p:cNvPr id="180234" name="Text Box 45"/>
          <p:cNvSpPr txBox="1">
            <a:spLocks noChangeArrowheads="1"/>
          </p:cNvSpPr>
          <p:nvPr/>
        </p:nvSpPr>
        <p:spPr bwMode="auto">
          <a:xfrm>
            <a:off x="2620963" y="4324350"/>
            <a:ext cx="361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a:t>i</a:t>
            </a:r>
          </a:p>
        </p:txBody>
      </p:sp>
      <p:sp>
        <p:nvSpPr>
          <p:cNvPr id="249914" name="Text Box 58"/>
          <p:cNvSpPr txBox="1">
            <a:spLocks noChangeArrowheads="1"/>
          </p:cNvSpPr>
          <p:nvPr/>
        </p:nvSpPr>
        <p:spPr bwMode="auto">
          <a:xfrm>
            <a:off x="6916738" y="2476500"/>
            <a:ext cx="1712912"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800"/>
              <a:t>w</a:t>
            </a:r>
            <a:r>
              <a:rPr lang="en-GB" sz="2800" baseline="-25000"/>
              <a:t>b</a:t>
            </a:r>
            <a:r>
              <a:rPr lang="en-GB" sz="2800"/>
              <a:t> = </a:t>
            </a:r>
            <a:r>
              <a:rPr lang="en-GB" sz="2800">
                <a:sym typeface="Symbol" charset="0"/>
              </a:rPr>
              <a:t>h</a:t>
            </a:r>
            <a:r>
              <a:rPr lang="en-GB" sz="2800" baseline="30000">
                <a:sym typeface="Symbol" charset="0"/>
              </a:rPr>
              <a:t>3</a:t>
            </a:r>
            <a:endParaRPr lang="en-GB" sz="2800" baseline="-25000">
              <a:sym typeface="Symbol" charset="0"/>
            </a:endParaRPr>
          </a:p>
        </p:txBody>
      </p:sp>
      <p:sp>
        <p:nvSpPr>
          <p:cNvPr id="249913" name="Text Box 57"/>
          <p:cNvSpPr txBox="1">
            <a:spLocks noChangeArrowheads="1"/>
          </p:cNvSpPr>
          <p:nvPr/>
        </p:nvSpPr>
        <p:spPr bwMode="auto">
          <a:xfrm>
            <a:off x="4741863" y="1265238"/>
            <a:ext cx="4108450" cy="519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800"/>
              <a:t>w</a:t>
            </a:r>
            <a:r>
              <a:rPr lang="en-GB" sz="2800" baseline="-25000"/>
              <a:t>ij</a:t>
            </a:r>
            <a:r>
              <a:rPr lang="en-GB" sz="2800"/>
              <a:t> = 4/3</a:t>
            </a:r>
            <a:r>
              <a:rPr lang="en-GB" sz="2800">
                <a:sym typeface="Symbol" charset="0"/>
              </a:rPr>
              <a:t>h</a:t>
            </a:r>
            <a:r>
              <a:rPr lang="en-GB" sz="2800" baseline="30000">
                <a:sym typeface="Symbol" charset="0"/>
              </a:rPr>
              <a:t>2</a:t>
            </a:r>
            <a:r>
              <a:rPr lang="en-GB" sz="2800">
                <a:sym typeface="Symbol" charset="0"/>
              </a:rPr>
              <a:t> </a:t>
            </a:r>
            <a:r>
              <a:rPr lang="en-GB" sz="2800" baseline="30000">
                <a:sym typeface="Symbol" charset="0"/>
              </a:rPr>
              <a:t> </a:t>
            </a:r>
            <a:r>
              <a:rPr lang="en-GB" sz="2800">
                <a:sym typeface="Symbol" charset="0"/>
              </a:rPr>
              <a:t>*</a:t>
            </a:r>
            <a:r>
              <a:rPr lang="en-GB" sz="2800" baseline="30000">
                <a:sym typeface="Symbol" charset="0"/>
              </a:rPr>
              <a:t> </a:t>
            </a:r>
            <a:r>
              <a:rPr lang="en-GB" sz="2800">
                <a:sym typeface="Symbol" charset="0"/>
              </a:rPr>
              <a:t>(</a:t>
            </a:r>
            <a:r>
              <a:rPr lang="en-GB" sz="2800" baseline="-25000">
                <a:sym typeface="Symbol" charset="0"/>
              </a:rPr>
              <a:t>i</a:t>
            </a:r>
            <a:r>
              <a:rPr lang="en-GB" sz="2800">
                <a:sym typeface="Symbol" charset="0"/>
              </a:rPr>
              <a:t>+</a:t>
            </a:r>
            <a:r>
              <a:rPr lang="en-GB" sz="2800" baseline="-25000">
                <a:sym typeface="Symbol" charset="0"/>
              </a:rPr>
              <a:t>j</a:t>
            </a:r>
            <a:r>
              <a:rPr lang="en-GB" sz="2800">
                <a:sym typeface="Symbol" charset="0"/>
              </a:rPr>
              <a:t>)/2</a:t>
            </a:r>
            <a:endParaRPr lang="en-GB" sz="2800" baseline="-25000">
              <a:sym typeface="Symbol" charset="0"/>
            </a:endParaRPr>
          </a:p>
        </p:txBody>
      </p:sp>
      <p:sp>
        <p:nvSpPr>
          <p:cNvPr id="249916" name="Text Box 60"/>
          <p:cNvSpPr txBox="1">
            <a:spLocks noChangeArrowheads="1"/>
          </p:cNvSpPr>
          <p:nvPr/>
        </p:nvSpPr>
        <p:spPr bwMode="auto">
          <a:xfrm>
            <a:off x="4572000" y="1809750"/>
            <a:ext cx="4400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i="1"/>
              <a:t>[Boykov and Kolmogorov ICCV 2001]</a:t>
            </a:r>
          </a:p>
        </p:txBody>
      </p:sp>
      <p:sp>
        <p:nvSpPr>
          <p:cNvPr id="180238" name="Rectangle 41"/>
          <p:cNvSpPr>
            <a:spLocks noChangeArrowheads="1"/>
          </p:cNvSpPr>
          <p:nvPr/>
        </p:nvSpPr>
        <p:spPr bwMode="auto">
          <a:xfrm>
            <a:off x="965200" y="6396038"/>
            <a:ext cx="5494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Tahoma" charset="0"/>
              </a:rPr>
              <a:t>Slides from [Vogiatzis et al. CVPR2005]</a:t>
            </a:r>
            <a:endParaRPr lang="en-US"/>
          </a:p>
        </p:txBody>
      </p:sp>
    </p:spTree>
    <p:extLst>
      <p:ext uri="{BB962C8B-B14F-4D97-AF65-F5344CB8AC3E}">
        <p14:creationId xmlns:p14="http://schemas.microsoft.com/office/powerpoint/2010/main" val="9280283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99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99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9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913" grpId="0"/>
      <p:bldP spid="24991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3"/>
          <p:cNvSpPr>
            <a:spLocks noGrp="1"/>
          </p:cNvSpPr>
          <p:nvPr>
            <p:ph type="sldNum" sz="quarter" idx="10"/>
          </p:nvPr>
        </p:nvSpPr>
        <p:spPr>
          <a:xfrm>
            <a:off x="7858125" y="6418263"/>
            <a:ext cx="822325" cy="246062"/>
          </a:xfrm>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0E62797-BCE1-0946-BA5F-D03574558ED4}" type="slidenum">
              <a:rPr lang="en-US" sz="1400">
                <a:latin typeface="Verdana" charset="0"/>
              </a:rPr>
              <a:pPr/>
              <a:t>139</a:t>
            </a:fld>
            <a:endParaRPr lang="en-US" sz="1400">
              <a:latin typeface="Verdana" charset="0"/>
            </a:endParaRPr>
          </a:p>
        </p:txBody>
      </p:sp>
      <p:sp>
        <p:nvSpPr>
          <p:cNvPr id="181251" name="Rectangle 3"/>
          <p:cNvSpPr>
            <a:spLocks noGrp="1" noChangeArrowheads="1"/>
          </p:cNvSpPr>
          <p:nvPr>
            <p:ph type="body" idx="1"/>
          </p:nvPr>
        </p:nvSpPr>
        <p:spPr>
          <a:xfrm>
            <a:off x="757238" y="1471613"/>
            <a:ext cx="8229600" cy="4894262"/>
          </a:xfrm>
        </p:spPr>
        <p:txBody>
          <a:bodyPr/>
          <a:lstStyle/>
          <a:p>
            <a:pPr marL="341313" indent="-341313" defTabSz="457200" eaLnBrk="1" hangingPunct="1"/>
            <a:endParaRPr lang="en-US">
              <a:latin typeface="Verdana" charset="0"/>
            </a:endParaRPr>
          </a:p>
          <a:p>
            <a:pPr marL="341313" indent="-341313" defTabSz="457200" eaLnBrk="1" hangingPunct="1"/>
            <a:endParaRPr lang="en-US">
              <a:latin typeface="Verdana" charset="0"/>
            </a:endParaRPr>
          </a:p>
          <a:p>
            <a:pPr marL="341313" indent="-341313" defTabSz="457200" eaLnBrk="1" hangingPunct="1"/>
            <a:endParaRPr lang="en-US">
              <a:latin typeface="Verdana" charset="0"/>
            </a:endParaRPr>
          </a:p>
          <a:p>
            <a:pPr marL="341313" indent="-341313" defTabSz="457200" eaLnBrk="1" hangingPunct="1"/>
            <a:endParaRPr lang="en-US">
              <a:latin typeface="Verdana" charset="0"/>
            </a:endParaRPr>
          </a:p>
          <a:p>
            <a:pPr marL="341313" indent="-341313" defTabSz="457200" eaLnBrk="1" hangingPunct="1"/>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r>
              <a:rPr lang="en-US" sz="2400">
                <a:latin typeface="Verdana" charset="0"/>
              </a:rPr>
              <a:t>Address Memory and Computational Overhead</a:t>
            </a:r>
          </a:p>
        </p:txBody>
      </p:sp>
      <p:sp>
        <p:nvSpPr>
          <p:cNvPr id="181252" name="Rectangle 4"/>
          <p:cNvSpPr>
            <a:spLocks noChangeArrowheads="1"/>
          </p:cNvSpPr>
          <p:nvPr/>
        </p:nvSpPr>
        <p:spPr bwMode="auto">
          <a:xfrm>
            <a:off x="5846763" y="971550"/>
            <a:ext cx="3297237"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solidFill>
                  <a:srgbClr val="FF3300"/>
                </a:solidFill>
                <a:latin typeface="Comic Sans MS" charset="0"/>
              </a:rPr>
              <a:t> (Sinha et. al. 2007)</a:t>
            </a:r>
          </a:p>
        </p:txBody>
      </p:sp>
      <p:pic>
        <p:nvPicPr>
          <p:cNvPr id="181253" name="Picture 12" descr="tb01.png"/>
          <p:cNvPicPr>
            <a:picLocks noChangeAspect="1"/>
          </p:cNvPicPr>
          <p:nvPr/>
        </p:nvPicPr>
        <p:blipFill>
          <a:blip r:embed="rId3">
            <a:lum bright="58000" contrast="-26000"/>
            <a:extLst>
              <a:ext uri="{28A0092B-C50C-407E-A947-70E740481C1C}">
                <a14:useLocalDpi xmlns:a14="http://schemas.microsoft.com/office/drawing/2010/main"/>
              </a:ext>
            </a:extLst>
          </a:blip>
          <a:srcRect/>
          <a:stretch>
            <a:fillRect/>
          </a:stretch>
        </p:blipFill>
        <p:spPr bwMode="auto">
          <a:xfrm>
            <a:off x="219075" y="357188"/>
            <a:ext cx="7778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576" name="Text Box 16"/>
          <p:cNvSpPr txBox="1">
            <a:spLocks noChangeArrowheads="1"/>
          </p:cNvSpPr>
          <p:nvPr/>
        </p:nvSpPr>
        <p:spPr bwMode="auto">
          <a:xfrm>
            <a:off x="1260475" y="5514975"/>
            <a:ext cx="8174038"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charset="0"/>
                <a:ea typeface="ＭＳ Ｐゴシック" charset="0"/>
              </a:defRPr>
            </a:lvl1pPr>
            <a:lvl2pPr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lvl="1" eaLnBrk="1" hangingPunct="1">
              <a:spcBef>
                <a:spcPct val="20000"/>
              </a:spcBef>
              <a:buFontTx/>
              <a:buChar char="–"/>
            </a:pPr>
            <a:r>
              <a:rPr lang="en-US" sz="2000">
                <a:latin typeface="Comic Sans MS" charset="0"/>
              </a:rPr>
              <a:t> Compute Photo-consistency only where it is needed</a:t>
            </a:r>
          </a:p>
          <a:p>
            <a:pPr lvl="1" eaLnBrk="1" hangingPunct="1">
              <a:spcBef>
                <a:spcPct val="20000"/>
              </a:spcBef>
              <a:buFontTx/>
              <a:buChar char="–"/>
            </a:pPr>
            <a:r>
              <a:rPr lang="en-US" sz="2000">
                <a:latin typeface="Comic Sans MS" charset="0"/>
              </a:rPr>
              <a:t> Detect Interior Pockets using Visibility</a:t>
            </a:r>
          </a:p>
        </p:txBody>
      </p:sp>
      <p:sp>
        <p:nvSpPr>
          <p:cNvPr id="181255" name="Rectangle 17"/>
          <p:cNvSpPr>
            <a:spLocks noChangeArrowheads="1"/>
          </p:cNvSpPr>
          <p:nvPr/>
        </p:nvSpPr>
        <p:spPr bwMode="auto">
          <a:xfrm>
            <a:off x="1855788" y="163513"/>
            <a:ext cx="683101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0" hangingPunct="0"/>
            <a:r>
              <a:rPr lang="en-US" sz="3200">
                <a:solidFill>
                  <a:srgbClr val="000099"/>
                </a:solidFill>
                <a:latin typeface="Comic Sans MS" charset="0"/>
              </a:rPr>
              <a:t> Graph-cut on Dual of Adaptive Tetrahedral Mesh</a:t>
            </a:r>
          </a:p>
        </p:txBody>
      </p:sp>
      <p:grpSp>
        <p:nvGrpSpPr>
          <p:cNvPr id="181256" name="Group 11"/>
          <p:cNvGrpSpPr>
            <a:grpSpLocks/>
          </p:cNvGrpSpPr>
          <p:nvPr/>
        </p:nvGrpSpPr>
        <p:grpSpPr bwMode="auto">
          <a:xfrm>
            <a:off x="1717675" y="1592263"/>
            <a:ext cx="5815013" cy="3248025"/>
            <a:chOff x="759" y="827"/>
            <a:chExt cx="3874" cy="2278"/>
          </a:xfrm>
        </p:grpSpPr>
        <p:pic>
          <p:nvPicPr>
            <p:cNvPr id="181258" name="Picture 5" descr="fi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59" y="827"/>
              <a:ext cx="3874" cy="2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1259" name="Rectangle 6"/>
            <p:cNvSpPr>
              <a:spLocks noChangeArrowheads="1"/>
            </p:cNvSpPr>
            <p:nvPr/>
          </p:nvSpPr>
          <p:spPr bwMode="auto">
            <a:xfrm>
              <a:off x="3908" y="2967"/>
              <a:ext cx="175" cy="132"/>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81260" name="Rectangle 7"/>
            <p:cNvSpPr>
              <a:spLocks noChangeArrowheads="1"/>
            </p:cNvSpPr>
            <p:nvPr/>
          </p:nvSpPr>
          <p:spPr bwMode="auto">
            <a:xfrm>
              <a:off x="3285" y="2956"/>
              <a:ext cx="131" cy="132"/>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81261" name="Rectangle 8"/>
            <p:cNvSpPr>
              <a:spLocks noChangeArrowheads="1"/>
            </p:cNvSpPr>
            <p:nvPr/>
          </p:nvSpPr>
          <p:spPr bwMode="auto">
            <a:xfrm>
              <a:off x="2586" y="2959"/>
              <a:ext cx="123" cy="104"/>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81262" name="Rectangle 9"/>
            <p:cNvSpPr>
              <a:spLocks noChangeArrowheads="1"/>
            </p:cNvSpPr>
            <p:nvPr/>
          </p:nvSpPr>
          <p:spPr bwMode="auto">
            <a:xfrm>
              <a:off x="1488" y="2927"/>
              <a:ext cx="145" cy="155"/>
            </a:xfrm>
            <a:prstGeom prst="rect">
              <a:avLst/>
            </a:prstGeom>
            <a:solidFill>
              <a:srgbClr val="99FF99"/>
            </a:solidFill>
            <a:ln w="9525">
              <a:solidFill>
                <a:schemeClr val="bg1"/>
              </a:solidFill>
              <a:miter lim="800000"/>
              <a:headEnd/>
              <a:tailEnd/>
            </a:ln>
          </p:spPr>
          <p:txBody>
            <a:bodyPr wrap="none" anchor="ctr"/>
            <a:lstStyle/>
            <a:p>
              <a:endParaRPr lang="en-US"/>
            </a:p>
          </p:txBody>
        </p:sp>
        <p:sp>
          <p:nvSpPr>
            <p:cNvPr id="181263" name="Rectangle 10"/>
            <p:cNvSpPr>
              <a:spLocks noChangeArrowheads="1"/>
            </p:cNvSpPr>
            <p:nvPr/>
          </p:nvSpPr>
          <p:spPr bwMode="auto">
            <a:xfrm>
              <a:off x="777" y="2931"/>
              <a:ext cx="153" cy="162"/>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181257" name="Picture 18" descr="aa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787650" y="1593850"/>
            <a:ext cx="1646238" cy="324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14140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74A6B20-4061-9B48-B2E7-FC639955E4BA}" type="slidenum">
              <a:rPr lang="en-US" sz="1400">
                <a:latin typeface="Verdana" charset="0"/>
              </a:rPr>
              <a:pPr/>
              <a:t>14</a:t>
            </a:fld>
            <a:endParaRPr lang="en-US" sz="1400">
              <a:latin typeface="Verdana" charset="0"/>
            </a:endParaRPr>
          </a:p>
        </p:txBody>
      </p:sp>
      <p:sp>
        <p:nvSpPr>
          <p:cNvPr id="40962" name="Text Box 2"/>
          <p:cNvSpPr txBox="1">
            <a:spLocks noChangeArrowheads="1"/>
          </p:cNvSpPr>
          <p:nvPr/>
        </p:nvSpPr>
        <p:spPr bwMode="auto">
          <a:xfrm>
            <a:off x="1938338" y="1066800"/>
            <a:ext cx="33813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chemeClr val="accent2"/>
                </a:solidFill>
              </a:rPr>
              <a:t>What if   </a:t>
            </a:r>
            <a:r>
              <a:rPr lang="en-US" i="1">
                <a:solidFill>
                  <a:schemeClr val="accent2"/>
                </a:solidFill>
              </a:rPr>
              <a:t>F</a:t>
            </a:r>
            <a:r>
              <a:rPr lang="en-US">
                <a:solidFill>
                  <a:schemeClr val="accent2"/>
                </a:solidFill>
              </a:rPr>
              <a:t>  is not known?</a:t>
            </a:r>
          </a:p>
        </p:txBody>
      </p:sp>
      <p:sp>
        <p:nvSpPr>
          <p:cNvPr id="40963" name="Text Box 3"/>
          <p:cNvSpPr txBox="1">
            <a:spLocks noChangeArrowheads="1"/>
          </p:cNvSpPr>
          <p:nvPr/>
        </p:nvSpPr>
        <p:spPr bwMode="auto">
          <a:xfrm>
            <a:off x="1743075" y="320675"/>
            <a:ext cx="44132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Human Stereopsis: Reconstruction</a:t>
            </a:r>
          </a:p>
        </p:txBody>
      </p:sp>
      <p:sp>
        <p:nvSpPr>
          <p:cNvPr id="718852" name="Text Box 4"/>
          <p:cNvSpPr txBox="1">
            <a:spLocks noChangeArrowheads="1"/>
          </p:cNvSpPr>
          <p:nvPr/>
        </p:nvSpPr>
        <p:spPr bwMode="auto">
          <a:xfrm>
            <a:off x="1938338" y="1828800"/>
            <a:ext cx="6099175" cy="374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Helmoltz (1909):</a:t>
            </a:r>
          </a:p>
          <a:p>
            <a:endParaRPr lang="en-US"/>
          </a:p>
          <a:p>
            <a:pPr>
              <a:buFontTx/>
              <a:buChar char="•"/>
            </a:pPr>
            <a:r>
              <a:rPr lang="en-US"/>
              <a:t> There is evidence showing the vergence angles</a:t>
            </a:r>
          </a:p>
          <a:p>
            <a:r>
              <a:rPr lang="en-US"/>
              <a:t>cannot be measured precisely.</a:t>
            </a:r>
          </a:p>
          <a:p>
            <a:endParaRPr lang="en-US"/>
          </a:p>
          <a:p>
            <a:pPr>
              <a:buFontTx/>
              <a:buChar char="•"/>
            </a:pPr>
            <a:r>
              <a:rPr lang="en-US"/>
              <a:t> Humans get fooled by bas-relief sculptures.</a:t>
            </a:r>
          </a:p>
          <a:p>
            <a:endParaRPr lang="en-US"/>
          </a:p>
          <a:p>
            <a:pPr>
              <a:buFontTx/>
              <a:buChar char="•"/>
            </a:pPr>
            <a:r>
              <a:rPr lang="en-US"/>
              <a:t> There is an analytical explanation for this.</a:t>
            </a:r>
          </a:p>
          <a:p>
            <a:pPr>
              <a:buFontTx/>
              <a:buChar char="•"/>
            </a:pPr>
            <a:endParaRPr lang="en-US"/>
          </a:p>
          <a:p>
            <a:pPr>
              <a:buFontTx/>
              <a:buChar char="•"/>
            </a:pPr>
            <a:r>
              <a:rPr lang="en-US"/>
              <a:t> Relative depth can be judged accurately.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8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852"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3"/>
          <p:cNvSpPr>
            <a:spLocks noGrp="1"/>
          </p:cNvSpPr>
          <p:nvPr>
            <p:ph type="sldNum" sz="quarter" idx="10"/>
          </p:nvPr>
        </p:nvSpPr>
        <p:spPr>
          <a:xfrm>
            <a:off x="7858125" y="6418263"/>
            <a:ext cx="822325" cy="246062"/>
          </a:xfrm>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EBC630B-28C6-B945-B066-95CF256CF089}" type="slidenum">
              <a:rPr lang="en-US" sz="1400">
                <a:latin typeface="Verdana" charset="0"/>
              </a:rPr>
              <a:pPr/>
              <a:t>140</a:t>
            </a:fld>
            <a:endParaRPr lang="en-US" sz="1400">
              <a:latin typeface="Verdana" charset="0"/>
            </a:endParaRPr>
          </a:p>
        </p:txBody>
      </p:sp>
      <p:sp>
        <p:nvSpPr>
          <p:cNvPr id="182275" name="Rectangle 2"/>
          <p:cNvSpPr>
            <a:spLocks noGrp="1" noChangeArrowheads="1"/>
          </p:cNvSpPr>
          <p:nvPr>
            <p:ph type="title"/>
          </p:nvPr>
        </p:nvSpPr>
        <p:spPr/>
        <p:txBody>
          <a:bodyPr/>
          <a:lstStyle/>
          <a:p>
            <a:pPr defTabSz="457200" eaLnBrk="1" hangingPunct="1"/>
            <a:r>
              <a:rPr lang="en-US" sz="3200">
                <a:latin typeface="Verdana" charset="0"/>
              </a:rPr>
              <a:t>Adaptive Mesh Refinement</a:t>
            </a:r>
          </a:p>
        </p:txBody>
      </p:sp>
      <p:sp>
        <p:nvSpPr>
          <p:cNvPr id="182276" name="Rectangle 3"/>
          <p:cNvSpPr>
            <a:spLocks noGrp="1" noChangeArrowheads="1"/>
          </p:cNvSpPr>
          <p:nvPr>
            <p:ph type="body" idx="1"/>
          </p:nvPr>
        </p:nvSpPr>
        <p:spPr/>
        <p:txBody>
          <a:bodyPr/>
          <a:lstStyle/>
          <a:p>
            <a:pPr marL="341313" indent="-341313" defTabSz="457200" eaLnBrk="1" hangingPunct="1">
              <a:buFontTx/>
              <a:buNone/>
            </a:pPr>
            <a:r>
              <a:rPr lang="en-US">
                <a:latin typeface="Verdana" charset="0"/>
              </a:rPr>
              <a:t> </a:t>
            </a: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p:txBody>
      </p:sp>
      <p:sp>
        <p:nvSpPr>
          <p:cNvPr id="182277" name="Text Box 33"/>
          <p:cNvSpPr txBox="1">
            <a:spLocks noChangeArrowheads="1"/>
          </p:cNvSpPr>
          <p:nvPr/>
        </p:nvSpPr>
        <p:spPr bwMode="auto">
          <a:xfrm>
            <a:off x="1524000" y="1635125"/>
            <a:ext cx="26765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sz="2000">
                <a:latin typeface="Comic Sans MS" charset="0"/>
              </a:rPr>
              <a:t>Cell (Tetrahedron)</a:t>
            </a:r>
          </a:p>
        </p:txBody>
      </p:sp>
      <p:sp>
        <p:nvSpPr>
          <p:cNvPr id="182278" name="Text Box 34"/>
          <p:cNvSpPr txBox="1">
            <a:spLocks noChangeArrowheads="1"/>
          </p:cNvSpPr>
          <p:nvPr/>
        </p:nvSpPr>
        <p:spPr bwMode="auto">
          <a:xfrm>
            <a:off x="1528763" y="3516313"/>
            <a:ext cx="22574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sz="2000">
                <a:latin typeface="Comic Sans MS" charset="0"/>
              </a:rPr>
              <a:t>Face (triangle)</a:t>
            </a:r>
          </a:p>
        </p:txBody>
      </p:sp>
      <p:sp>
        <p:nvSpPr>
          <p:cNvPr id="182279" name="Text Box 37"/>
          <p:cNvSpPr txBox="1">
            <a:spLocks noChangeArrowheads="1"/>
          </p:cNvSpPr>
          <p:nvPr/>
        </p:nvSpPr>
        <p:spPr bwMode="auto">
          <a:xfrm>
            <a:off x="1497013" y="2566988"/>
            <a:ext cx="24479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sz="2000">
                <a:latin typeface="Comic Sans MS" charset="0"/>
              </a:rPr>
              <a:t>Unknown surface</a:t>
            </a:r>
          </a:p>
        </p:txBody>
      </p:sp>
      <p:pic>
        <p:nvPicPr>
          <p:cNvPr id="182280" name="Picture 39" descr="tb01.png"/>
          <p:cNvPicPr>
            <a:picLocks noChangeAspect="1"/>
          </p:cNvPicPr>
          <p:nvPr/>
        </p:nvPicPr>
        <p:blipFill>
          <a:blip r:embed="rId3">
            <a:lum bright="58000" contrast="-26000"/>
            <a:extLst>
              <a:ext uri="{28A0092B-C50C-407E-A947-70E740481C1C}">
                <a14:useLocalDpi xmlns:a14="http://schemas.microsoft.com/office/drawing/2010/main"/>
              </a:ext>
            </a:extLst>
          </a:blip>
          <a:srcRect/>
          <a:stretch>
            <a:fillRect/>
          </a:stretch>
        </p:blipFill>
        <p:spPr bwMode="auto">
          <a:xfrm>
            <a:off x="219075" y="357188"/>
            <a:ext cx="7778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82281" name="Group 46"/>
          <p:cNvGrpSpPr>
            <a:grpSpLocks/>
          </p:cNvGrpSpPr>
          <p:nvPr/>
        </p:nvGrpSpPr>
        <p:grpSpPr bwMode="auto">
          <a:xfrm>
            <a:off x="4708525" y="1819275"/>
            <a:ext cx="3706813" cy="3657600"/>
            <a:chOff x="2966" y="1146"/>
            <a:chExt cx="2335" cy="2304"/>
          </a:xfrm>
        </p:grpSpPr>
        <p:sp>
          <p:nvSpPr>
            <p:cNvPr id="182285" name="Rectangle 5"/>
            <p:cNvSpPr>
              <a:spLocks noChangeArrowheads="1"/>
            </p:cNvSpPr>
            <p:nvPr/>
          </p:nvSpPr>
          <p:spPr bwMode="auto">
            <a:xfrm>
              <a:off x="2976" y="1146"/>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2286" name="Line 6"/>
            <p:cNvSpPr>
              <a:spLocks noChangeShapeType="1"/>
            </p:cNvSpPr>
            <p:nvPr/>
          </p:nvSpPr>
          <p:spPr bwMode="auto">
            <a:xfrm flipH="1" flipV="1">
              <a:off x="2976"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87" name="Line 7"/>
            <p:cNvSpPr>
              <a:spLocks noChangeShapeType="1"/>
            </p:cNvSpPr>
            <p:nvPr/>
          </p:nvSpPr>
          <p:spPr bwMode="auto">
            <a:xfrm rot="-5400000" flipH="1" flipV="1">
              <a:off x="2976"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88" name="Rectangle 8"/>
            <p:cNvSpPr>
              <a:spLocks noChangeArrowheads="1"/>
            </p:cNvSpPr>
            <p:nvPr/>
          </p:nvSpPr>
          <p:spPr bwMode="auto">
            <a:xfrm>
              <a:off x="3744" y="1146"/>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2289" name="Line 9"/>
            <p:cNvSpPr>
              <a:spLocks noChangeShapeType="1"/>
            </p:cNvSpPr>
            <p:nvPr/>
          </p:nvSpPr>
          <p:spPr bwMode="auto">
            <a:xfrm flipH="1" flipV="1">
              <a:off x="3744"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90" name="Line 10"/>
            <p:cNvSpPr>
              <a:spLocks noChangeShapeType="1"/>
            </p:cNvSpPr>
            <p:nvPr/>
          </p:nvSpPr>
          <p:spPr bwMode="auto">
            <a:xfrm rot="-5400000" flipH="1" flipV="1">
              <a:off x="3744"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91" name="Rectangle 11"/>
            <p:cNvSpPr>
              <a:spLocks noChangeArrowheads="1"/>
            </p:cNvSpPr>
            <p:nvPr/>
          </p:nvSpPr>
          <p:spPr bwMode="auto">
            <a:xfrm>
              <a:off x="3744" y="1914"/>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2292" name="Line 12"/>
            <p:cNvSpPr>
              <a:spLocks noChangeShapeType="1"/>
            </p:cNvSpPr>
            <p:nvPr/>
          </p:nvSpPr>
          <p:spPr bwMode="auto">
            <a:xfrm flipH="1" flipV="1">
              <a:off x="3744"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93" name="Line 13"/>
            <p:cNvSpPr>
              <a:spLocks noChangeShapeType="1"/>
            </p:cNvSpPr>
            <p:nvPr/>
          </p:nvSpPr>
          <p:spPr bwMode="auto">
            <a:xfrm rot="-5400000" flipH="1" flipV="1">
              <a:off x="3744"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94" name="Rectangle 14"/>
            <p:cNvSpPr>
              <a:spLocks noChangeArrowheads="1"/>
            </p:cNvSpPr>
            <p:nvPr/>
          </p:nvSpPr>
          <p:spPr bwMode="auto">
            <a:xfrm>
              <a:off x="2976" y="1914"/>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2295" name="Line 15"/>
            <p:cNvSpPr>
              <a:spLocks noChangeShapeType="1"/>
            </p:cNvSpPr>
            <p:nvPr/>
          </p:nvSpPr>
          <p:spPr bwMode="auto">
            <a:xfrm flipH="1" flipV="1">
              <a:off x="2976"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96" name="Line 16"/>
            <p:cNvSpPr>
              <a:spLocks noChangeShapeType="1"/>
            </p:cNvSpPr>
            <p:nvPr/>
          </p:nvSpPr>
          <p:spPr bwMode="auto">
            <a:xfrm rot="-5400000" flipH="1" flipV="1">
              <a:off x="2976"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97" name="Rectangle 17"/>
            <p:cNvSpPr>
              <a:spLocks noChangeArrowheads="1"/>
            </p:cNvSpPr>
            <p:nvPr/>
          </p:nvSpPr>
          <p:spPr bwMode="auto">
            <a:xfrm>
              <a:off x="4512" y="1146"/>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2298" name="Line 18"/>
            <p:cNvSpPr>
              <a:spLocks noChangeShapeType="1"/>
            </p:cNvSpPr>
            <p:nvPr/>
          </p:nvSpPr>
          <p:spPr bwMode="auto">
            <a:xfrm flipH="1" flipV="1">
              <a:off x="4512"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99" name="Line 19"/>
            <p:cNvSpPr>
              <a:spLocks noChangeShapeType="1"/>
            </p:cNvSpPr>
            <p:nvPr/>
          </p:nvSpPr>
          <p:spPr bwMode="auto">
            <a:xfrm rot="-5400000" flipH="1" flipV="1">
              <a:off x="4512"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00" name="Rectangle 20"/>
            <p:cNvSpPr>
              <a:spLocks noChangeArrowheads="1"/>
            </p:cNvSpPr>
            <p:nvPr/>
          </p:nvSpPr>
          <p:spPr bwMode="auto">
            <a:xfrm>
              <a:off x="4512" y="1914"/>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2301" name="Line 21"/>
            <p:cNvSpPr>
              <a:spLocks noChangeShapeType="1"/>
            </p:cNvSpPr>
            <p:nvPr/>
          </p:nvSpPr>
          <p:spPr bwMode="auto">
            <a:xfrm flipH="1" flipV="1">
              <a:off x="4512"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02" name="Line 22"/>
            <p:cNvSpPr>
              <a:spLocks noChangeShapeType="1"/>
            </p:cNvSpPr>
            <p:nvPr/>
          </p:nvSpPr>
          <p:spPr bwMode="auto">
            <a:xfrm rot="-5400000" flipH="1" flipV="1">
              <a:off x="4512"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03" name="Rectangle 23"/>
            <p:cNvSpPr>
              <a:spLocks noChangeArrowheads="1"/>
            </p:cNvSpPr>
            <p:nvPr/>
          </p:nvSpPr>
          <p:spPr bwMode="auto">
            <a:xfrm>
              <a:off x="2976" y="2682"/>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2304" name="Line 24"/>
            <p:cNvSpPr>
              <a:spLocks noChangeShapeType="1"/>
            </p:cNvSpPr>
            <p:nvPr/>
          </p:nvSpPr>
          <p:spPr bwMode="auto">
            <a:xfrm flipH="1" flipV="1">
              <a:off x="2976"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05" name="Line 25"/>
            <p:cNvSpPr>
              <a:spLocks noChangeShapeType="1"/>
            </p:cNvSpPr>
            <p:nvPr/>
          </p:nvSpPr>
          <p:spPr bwMode="auto">
            <a:xfrm rot="-5400000" flipH="1" flipV="1">
              <a:off x="2976"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06" name="Rectangle 26"/>
            <p:cNvSpPr>
              <a:spLocks noChangeArrowheads="1"/>
            </p:cNvSpPr>
            <p:nvPr/>
          </p:nvSpPr>
          <p:spPr bwMode="auto">
            <a:xfrm>
              <a:off x="3744" y="2682"/>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2307" name="Line 27"/>
            <p:cNvSpPr>
              <a:spLocks noChangeShapeType="1"/>
            </p:cNvSpPr>
            <p:nvPr/>
          </p:nvSpPr>
          <p:spPr bwMode="auto">
            <a:xfrm flipH="1" flipV="1">
              <a:off x="3744"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08" name="Line 28"/>
            <p:cNvSpPr>
              <a:spLocks noChangeShapeType="1"/>
            </p:cNvSpPr>
            <p:nvPr/>
          </p:nvSpPr>
          <p:spPr bwMode="auto">
            <a:xfrm rot="-5400000" flipH="1" flipV="1">
              <a:off x="3744"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09" name="Rectangle 29"/>
            <p:cNvSpPr>
              <a:spLocks noChangeArrowheads="1"/>
            </p:cNvSpPr>
            <p:nvPr/>
          </p:nvSpPr>
          <p:spPr bwMode="auto">
            <a:xfrm>
              <a:off x="4512" y="2682"/>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2310" name="Line 30"/>
            <p:cNvSpPr>
              <a:spLocks noChangeShapeType="1"/>
            </p:cNvSpPr>
            <p:nvPr/>
          </p:nvSpPr>
          <p:spPr bwMode="auto">
            <a:xfrm flipH="1" flipV="1">
              <a:off x="4512"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11" name="Line 31"/>
            <p:cNvSpPr>
              <a:spLocks noChangeShapeType="1"/>
            </p:cNvSpPr>
            <p:nvPr/>
          </p:nvSpPr>
          <p:spPr bwMode="auto">
            <a:xfrm rot="-5400000" flipH="1" flipV="1">
              <a:off x="4512"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312" name="Freeform 45"/>
            <p:cNvSpPr>
              <a:spLocks/>
            </p:cNvSpPr>
            <p:nvPr/>
          </p:nvSpPr>
          <p:spPr bwMode="auto">
            <a:xfrm>
              <a:off x="2966" y="1460"/>
              <a:ext cx="2335" cy="1039"/>
            </a:xfrm>
            <a:custGeom>
              <a:avLst/>
              <a:gdLst>
                <a:gd name="T0" fmla="*/ 2335 w 2335"/>
                <a:gd name="T1" fmla="*/ 1039 h 1039"/>
                <a:gd name="T2" fmla="*/ 2086 w 2335"/>
                <a:gd name="T3" fmla="*/ 891 h 1039"/>
                <a:gd name="T4" fmla="*/ 1728 w 2335"/>
                <a:gd name="T5" fmla="*/ 891 h 1039"/>
                <a:gd name="T6" fmla="*/ 1479 w 2335"/>
                <a:gd name="T7" fmla="*/ 875 h 1039"/>
                <a:gd name="T8" fmla="*/ 1315 w 2335"/>
                <a:gd name="T9" fmla="*/ 657 h 1039"/>
                <a:gd name="T10" fmla="*/ 1183 w 2335"/>
                <a:gd name="T11" fmla="*/ 400 h 1039"/>
                <a:gd name="T12" fmla="*/ 1027 w 2335"/>
                <a:gd name="T13" fmla="*/ 151 h 1039"/>
                <a:gd name="T14" fmla="*/ 832 w 2335"/>
                <a:gd name="T15" fmla="*/ 27 h 1039"/>
                <a:gd name="T16" fmla="*/ 638 w 2335"/>
                <a:gd name="T17" fmla="*/ 34 h 1039"/>
                <a:gd name="T18" fmla="*/ 529 w 2335"/>
                <a:gd name="T19" fmla="*/ 151 h 1039"/>
                <a:gd name="T20" fmla="*/ 482 w 2335"/>
                <a:gd name="T21" fmla="*/ 346 h 1039"/>
                <a:gd name="T22" fmla="*/ 420 w 2335"/>
                <a:gd name="T23" fmla="*/ 572 h 1039"/>
                <a:gd name="T24" fmla="*/ 288 w 2335"/>
                <a:gd name="T25" fmla="*/ 758 h 1039"/>
                <a:gd name="T26" fmla="*/ 148 w 2335"/>
                <a:gd name="T27" fmla="*/ 813 h 1039"/>
                <a:gd name="T28" fmla="*/ 0 w 2335"/>
                <a:gd name="T29" fmla="*/ 813 h 10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35"/>
                <a:gd name="T46" fmla="*/ 0 h 1039"/>
                <a:gd name="T47" fmla="*/ 2335 w 2335"/>
                <a:gd name="T48" fmla="*/ 1039 h 10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35" h="1039">
                  <a:moveTo>
                    <a:pt x="2335" y="1039"/>
                  </a:moveTo>
                  <a:cubicBezTo>
                    <a:pt x="2261" y="977"/>
                    <a:pt x="2187" y="916"/>
                    <a:pt x="2086" y="891"/>
                  </a:cubicBezTo>
                  <a:cubicBezTo>
                    <a:pt x="1985" y="866"/>
                    <a:pt x="1829" y="894"/>
                    <a:pt x="1728" y="891"/>
                  </a:cubicBezTo>
                  <a:cubicBezTo>
                    <a:pt x="1627" y="888"/>
                    <a:pt x="1548" y="914"/>
                    <a:pt x="1479" y="875"/>
                  </a:cubicBezTo>
                  <a:cubicBezTo>
                    <a:pt x="1410" y="836"/>
                    <a:pt x="1364" y="736"/>
                    <a:pt x="1315" y="657"/>
                  </a:cubicBezTo>
                  <a:cubicBezTo>
                    <a:pt x="1266" y="578"/>
                    <a:pt x="1231" y="484"/>
                    <a:pt x="1183" y="400"/>
                  </a:cubicBezTo>
                  <a:cubicBezTo>
                    <a:pt x="1135" y="316"/>
                    <a:pt x="1085" y="213"/>
                    <a:pt x="1027" y="151"/>
                  </a:cubicBezTo>
                  <a:cubicBezTo>
                    <a:pt x="969" y="89"/>
                    <a:pt x="897" y="47"/>
                    <a:pt x="832" y="27"/>
                  </a:cubicBezTo>
                  <a:cubicBezTo>
                    <a:pt x="771" y="0"/>
                    <a:pt x="688" y="13"/>
                    <a:pt x="638" y="34"/>
                  </a:cubicBezTo>
                  <a:cubicBezTo>
                    <a:pt x="588" y="55"/>
                    <a:pt x="555" y="99"/>
                    <a:pt x="529" y="151"/>
                  </a:cubicBezTo>
                  <a:cubicBezTo>
                    <a:pt x="503" y="203"/>
                    <a:pt x="500" y="276"/>
                    <a:pt x="482" y="346"/>
                  </a:cubicBezTo>
                  <a:cubicBezTo>
                    <a:pt x="464" y="416"/>
                    <a:pt x="452" y="503"/>
                    <a:pt x="420" y="572"/>
                  </a:cubicBezTo>
                  <a:cubicBezTo>
                    <a:pt x="388" y="641"/>
                    <a:pt x="333" y="718"/>
                    <a:pt x="288" y="758"/>
                  </a:cubicBezTo>
                  <a:cubicBezTo>
                    <a:pt x="243" y="798"/>
                    <a:pt x="196" y="804"/>
                    <a:pt x="148" y="813"/>
                  </a:cubicBezTo>
                  <a:cubicBezTo>
                    <a:pt x="100" y="822"/>
                    <a:pt x="50" y="817"/>
                    <a:pt x="0" y="813"/>
                  </a:cubicBezTo>
                </a:path>
              </a:pathLst>
            </a:custGeom>
            <a:noFill/>
            <a:ln w="57150">
              <a:solidFill>
                <a:srgbClr val="00A81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182282" name="Line 35"/>
          <p:cNvSpPr>
            <a:spLocks noChangeShapeType="1"/>
          </p:cNvSpPr>
          <p:nvPr/>
        </p:nvSpPr>
        <p:spPr bwMode="auto">
          <a:xfrm>
            <a:off x="4014788" y="1903413"/>
            <a:ext cx="1357312" cy="14446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83" name="Line 36"/>
          <p:cNvSpPr>
            <a:spLocks noChangeShapeType="1"/>
          </p:cNvSpPr>
          <p:nvPr/>
        </p:nvSpPr>
        <p:spPr bwMode="auto">
          <a:xfrm>
            <a:off x="3887788" y="3757613"/>
            <a:ext cx="1193800" cy="144462"/>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2284" name="Line 38"/>
          <p:cNvSpPr>
            <a:spLocks noChangeShapeType="1"/>
          </p:cNvSpPr>
          <p:nvPr/>
        </p:nvSpPr>
        <p:spPr bwMode="auto">
          <a:xfrm flipH="1" flipV="1">
            <a:off x="3933825" y="2800350"/>
            <a:ext cx="1476375" cy="14287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2981726673"/>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3"/>
          <p:cNvSpPr>
            <a:spLocks noGrp="1"/>
          </p:cNvSpPr>
          <p:nvPr>
            <p:ph type="sldNum" sz="quarter" idx="10"/>
          </p:nvPr>
        </p:nvSpPr>
        <p:spPr>
          <a:xfrm>
            <a:off x="7858125" y="6418263"/>
            <a:ext cx="822325" cy="246062"/>
          </a:xfrm>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F43E4D9-A77E-1D45-AA24-B6DDD3133FE5}" type="slidenum">
              <a:rPr lang="en-US" sz="1400">
                <a:latin typeface="Verdana" charset="0"/>
              </a:rPr>
              <a:pPr/>
              <a:t>141</a:t>
            </a:fld>
            <a:endParaRPr lang="en-US" sz="1400">
              <a:latin typeface="Verdana" charset="0"/>
            </a:endParaRPr>
          </a:p>
        </p:txBody>
      </p:sp>
      <p:sp>
        <p:nvSpPr>
          <p:cNvPr id="183299" name="Rectangle 2"/>
          <p:cNvSpPr>
            <a:spLocks noGrp="1" noChangeArrowheads="1"/>
          </p:cNvSpPr>
          <p:nvPr>
            <p:ph type="title"/>
          </p:nvPr>
        </p:nvSpPr>
        <p:spPr/>
        <p:txBody>
          <a:bodyPr/>
          <a:lstStyle/>
          <a:p>
            <a:pPr defTabSz="457200" eaLnBrk="1" hangingPunct="1"/>
            <a:r>
              <a:rPr lang="en-US" sz="3200">
                <a:latin typeface="Verdana" charset="0"/>
              </a:rPr>
              <a:t>Adaptive Mesh Refinement</a:t>
            </a:r>
          </a:p>
        </p:txBody>
      </p:sp>
      <p:sp>
        <p:nvSpPr>
          <p:cNvPr id="183300" name="Rectangle 3"/>
          <p:cNvSpPr>
            <a:spLocks noGrp="1" noChangeArrowheads="1"/>
          </p:cNvSpPr>
          <p:nvPr>
            <p:ph type="body" idx="1"/>
          </p:nvPr>
        </p:nvSpPr>
        <p:spPr/>
        <p:txBody>
          <a:bodyPr/>
          <a:lstStyle/>
          <a:p>
            <a:pPr marL="341313" indent="-341313" defTabSz="457200" eaLnBrk="1" hangingPunct="1">
              <a:buFontTx/>
              <a:buNone/>
            </a:pPr>
            <a:r>
              <a:rPr lang="en-US">
                <a:latin typeface="Verdana" charset="0"/>
              </a:rPr>
              <a:t> </a:t>
            </a: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p:txBody>
      </p:sp>
      <p:sp>
        <p:nvSpPr>
          <p:cNvPr id="183301" name="Text Box 41"/>
          <p:cNvSpPr txBox="1">
            <a:spLocks noChangeArrowheads="1"/>
          </p:cNvSpPr>
          <p:nvPr/>
        </p:nvSpPr>
        <p:spPr bwMode="auto">
          <a:xfrm>
            <a:off x="419100" y="2149475"/>
            <a:ext cx="3933825"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sz="2000">
                <a:latin typeface="Comic Sans MS" charset="0"/>
              </a:rPr>
              <a:t> Detect </a:t>
            </a:r>
            <a:r>
              <a:rPr lang="en-US" sz="2000" i="1">
                <a:solidFill>
                  <a:srgbClr val="0000FF"/>
                </a:solidFill>
                <a:latin typeface="Comic Sans MS" charset="0"/>
              </a:rPr>
              <a:t>crossing faces</a:t>
            </a:r>
            <a:r>
              <a:rPr lang="en-US" sz="2000">
                <a:solidFill>
                  <a:srgbClr val="0000FF"/>
                </a:solidFill>
                <a:latin typeface="Comic Sans MS" charset="0"/>
              </a:rPr>
              <a:t> </a:t>
            </a:r>
          </a:p>
          <a:p>
            <a:pPr>
              <a:spcBef>
                <a:spcPct val="50000"/>
              </a:spcBef>
            </a:pPr>
            <a:r>
              <a:rPr lang="en-US" sz="2000">
                <a:latin typeface="Comic Sans MS" charset="0"/>
              </a:rPr>
              <a:t> by testing photo-consistency </a:t>
            </a:r>
          </a:p>
          <a:p>
            <a:pPr>
              <a:spcBef>
                <a:spcPct val="50000"/>
              </a:spcBef>
            </a:pPr>
            <a:r>
              <a:rPr lang="en-US" sz="2000">
                <a:latin typeface="Comic Sans MS" charset="0"/>
              </a:rPr>
              <a:t> of points sampled on the faces</a:t>
            </a:r>
          </a:p>
        </p:txBody>
      </p:sp>
      <p:pic>
        <p:nvPicPr>
          <p:cNvPr id="183302" name="Picture 41" descr="tb01.png"/>
          <p:cNvPicPr>
            <a:picLocks noChangeAspect="1"/>
          </p:cNvPicPr>
          <p:nvPr/>
        </p:nvPicPr>
        <p:blipFill>
          <a:blip r:embed="rId3">
            <a:lum bright="58000" contrast="-26000"/>
            <a:extLst>
              <a:ext uri="{28A0092B-C50C-407E-A947-70E740481C1C}">
                <a14:useLocalDpi xmlns:a14="http://schemas.microsoft.com/office/drawing/2010/main"/>
              </a:ext>
            </a:extLst>
          </a:blip>
          <a:srcRect/>
          <a:stretch>
            <a:fillRect/>
          </a:stretch>
        </p:blipFill>
        <p:spPr bwMode="auto">
          <a:xfrm>
            <a:off x="219075" y="357188"/>
            <a:ext cx="7778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83303" name="Group 47"/>
          <p:cNvGrpSpPr>
            <a:grpSpLocks/>
          </p:cNvGrpSpPr>
          <p:nvPr/>
        </p:nvGrpSpPr>
        <p:grpSpPr bwMode="auto">
          <a:xfrm>
            <a:off x="4708525" y="1819275"/>
            <a:ext cx="3706813" cy="3657600"/>
            <a:chOff x="2966" y="1146"/>
            <a:chExt cx="2335" cy="2304"/>
          </a:xfrm>
        </p:grpSpPr>
        <p:sp>
          <p:nvSpPr>
            <p:cNvPr id="183304" name="Rectangle 5"/>
            <p:cNvSpPr>
              <a:spLocks noChangeArrowheads="1"/>
            </p:cNvSpPr>
            <p:nvPr/>
          </p:nvSpPr>
          <p:spPr bwMode="auto">
            <a:xfrm>
              <a:off x="2976" y="1146"/>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3305" name="Line 6"/>
            <p:cNvSpPr>
              <a:spLocks noChangeShapeType="1"/>
            </p:cNvSpPr>
            <p:nvPr/>
          </p:nvSpPr>
          <p:spPr bwMode="auto">
            <a:xfrm flipH="1" flipV="1">
              <a:off x="2976"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06" name="Line 7"/>
            <p:cNvSpPr>
              <a:spLocks noChangeShapeType="1"/>
            </p:cNvSpPr>
            <p:nvPr/>
          </p:nvSpPr>
          <p:spPr bwMode="auto">
            <a:xfrm rot="-5400000" flipH="1" flipV="1">
              <a:off x="2976"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07" name="Rectangle 8"/>
            <p:cNvSpPr>
              <a:spLocks noChangeArrowheads="1"/>
            </p:cNvSpPr>
            <p:nvPr/>
          </p:nvSpPr>
          <p:spPr bwMode="auto">
            <a:xfrm>
              <a:off x="3744" y="1146"/>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3308" name="Line 9"/>
            <p:cNvSpPr>
              <a:spLocks noChangeShapeType="1"/>
            </p:cNvSpPr>
            <p:nvPr/>
          </p:nvSpPr>
          <p:spPr bwMode="auto">
            <a:xfrm flipH="1" flipV="1">
              <a:off x="3744"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09" name="Line 10"/>
            <p:cNvSpPr>
              <a:spLocks noChangeShapeType="1"/>
            </p:cNvSpPr>
            <p:nvPr/>
          </p:nvSpPr>
          <p:spPr bwMode="auto">
            <a:xfrm rot="-5400000" flipH="1" flipV="1">
              <a:off x="3744"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10" name="Rectangle 11"/>
            <p:cNvSpPr>
              <a:spLocks noChangeArrowheads="1"/>
            </p:cNvSpPr>
            <p:nvPr/>
          </p:nvSpPr>
          <p:spPr bwMode="auto">
            <a:xfrm>
              <a:off x="3744" y="1914"/>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3311" name="Line 12"/>
            <p:cNvSpPr>
              <a:spLocks noChangeShapeType="1"/>
            </p:cNvSpPr>
            <p:nvPr/>
          </p:nvSpPr>
          <p:spPr bwMode="auto">
            <a:xfrm flipH="1" flipV="1">
              <a:off x="3744"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12" name="Line 13"/>
            <p:cNvSpPr>
              <a:spLocks noChangeShapeType="1"/>
            </p:cNvSpPr>
            <p:nvPr/>
          </p:nvSpPr>
          <p:spPr bwMode="auto">
            <a:xfrm rot="-5400000" flipH="1" flipV="1">
              <a:off x="3744"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13" name="Rectangle 14"/>
            <p:cNvSpPr>
              <a:spLocks noChangeArrowheads="1"/>
            </p:cNvSpPr>
            <p:nvPr/>
          </p:nvSpPr>
          <p:spPr bwMode="auto">
            <a:xfrm>
              <a:off x="2976" y="1914"/>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3314" name="Line 15"/>
            <p:cNvSpPr>
              <a:spLocks noChangeShapeType="1"/>
            </p:cNvSpPr>
            <p:nvPr/>
          </p:nvSpPr>
          <p:spPr bwMode="auto">
            <a:xfrm flipH="1" flipV="1">
              <a:off x="2976"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15" name="Line 16"/>
            <p:cNvSpPr>
              <a:spLocks noChangeShapeType="1"/>
            </p:cNvSpPr>
            <p:nvPr/>
          </p:nvSpPr>
          <p:spPr bwMode="auto">
            <a:xfrm rot="-5400000" flipH="1" flipV="1">
              <a:off x="2976"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16" name="Rectangle 17"/>
            <p:cNvSpPr>
              <a:spLocks noChangeArrowheads="1"/>
            </p:cNvSpPr>
            <p:nvPr/>
          </p:nvSpPr>
          <p:spPr bwMode="auto">
            <a:xfrm>
              <a:off x="4512" y="1146"/>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3317" name="Line 18"/>
            <p:cNvSpPr>
              <a:spLocks noChangeShapeType="1"/>
            </p:cNvSpPr>
            <p:nvPr/>
          </p:nvSpPr>
          <p:spPr bwMode="auto">
            <a:xfrm flipH="1" flipV="1">
              <a:off x="4512"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18" name="Line 19"/>
            <p:cNvSpPr>
              <a:spLocks noChangeShapeType="1"/>
            </p:cNvSpPr>
            <p:nvPr/>
          </p:nvSpPr>
          <p:spPr bwMode="auto">
            <a:xfrm rot="-5400000" flipH="1" flipV="1">
              <a:off x="4512"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19" name="Rectangle 20"/>
            <p:cNvSpPr>
              <a:spLocks noChangeArrowheads="1"/>
            </p:cNvSpPr>
            <p:nvPr/>
          </p:nvSpPr>
          <p:spPr bwMode="auto">
            <a:xfrm>
              <a:off x="4512" y="1914"/>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3320" name="Line 21"/>
            <p:cNvSpPr>
              <a:spLocks noChangeShapeType="1"/>
            </p:cNvSpPr>
            <p:nvPr/>
          </p:nvSpPr>
          <p:spPr bwMode="auto">
            <a:xfrm flipH="1" flipV="1">
              <a:off x="4512"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21" name="Line 22"/>
            <p:cNvSpPr>
              <a:spLocks noChangeShapeType="1"/>
            </p:cNvSpPr>
            <p:nvPr/>
          </p:nvSpPr>
          <p:spPr bwMode="auto">
            <a:xfrm rot="-5400000" flipH="1" flipV="1">
              <a:off x="4512"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22" name="Rectangle 23"/>
            <p:cNvSpPr>
              <a:spLocks noChangeArrowheads="1"/>
            </p:cNvSpPr>
            <p:nvPr/>
          </p:nvSpPr>
          <p:spPr bwMode="auto">
            <a:xfrm>
              <a:off x="2976" y="2682"/>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3323" name="Line 24"/>
            <p:cNvSpPr>
              <a:spLocks noChangeShapeType="1"/>
            </p:cNvSpPr>
            <p:nvPr/>
          </p:nvSpPr>
          <p:spPr bwMode="auto">
            <a:xfrm flipH="1" flipV="1">
              <a:off x="2976"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24" name="Line 25"/>
            <p:cNvSpPr>
              <a:spLocks noChangeShapeType="1"/>
            </p:cNvSpPr>
            <p:nvPr/>
          </p:nvSpPr>
          <p:spPr bwMode="auto">
            <a:xfrm rot="-5400000" flipH="1" flipV="1">
              <a:off x="2976"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25" name="Rectangle 26"/>
            <p:cNvSpPr>
              <a:spLocks noChangeArrowheads="1"/>
            </p:cNvSpPr>
            <p:nvPr/>
          </p:nvSpPr>
          <p:spPr bwMode="auto">
            <a:xfrm>
              <a:off x="3744" y="2682"/>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3326" name="Line 27"/>
            <p:cNvSpPr>
              <a:spLocks noChangeShapeType="1"/>
            </p:cNvSpPr>
            <p:nvPr/>
          </p:nvSpPr>
          <p:spPr bwMode="auto">
            <a:xfrm flipH="1" flipV="1">
              <a:off x="3744"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27" name="Line 28"/>
            <p:cNvSpPr>
              <a:spLocks noChangeShapeType="1"/>
            </p:cNvSpPr>
            <p:nvPr/>
          </p:nvSpPr>
          <p:spPr bwMode="auto">
            <a:xfrm rot="-5400000" flipH="1" flipV="1">
              <a:off x="3744"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28" name="Rectangle 29"/>
            <p:cNvSpPr>
              <a:spLocks noChangeArrowheads="1"/>
            </p:cNvSpPr>
            <p:nvPr/>
          </p:nvSpPr>
          <p:spPr bwMode="auto">
            <a:xfrm>
              <a:off x="4512" y="2682"/>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3329" name="Line 30"/>
            <p:cNvSpPr>
              <a:spLocks noChangeShapeType="1"/>
            </p:cNvSpPr>
            <p:nvPr/>
          </p:nvSpPr>
          <p:spPr bwMode="auto">
            <a:xfrm flipH="1" flipV="1">
              <a:off x="4512"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30" name="Line 31"/>
            <p:cNvSpPr>
              <a:spLocks noChangeShapeType="1"/>
            </p:cNvSpPr>
            <p:nvPr/>
          </p:nvSpPr>
          <p:spPr bwMode="auto">
            <a:xfrm rot="-5400000" flipH="1" flipV="1">
              <a:off x="4512"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31" name="Line 33"/>
            <p:cNvSpPr>
              <a:spLocks noChangeShapeType="1"/>
            </p:cNvSpPr>
            <p:nvPr/>
          </p:nvSpPr>
          <p:spPr bwMode="auto">
            <a:xfrm flipV="1">
              <a:off x="3744" y="1530"/>
              <a:ext cx="384" cy="384"/>
            </a:xfrm>
            <a:prstGeom prst="line">
              <a:avLst/>
            </a:prstGeom>
            <a:noFill/>
            <a:ln w="5715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32" name="Line 34"/>
            <p:cNvSpPr>
              <a:spLocks noChangeShapeType="1"/>
            </p:cNvSpPr>
            <p:nvPr/>
          </p:nvSpPr>
          <p:spPr bwMode="auto">
            <a:xfrm>
              <a:off x="4128" y="1530"/>
              <a:ext cx="384" cy="384"/>
            </a:xfrm>
            <a:prstGeom prst="line">
              <a:avLst/>
            </a:prstGeom>
            <a:noFill/>
            <a:ln w="57150">
              <a:solidFill>
                <a:srgbClr val="FF33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33" name="Line 35"/>
            <p:cNvSpPr>
              <a:spLocks noChangeShapeType="1"/>
            </p:cNvSpPr>
            <p:nvPr/>
          </p:nvSpPr>
          <p:spPr bwMode="auto">
            <a:xfrm>
              <a:off x="3744" y="1914"/>
              <a:ext cx="768" cy="0"/>
            </a:xfrm>
            <a:prstGeom prst="line">
              <a:avLst/>
            </a:prstGeom>
            <a:noFill/>
            <a:ln w="5715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83334" name="Group 36"/>
            <p:cNvGrpSpPr>
              <a:grpSpLocks/>
            </p:cNvGrpSpPr>
            <p:nvPr/>
          </p:nvGrpSpPr>
          <p:grpSpPr bwMode="auto">
            <a:xfrm>
              <a:off x="3744" y="2298"/>
              <a:ext cx="768" cy="384"/>
              <a:chOff x="2544" y="1536"/>
              <a:chExt cx="768" cy="384"/>
            </a:xfrm>
          </p:grpSpPr>
          <p:sp>
            <p:nvSpPr>
              <p:cNvPr id="183336" name="Line 37"/>
              <p:cNvSpPr>
                <a:spLocks noChangeShapeType="1"/>
              </p:cNvSpPr>
              <p:nvPr/>
            </p:nvSpPr>
            <p:spPr bwMode="auto">
              <a:xfrm flipV="1">
                <a:off x="2544" y="1536"/>
                <a:ext cx="384" cy="384"/>
              </a:xfrm>
              <a:prstGeom prst="line">
                <a:avLst/>
              </a:prstGeom>
              <a:noFill/>
              <a:ln w="57150">
                <a:solidFill>
                  <a:srgbClr val="FF33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37" name="Line 38"/>
              <p:cNvSpPr>
                <a:spLocks noChangeShapeType="1"/>
              </p:cNvSpPr>
              <p:nvPr/>
            </p:nvSpPr>
            <p:spPr bwMode="auto">
              <a:xfrm>
                <a:off x="2928" y="1536"/>
                <a:ext cx="384" cy="384"/>
              </a:xfrm>
              <a:prstGeom prst="line">
                <a:avLst/>
              </a:prstGeom>
              <a:noFill/>
              <a:ln w="57150">
                <a:solidFill>
                  <a:srgbClr val="FF33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3338" name="Line 39"/>
              <p:cNvSpPr>
                <a:spLocks noChangeShapeType="1"/>
              </p:cNvSpPr>
              <p:nvPr/>
            </p:nvSpPr>
            <p:spPr bwMode="auto">
              <a:xfrm>
                <a:off x="2544" y="1920"/>
                <a:ext cx="768" cy="0"/>
              </a:xfrm>
              <a:prstGeom prst="line">
                <a:avLst/>
              </a:prstGeom>
              <a:noFill/>
              <a:ln w="57150">
                <a:solidFill>
                  <a:srgbClr val="FF330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83335" name="Freeform 46"/>
            <p:cNvSpPr>
              <a:spLocks/>
            </p:cNvSpPr>
            <p:nvPr/>
          </p:nvSpPr>
          <p:spPr bwMode="auto">
            <a:xfrm>
              <a:off x="2966" y="1460"/>
              <a:ext cx="2335" cy="1039"/>
            </a:xfrm>
            <a:custGeom>
              <a:avLst/>
              <a:gdLst>
                <a:gd name="T0" fmla="*/ 2335 w 2335"/>
                <a:gd name="T1" fmla="*/ 1039 h 1039"/>
                <a:gd name="T2" fmla="*/ 2086 w 2335"/>
                <a:gd name="T3" fmla="*/ 891 h 1039"/>
                <a:gd name="T4" fmla="*/ 1728 w 2335"/>
                <a:gd name="T5" fmla="*/ 891 h 1039"/>
                <a:gd name="T6" fmla="*/ 1479 w 2335"/>
                <a:gd name="T7" fmla="*/ 875 h 1039"/>
                <a:gd name="T8" fmla="*/ 1315 w 2335"/>
                <a:gd name="T9" fmla="*/ 657 h 1039"/>
                <a:gd name="T10" fmla="*/ 1183 w 2335"/>
                <a:gd name="T11" fmla="*/ 400 h 1039"/>
                <a:gd name="T12" fmla="*/ 1027 w 2335"/>
                <a:gd name="T13" fmla="*/ 151 h 1039"/>
                <a:gd name="T14" fmla="*/ 832 w 2335"/>
                <a:gd name="T15" fmla="*/ 27 h 1039"/>
                <a:gd name="T16" fmla="*/ 638 w 2335"/>
                <a:gd name="T17" fmla="*/ 34 h 1039"/>
                <a:gd name="T18" fmla="*/ 529 w 2335"/>
                <a:gd name="T19" fmla="*/ 151 h 1039"/>
                <a:gd name="T20" fmla="*/ 482 w 2335"/>
                <a:gd name="T21" fmla="*/ 346 h 1039"/>
                <a:gd name="T22" fmla="*/ 420 w 2335"/>
                <a:gd name="T23" fmla="*/ 572 h 1039"/>
                <a:gd name="T24" fmla="*/ 288 w 2335"/>
                <a:gd name="T25" fmla="*/ 758 h 1039"/>
                <a:gd name="T26" fmla="*/ 148 w 2335"/>
                <a:gd name="T27" fmla="*/ 813 h 1039"/>
                <a:gd name="T28" fmla="*/ 0 w 2335"/>
                <a:gd name="T29" fmla="*/ 813 h 10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35"/>
                <a:gd name="T46" fmla="*/ 0 h 1039"/>
                <a:gd name="T47" fmla="*/ 2335 w 2335"/>
                <a:gd name="T48" fmla="*/ 1039 h 10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35" h="1039">
                  <a:moveTo>
                    <a:pt x="2335" y="1039"/>
                  </a:moveTo>
                  <a:cubicBezTo>
                    <a:pt x="2261" y="977"/>
                    <a:pt x="2187" y="916"/>
                    <a:pt x="2086" y="891"/>
                  </a:cubicBezTo>
                  <a:cubicBezTo>
                    <a:pt x="1985" y="866"/>
                    <a:pt x="1829" y="894"/>
                    <a:pt x="1728" y="891"/>
                  </a:cubicBezTo>
                  <a:cubicBezTo>
                    <a:pt x="1627" y="888"/>
                    <a:pt x="1548" y="914"/>
                    <a:pt x="1479" y="875"/>
                  </a:cubicBezTo>
                  <a:cubicBezTo>
                    <a:pt x="1410" y="836"/>
                    <a:pt x="1364" y="736"/>
                    <a:pt x="1315" y="657"/>
                  </a:cubicBezTo>
                  <a:cubicBezTo>
                    <a:pt x="1266" y="578"/>
                    <a:pt x="1231" y="484"/>
                    <a:pt x="1183" y="400"/>
                  </a:cubicBezTo>
                  <a:cubicBezTo>
                    <a:pt x="1135" y="316"/>
                    <a:pt x="1085" y="213"/>
                    <a:pt x="1027" y="151"/>
                  </a:cubicBezTo>
                  <a:cubicBezTo>
                    <a:pt x="969" y="89"/>
                    <a:pt x="897" y="47"/>
                    <a:pt x="832" y="27"/>
                  </a:cubicBezTo>
                  <a:cubicBezTo>
                    <a:pt x="771" y="0"/>
                    <a:pt x="688" y="13"/>
                    <a:pt x="638" y="34"/>
                  </a:cubicBezTo>
                  <a:cubicBezTo>
                    <a:pt x="588" y="55"/>
                    <a:pt x="555" y="99"/>
                    <a:pt x="529" y="151"/>
                  </a:cubicBezTo>
                  <a:cubicBezTo>
                    <a:pt x="503" y="203"/>
                    <a:pt x="500" y="276"/>
                    <a:pt x="482" y="346"/>
                  </a:cubicBezTo>
                  <a:cubicBezTo>
                    <a:pt x="464" y="416"/>
                    <a:pt x="452" y="503"/>
                    <a:pt x="420" y="572"/>
                  </a:cubicBezTo>
                  <a:cubicBezTo>
                    <a:pt x="388" y="641"/>
                    <a:pt x="333" y="718"/>
                    <a:pt x="288" y="758"/>
                  </a:cubicBezTo>
                  <a:cubicBezTo>
                    <a:pt x="243" y="798"/>
                    <a:pt x="196" y="804"/>
                    <a:pt x="148" y="813"/>
                  </a:cubicBezTo>
                  <a:cubicBezTo>
                    <a:pt x="100" y="822"/>
                    <a:pt x="50" y="817"/>
                    <a:pt x="0" y="813"/>
                  </a:cubicBezTo>
                </a:path>
              </a:pathLst>
            </a:custGeom>
            <a:noFill/>
            <a:ln w="57150">
              <a:solidFill>
                <a:srgbClr val="00A81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Tree>
    <p:extLst>
      <p:ext uri="{BB962C8B-B14F-4D97-AF65-F5344CB8AC3E}">
        <p14:creationId xmlns:p14="http://schemas.microsoft.com/office/powerpoint/2010/main" val="293269178"/>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3"/>
          <p:cNvSpPr>
            <a:spLocks noGrp="1"/>
          </p:cNvSpPr>
          <p:nvPr>
            <p:ph type="sldNum" sz="quarter" idx="10"/>
          </p:nvPr>
        </p:nvSpPr>
        <p:spPr>
          <a:xfrm>
            <a:off x="7858125" y="6418263"/>
            <a:ext cx="822325" cy="246062"/>
          </a:xfrm>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6926BBB-9F01-0046-B9B2-033AE5EDB842}" type="slidenum">
              <a:rPr lang="en-US" sz="1400">
                <a:latin typeface="Verdana" charset="0"/>
              </a:rPr>
              <a:pPr/>
              <a:t>142</a:t>
            </a:fld>
            <a:endParaRPr lang="en-US" sz="1400">
              <a:latin typeface="Verdana" charset="0"/>
            </a:endParaRPr>
          </a:p>
        </p:txBody>
      </p:sp>
      <p:sp>
        <p:nvSpPr>
          <p:cNvPr id="184323" name="Rectangle 2"/>
          <p:cNvSpPr>
            <a:spLocks noGrp="1" noChangeArrowheads="1"/>
          </p:cNvSpPr>
          <p:nvPr>
            <p:ph type="title"/>
          </p:nvPr>
        </p:nvSpPr>
        <p:spPr/>
        <p:txBody>
          <a:bodyPr/>
          <a:lstStyle/>
          <a:p>
            <a:pPr defTabSz="457200" eaLnBrk="1" hangingPunct="1"/>
            <a:r>
              <a:rPr lang="en-US" sz="3200">
                <a:latin typeface="Verdana" charset="0"/>
              </a:rPr>
              <a:t>Adaptive Mesh Refinement</a:t>
            </a:r>
          </a:p>
        </p:txBody>
      </p:sp>
      <p:sp>
        <p:nvSpPr>
          <p:cNvPr id="184324" name="Rectangle 3"/>
          <p:cNvSpPr>
            <a:spLocks noGrp="1" noChangeArrowheads="1"/>
          </p:cNvSpPr>
          <p:nvPr>
            <p:ph type="body" idx="1"/>
          </p:nvPr>
        </p:nvSpPr>
        <p:spPr/>
        <p:txBody>
          <a:bodyPr/>
          <a:lstStyle/>
          <a:p>
            <a:pPr marL="341313" indent="-341313" defTabSz="457200" eaLnBrk="1" hangingPunct="1">
              <a:buFontTx/>
              <a:buNone/>
            </a:pPr>
            <a:r>
              <a:rPr lang="en-US">
                <a:latin typeface="Verdana" charset="0"/>
              </a:rPr>
              <a:t> </a:t>
            </a: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p:txBody>
      </p:sp>
      <p:sp>
        <p:nvSpPr>
          <p:cNvPr id="184325" name="Text Box 114"/>
          <p:cNvSpPr txBox="1">
            <a:spLocks noChangeArrowheads="1"/>
          </p:cNvSpPr>
          <p:nvPr/>
        </p:nvSpPr>
        <p:spPr bwMode="auto">
          <a:xfrm>
            <a:off x="419100" y="2149475"/>
            <a:ext cx="3759200" cy="146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2000">
                <a:latin typeface="Comic Sans MS" charset="0"/>
              </a:rPr>
              <a:t>If none of the faces of a cell are </a:t>
            </a:r>
            <a:r>
              <a:rPr lang="en-US" sz="2000" i="1">
                <a:solidFill>
                  <a:srgbClr val="0000FF"/>
                </a:solidFill>
                <a:latin typeface="Comic Sans MS" charset="0"/>
              </a:rPr>
              <a:t>crossing faces</a:t>
            </a:r>
            <a:r>
              <a:rPr lang="en-US" sz="2000">
                <a:latin typeface="Comic Sans MS" charset="0"/>
              </a:rPr>
              <a:t>, </a:t>
            </a:r>
          </a:p>
          <a:p>
            <a:pPr eaLnBrk="1" hangingPunct="1">
              <a:spcBef>
                <a:spcPct val="50000"/>
              </a:spcBef>
            </a:pPr>
            <a:r>
              <a:rPr lang="en-US" sz="2000">
                <a:latin typeface="Comic Sans MS" charset="0"/>
              </a:rPr>
              <a:t>that cell cannot any surface element.</a:t>
            </a:r>
          </a:p>
        </p:txBody>
      </p:sp>
      <p:pic>
        <p:nvPicPr>
          <p:cNvPr id="184326" name="Picture 111" descr="tb01.png"/>
          <p:cNvPicPr>
            <a:picLocks noChangeAspect="1"/>
          </p:cNvPicPr>
          <p:nvPr/>
        </p:nvPicPr>
        <p:blipFill>
          <a:blip r:embed="rId3">
            <a:lum bright="58000" contrast="-26000"/>
            <a:extLst>
              <a:ext uri="{28A0092B-C50C-407E-A947-70E740481C1C}">
                <a14:useLocalDpi xmlns:a14="http://schemas.microsoft.com/office/drawing/2010/main"/>
              </a:ext>
            </a:extLst>
          </a:blip>
          <a:srcRect/>
          <a:stretch>
            <a:fillRect/>
          </a:stretch>
        </p:blipFill>
        <p:spPr bwMode="auto">
          <a:xfrm>
            <a:off x="219075" y="357188"/>
            <a:ext cx="7778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84327" name="Group 116"/>
          <p:cNvGrpSpPr>
            <a:grpSpLocks/>
          </p:cNvGrpSpPr>
          <p:nvPr/>
        </p:nvGrpSpPr>
        <p:grpSpPr bwMode="auto">
          <a:xfrm>
            <a:off x="4708525" y="1828800"/>
            <a:ext cx="3706813" cy="3657600"/>
            <a:chOff x="2966" y="1152"/>
            <a:chExt cx="2335" cy="2304"/>
          </a:xfrm>
        </p:grpSpPr>
        <p:sp>
          <p:nvSpPr>
            <p:cNvPr id="184328" name="Rectangle 5"/>
            <p:cNvSpPr>
              <a:spLocks noChangeArrowheads="1"/>
            </p:cNvSpPr>
            <p:nvPr/>
          </p:nvSpPr>
          <p:spPr bwMode="auto">
            <a:xfrm>
              <a:off x="2982" y="1152"/>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4329" name="Line 6"/>
            <p:cNvSpPr>
              <a:spLocks noChangeShapeType="1"/>
            </p:cNvSpPr>
            <p:nvPr/>
          </p:nvSpPr>
          <p:spPr bwMode="auto">
            <a:xfrm flipH="1" flipV="1">
              <a:off x="2982" y="115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30" name="Line 7"/>
            <p:cNvSpPr>
              <a:spLocks noChangeShapeType="1"/>
            </p:cNvSpPr>
            <p:nvPr/>
          </p:nvSpPr>
          <p:spPr bwMode="auto">
            <a:xfrm rot="-5400000" flipH="1" flipV="1">
              <a:off x="2982" y="115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31" name="Rectangle 8"/>
            <p:cNvSpPr>
              <a:spLocks noChangeArrowheads="1"/>
            </p:cNvSpPr>
            <p:nvPr/>
          </p:nvSpPr>
          <p:spPr bwMode="auto">
            <a:xfrm>
              <a:off x="3750" y="1152"/>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4332" name="Line 9"/>
            <p:cNvSpPr>
              <a:spLocks noChangeShapeType="1"/>
            </p:cNvSpPr>
            <p:nvPr/>
          </p:nvSpPr>
          <p:spPr bwMode="auto">
            <a:xfrm flipH="1" flipV="1">
              <a:off x="3750" y="115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33" name="Line 10"/>
            <p:cNvSpPr>
              <a:spLocks noChangeShapeType="1"/>
            </p:cNvSpPr>
            <p:nvPr/>
          </p:nvSpPr>
          <p:spPr bwMode="auto">
            <a:xfrm rot="-5400000" flipH="1" flipV="1">
              <a:off x="3750" y="115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34" name="Rectangle 11"/>
            <p:cNvSpPr>
              <a:spLocks noChangeArrowheads="1"/>
            </p:cNvSpPr>
            <p:nvPr/>
          </p:nvSpPr>
          <p:spPr bwMode="auto">
            <a:xfrm>
              <a:off x="3750" y="1920"/>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4335" name="Line 12"/>
            <p:cNvSpPr>
              <a:spLocks noChangeShapeType="1"/>
            </p:cNvSpPr>
            <p:nvPr/>
          </p:nvSpPr>
          <p:spPr bwMode="auto">
            <a:xfrm flipH="1" flipV="1">
              <a:off x="3750" y="1920"/>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36" name="Line 13"/>
            <p:cNvSpPr>
              <a:spLocks noChangeShapeType="1"/>
            </p:cNvSpPr>
            <p:nvPr/>
          </p:nvSpPr>
          <p:spPr bwMode="auto">
            <a:xfrm rot="-5400000" flipH="1" flipV="1">
              <a:off x="3750" y="1920"/>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37" name="Rectangle 14"/>
            <p:cNvSpPr>
              <a:spLocks noChangeArrowheads="1"/>
            </p:cNvSpPr>
            <p:nvPr/>
          </p:nvSpPr>
          <p:spPr bwMode="auto">
            <a:xfrm>
              <a:off x="2982" y="1920"/>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4338" name="Line 15"/>
            <p:cNvSpPr>
              <a:spLocks noChangeShapeType="1"/>
            </p:cNvSpPr>
            <p:nvPr/>
          </p:nvSpPr>
          <p:spPr bwMode="auto">
            <a:xfrm flipH="1" flipV="1">
              <a:off x="2982" y="1920"/>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39" name="Line 16"/>
            <p:cNvSpPr>
              <a:spLocks noChangeShapeType="1"/>
            </p:cNvSpPr>
            <p:nvPr/>
          </p:nvSpPr>
          <p:spPr bwMode="auto">
            <a:xfrm rot="-5400000" flipH="1" flipV="1">
              <a:off x="2982" y="1920"/>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40" name="Rectangle 17"/>
            <p:cNvSpPr>
              <a:spLocks noChangeArrowheads="1"/>
            </p:cNvSpPr>
            <p:nvPr/>
          </p:nvSpPr>
          <p:spPr bwMode="auto">
            <a:xfrm>
              <a:off x="4518" y="1152"/>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4341" name="Line 18"/>
            <p:cNvSpPr>
              <a:spLocks noChangeShapeType="1"/>
            </p:cNvSpPr>
            <p:nvPr/>
          </p:nvSpPr>
          <p:spPr bwMode="auto">
            <a:xfrm flipH="1" flipV="1">
              <a:off x="4518" y="115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42" name="Line 19"/>
            <p:cNvSpPr>
              <a:spLocks noChangeShapeType="1"/>
            </p:cNvSpPr>
            <p:nvPr/>
          </p:nvSpPr>
          <p:spPr bwMode="auto">
            <a:xfrm rot="-5400000" flipH="1" flipV="1">
              <a:off x="4518" y="115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43" name="Rectangle 20"/>
            <p:cNvSpPr>
              <a:spLocks noChangeArrowheads="1"/>
            </p:cNvSpPr>
            <p:nvPr/>
          </p:nvSpPr>
          <p:spPr bwMode="auto">
            <a:xfrm>
              <a:off x="4518" y="1920"/>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4344" name="Line 22"/>
            <p:cNvSpPr>
              <a:spLocks noChangeShapeType="1"/>
            </p:cNvSpPr>
            <p:nvPr/>
          </p:nvSpPr>
          <p:spPr bwMode="auto">
            <a:xfrm rot="-5400000" flipH="1" flipV="1">
              <a:off x="4518" y="1920"/>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45" name="Rectangle 23"/>
            <p:cNvSpPr>
              <a:spLocks noChangeArrowheads="1"/>
            </p:cNvSpPr>
            <p:nvPr/>
          </p:nvSpPr>
          <p:spPr bwMode="auto">
            <a:xfrm>
              <a:off x="2982" y="2688"/>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4346" name="Line 24"/>
            <p:cNvSpPr>
              <a:spLocks noChangeShapeType="1"/>
            </p:cNvSpPr>
            <p:nvPr/>
          </p:nvSpPr>
          <p:spPr bwMode="auto">
            <a:xfrm flipH="1" flipV="1">
              <a:off x="2982" y="2688"/>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47" name="Line 25"/>
            <p:cNvSpPr>
              <a:spLocks noChangeShapeType="1"/>
            </p:cNvSpPr>
            <p:nvPr/>
          </p:nvSpPr>
          <p:spPr bwMode="auto">
            <a:xfrm rot="-5400000" flipH="1" flipV="1">
              <a:off x="2982" y="2688"/>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48" name="Rectangle 26"/>
            <p:cNvSpPr>
              <a:spLocks noChangeArrowheads="1"/>
            </p:cNvSpPr>
            <p:nvPr/>
          </p:nvSpPr>
          <p:spPr bwMode="auto">
            <a:xfrm>
              <a:off x="3750" y="2688"/>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4349" name="Line 27"/>
            <p:cNvSpPr>
              <a:spLocks noChangeShapeType="1"/>
            </p:cNvSpPr>
            <p:nvPr/>
          </p:nvSpPr>
          <p:spPr bwMode="auto">
            <a:xfrm flipH="1" flipV="1">
              <a:off x="3750" y="2688"/>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50" name="Line 28"/>
            <p:cNvSpPr>
              <a:spLocks noChangeShapeType="1"/>
            </p:cNvSpPr>
            <p:nvPr/>
          </p:nvSpPr>
          <p:spPr bwMode="auto">
            <a:xfrm rot="-5400000" flipH="1" flipV="1">
              <a:off x="3750" y="2688"/>
              <a:ext cx="768" cy="768"/>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51" name="Rectangle 29"/>
            <p:cNvSpPr>
              <a:spLocks noChangeArrowheads="1"/>
            </p:cNvSpPr>
            <p:nvPr/>
          </p:nvSpPr>
          <p:spPr bwMode="auto">
            <a:xfrm>
              <a:off x="4518" y="2688"/>
              <a:ext cx="768" cy="768"/>
            </a:xfrm>
            <a:prstGeom prst="rect">
              <a:avLst/>
            </a:prstGeom>
            <a:solidFill>
              <a:srgbClr val="FFFF99"/>
            </a:solidFill>
            <a:ln w="9525">
              <a:solidFill>
                <a:schemeClr val="tx1"/>
              </a:solidFill>
              <a:miter lim="800000"/>
              <a:headEnd/>
              <a:tailEnd/>
            </a:ln>
          </p:spPr>
          <p:txBody>
            <a:bodyPr wrap="none" anchor="ctr"/>
            <a:lstStyle/>
            <a:p>
              <a:endParaRPr lang="en-US"/>
            </a:p>
          </p:txBody>
        </p:sp>
        <p:sp>
          <p:nvSpPr>
            <p:cNvPr id="184352" name="Line 30"/>
            <p:cNvSpPr>
              <a:spLocks noChangeShapeType="1"/>
            </p:cNvSpPr>
            <p:nvPr/>
          </p:nvSpPr>
          <p:spPr bwMode="auto">
            <a:xfrm flipH="1" flipV="1">
              <a:off x="4518" y="2688"/>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53" name="Line 31"/>
            <p:cNvSpPr>
              <a:spLocks noChangeShapeType="1"/>
            </p:cNvSpPr>
            <p:nvPr/>
          </p:nvSpPr>
          <p:spPr bwMode="auto">
            <a:xfrm rot="-5400000" flipH="1" flipV="1">
              <a:off x="4518" y="2688"/>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54" name="Line 34"/>
            <p:cNvSpPr>
              <a:spLocks noChangeShapeType="1"/>
            </p:cNvSpPr>
            <p:nvPr/>
          </p:nvSpPr>
          <p:spPr bwMode="auto">
            <a:xfrm>
              <a:off x="413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84355" name="Group 36"/>
            <p:cNvGrpSpPr>
              <a:grpSpLocks/>
            </p:cNvGrpSpPr>
            <p:nvPr/>
          </p:nvGrpSpPr>
          <p:grpSpPr bwMode="auto">
            <a:xfrm>
              <a:off x="3750" y="2304"/>
              <a:ext cx="768" cy="384"/>
              <a:chOff x="2544" y="1536"/>
              <a:chExt cx="768" cy="384"/>
            </a:xfrm>
          </p:grpSpPr>
          <p:sp>
            <p:nvSpPr>
              <p:cNvPr id="184429" name="Line 37"/>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30" name="Line 38"/>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31" name="Line 39"/>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56" name="Group 48"/>
            <p:cNvGrpSpPr>
              <a:grpSpLocks/>
            </p:cNvGrpSpPr>
            <p:nvPr/>
          </p:nvGrpSpPr>
          <p:grpSpPr bwMode="auto">
            <a:xfrm>
              <a:off x="2982" y="2304"/>
              <a:ext cx="768" cy="384"/>
              <a:chOff x="2544" y="1536"/>
              <a:chExt cx="768" cy="384"/>
            </a:xfrm>
          </p:grpSpPr>
          <p:sp>
            <p:nvSpPr>
              <p:cNvPr id="184426" name="Line 49"/>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27" name="Line 50"/>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28" name="Line 51"/>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57" name="Group 52"/>
            <p:cNvGrpSpPr>
              <a:grpSpLocks/>
            </p:cNvGrpSpPr>
            <p:nvPr/>
          </p:nvGrpSpPr>
          <p:grpSpPr bwMode="auto">
            <a:xfrm>
              <a:off x="3750" y="3072"/>
              <a:ext cx="768" cy="384"/>
              <a:chOff x="2544" y="1536"/>
              <a:chExt cx="768" cy="384"/>
            </a:xfrm>
          </p:grpSpPr>
          <p:sp>
            <p:nvSpPr>
              <p:cNvPr id="184423" name="Line 53"/>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24" name="Line 54"/>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25" name="Line 55"/>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58" name="Group 56"/>
            <p:cNvGrpSpPr>
              <a:grpSpLocks/>
            </p:cNvGrpSpPr>
            <p:nvPr/>
          </p:nvGrpSpPr>
          <p:grpSpPr bwMode="auto">
            <a:xfrm>
              <a:off x="2982" y="3072"/>
              <a:ext cx="768" cy="384"/>
              <a:chOff x="2544" y="1536"/>
              <a:chExt cx="768" cy="384"/>
            </a:xfrm>
          </p:grpSpPr>
          <p:sp>
            <p:nvSpPr>
              <p:cNvPr id="184420" name="Line 57"/>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21" name="Line 58"/>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22" name="Line 59"/>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59" name="Group 60"/>
            <p:cNvGrpSpPr>
              <a:grpSpLocks/>
            </p:cNvGrpSpPr>
            <p:nvPr/>
          </p:nvGrpSpPr>
          <p:grpSpPr bwMode="auto">
            <a:xfrm>
              <a:off x="4518" y="3072"/>
              <a:ext cx="768" cy="384"/>
              <a:chOff x="2544" y="1536"/>
              <a:chExt cx="768" cy="384"/>
            </a:xfrm>
          </p:grpSpPr>
          <p:sp>
            <p:nvSpPr>
              <p:cNvPr id="184417" name="Line 61"/>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18" name="Line 62"/>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19" name="Line 63"/>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60" name="Group 64"/>
            <p:cNvGrpSpPr>
              <a:grpSpLocks/>
            </p:cNvGrpSpPr>
            <p:nvPr/>
          </p:nvGrpSpPr>
          <p:grpSpPr bwMode="auto">
            <a:xfrm>
              <a:off x="4518" y="1536"/>
              <a:ext cx="768" cy="384"/>
              <a:chOff x="2544" y="1536"/>
              <a:chExt cx="768" cy="384"/>
            </a:xfrm>
          </p:grpSpPr>
          <p:sp>
            <p:nvSpPr>
              <p:cNvPr id="184414" name="Line 65"/>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15" name="Line 66"/>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16" name="Line 67"/>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61" name="Group 68"/>
            <p:cNvGrpSpPr>
              <a:grpSpLocks/>
            </p:cNvGrpSpPr>
            <p:nvPr/>
          </p:nvGrpSpPr>
          <p:grpSpPr bwMode="auto">
            <a:xfrm rot="10800000">
              <a:off x="4518" y="1152"/>
              <a:ext cx="768" cy="384"/>
              <a:chOff x="2544" y="1536"/>
              <a:chExt cx="768" cy="384"/>
            </a:xfrm>
          </p:grpSpPr>
          <p:sp>
            <p:nvSpPr>
              <p:cNvPr id="184411" name="Line 69"/>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12" name="Line 70"/>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13" name="Line 71"/>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62" name="Group 72"/>
            <p:cNvGrpSpPr>
              <a:grpSpLocks/>
            </p:cNvGrpSpPr>
            <p:nvPr/>
          </p:nvGrpSpPr>
          <p:grpSpPr bwMode="auto">
            <a:xfrm rot="10800000">
              <a:off x="3750" y="1152"/>
              <a:ext cx="768" cy="384"/>
              <a:chOff x="2544" y="1536"/>
              <a:chExt cx="768" cy="384"/>
            </a:xfrm>
          </p:grpSpPr>
          <p:sp>
            <p:nvSpPr>
              <p:cNvPr id="184408" name="Line 73"/>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09" name="Line 74"/>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10" name="Line 75"/>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63" name="Group 76"/>
            <p:cNvGrpSpPr>
              <a:grpSpLocks/>
            </p:cNvGrpSpPr>
            <p:nvPr/>
          </p:nvGrpSpPr>
          <p:grpSpPr bwMode="auto">
            <a:xfrm rot="10800000">
              <a:off x="2982" y="1152"/>
              <a:ext cx="768" cy="384"/>
              <a:chOff x="2544" y="1536"/>
              <a:chExt cx="768" cy="384"/>
            </a:xfrm>
          </p:grpSpPr>
          <p:sp>
            <p:nvSpPr>
              <p:cNvPr id="184405" name="Line 77"/>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06" name="Line 78"/>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07" name="Line 79"/>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64" name="Group 80"/>
            <p:cNvGrpSpPr>
              <a:grpSpLocks/>
            </p:cNvGrpSpPr>
            <p:nvPr/>
          </p:nvGrpSpPr>
          <p:grpSpPr bwMode="auto">
            <a:xfrm rot="5400000">
              <a:off x="3558" y="2880"/>
              <a:ext cx="768" cy="384"/>
              <a:chOff x="2544" y="1536"/>
              <a:chExt cx="768" cy="384"/>
            </a:xfrm>
          </p:grpSpPr>
          <p:sp>
            <p:nvSpPr>
              <p:cNvPr id="184402" name="Line 81"/>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03" name="Line 82"/>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04" name="Line 83"/>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65" name="Group 84"/>
            <p:cNvGrpSpPr>
              <a:grpSpLocks/>
            </p:cNvGrpSpPr>
            <p:nvPr/>
          </p:nvGrpSpPr>
          <p:grpSpPr bwMode="auto">
            <a:xfrm rot="5400000">
              <a:off x="4326" y="2880"/>
              <a:ext cx="768" cy="384"/>
              <a:chOff x="2544" y="1536"/>
              <a:chExt cx="768" cy="384"/>
            </a:xfrm>
          </p:grpSpPr>
          <p:sp>
            <p:nvSpPr>
              <p:cNvPr id="184399" name="Line 85"/>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00" name="Line 86"/>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401" name="Line 87"/>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66" name="Group 88"/>
            <p:cNvGrpSpPr>
              <a:grpSpLocks/>
            </p:cNvGrpSpPr>
            <p:nvPr/>
          </p:nvGrpSpPr>
          <p:grpSpPr bwMode="auto">
            <a:xfrm rot="5400000">
              <a:off x="4326" y="1344"/>
              <a:ext cx="768" cy="384"/>
              <a:chOff x="2544" y="1536"/>
              <a:chExt cx="768" cy="384"/>
            </a:xfrm>
          </p:grpSpPr>
          <p:sp>
            <p:nvSpPr>
              <p:cNvPr id="184396" name="Line 89"/>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97" name="Line 90"/>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98" name="Line 91"/>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67" name="Group 92"/>
            <p:cNvGrpSpPr>
              <a:grpSpLocks/>
            </p:cNvGrpSpPr>
            <p:nvPr/>
          </p:nvGrpSpPr>
          <p:grpSpPr bwMode="auto">
            <a:xfrm rot="5400000">
              <a:off x="3558" y="2112"/>
              <a:ext cx="768" cy="384"/>
              <a:chOff x="2544" y="1536"/>
              <a:chExt cx="768" cy="384"/>
            </a:xfrm>
          </p:grpSpPr>
          <p:sp>
            <p:nvSpPr>
              <p:cNvPr id="184393" name="Line 93"/>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94" name="Line 94"/>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95" name="Line 95"/>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68" name="Group 96"/>
            <p:cNvGrpSpPr>
              <a:grpSpLocks/>
            </p:cNvGrpSpPr>
            <p:nvPr/>
          </p:nvGrpSpPr>
          <p:grpSpPr bwMode="auto">
            <a:xfrm rot="10800000">
              <a:off x="4518" y="2688"/>
              <a:ext cx="768" cy="384"/>
              <a:chOff x="2544" y="1536"/>
              <a:chExt cx="768" cy="384"/>
            </a:xfrm>
          </p:grpSpPr>
          <p:sp>
            <p:nvSpPr>
              <p:cNvPr id="184390" name="Line 97"/>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91" name="Line 98"/>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92" name="Line 99"/>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69" name="Group 100"/>
            <p:cNvGrpSpPr>
              <a:grpSpLocks/>
            </p:cNvGrpSpPr>
            <p:nvPr/>
          </p:nvGrpSpPr>
          <p:grpSpPr bwMode="auto">
            <a:xfrm rot="10800000">
              <a:off x="4518" y="1920"/>
              <a:ext cx="768" cy="384"/>
              <a:chOff x="2544" y="1536"/>
              <a:chExt cx="768" cy="384"/>
            </a:xfrm>
          </p:grpSpPr>
          <p:sp>
            <p:nvSpPr>
              <p:cNvPr id="184387" name="Line 101"/>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88" name="Line 102"/>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89" name="Line 103"/>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4370" name="Group 104"/>
            <p:cNvGrpSpPr>
              <a:grpSpLocks/>
            </p:cNvGrpSpPr>
            <p:nvPr/>
          </p:nvGrpSpPr>
          <p:grpSpPr bwMode="auto">
            <a:xfrm rot="10800000">
              <a:off x="2982" y="2688"/>
              <a:ext cx="768" cy="384"/>
              <a:chOff x="2544" y="1536"/>
              <a:chExt cx="768" cy="384"/>
            </a:xfrm>
          </p:grpSpPr>
          <p:sp>
            <p:nvSpPr>
              <p:cNvPr id="184384" name="Line 105"/>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85" name="Line 106"/>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86" name="Line 107"/>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84371" name="Line 108"/>
            <p:cNvSpPr>
              <a:spLocks noChangeShapeType="1"/>
            </p:cNvSpPr>
            <p:nvPr/>
          </p:nvSpPr>
          <p:spPr bwMode="auto">
            <a:xfrm flipV="1">
              <a:off x="3366" y="1920"/>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72" name="Line 109"/>
            <p:cNvSpPr>
              <a:spLocks noChangeShapeType="1"/>
            </p:cNvSpPr>
            <p:nvPr/>
          </p:nvSpPr>
          <p:spPr bwMode="auto">
            <a:xfrm flipV="1">
              <a:off x="2982"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73" name="Freeform 115"/>
            <p:cNvSpPr>
              <a:spLocks/>
            </p:cNvSpPr>
            <p:nvPr/>
          </p:nvSpPr>
          <p:spPr bwMode="auto">
            <a:xfrm>
              <a:off x="2966" y="1460"/>
              <a:ext cx="2335" cy="1039"/>
            </a:xfrm>
            <a:custGeom>
              <a:avLst/>
              <a:gdLst>
                <a:gd name="T0" fmla="*/ 2335 w 2335"/>
                <a:gd name="T1" fmla="*/ 1039 h 1039"/>
                <a:gd name="T2" fmla="*/ 2086 w 2335"/>
                <a:gd name="T3" fmla="*/ 891 h 1039"/>
                <a:gd name="T4" fmla="*/ 1728 w 2335"/>
                <a:gd name="T5" fmla="*/ 891 h 1039"/>
                <a:gd name="T6" fmla="*/ 1479 w 2335"/>
                <a:gd name="T7" fmla="*/ 875 h 1039"/>
                <a:gd name="T8" fmla="*/ 1315 w 2335"/>
                <a:gd name="T9" fmla="*/ 657 h 1039"/>
                <a:gd name="T10" fmla="*/ 1183 w 2335"/>
                <a:gd name="T11" fmla="*/ 400 h 1039"/>
                <a:gd name="T12" fmla="*/ 1027 w 2335"/>
                <a:gd name="T13" fmla="*/ 151 h 1039"/>
                <a:gd name="T14" fmla="*/ 832 w 2335"/>
                <a:gd name="T15" fmla="*/ 27 h 1039"/>
                <a:gd name="T16" fmla="*/ 638 w 2335"/>
                <a:gd name="T17" fmla="*/ 34 h 1039"/>
                <a:gd name="T18" fmla="*/ 529 w 2335"/>
                <a:gd name="T19" fmla="*/ 151 h 1039"/>
                <a:gd name="T20" fmla="*/ 482 w 2335"/>
                <a:gd name="T21" fmla="*/ 346 h 1039"/>
                <a:gd name="T22" fmla="*/ 420 w 2335"/>
                <a:gd name="T23" fmla="*/ 572 h 1039"/>
                <a:gd name="T24" fmla="*/ 288 w 2335"/>
                <a:gd name="T25" fmla="*/ 758 h 1039"/>
                <a:gd name="T26" fmla="*/ 148 w 2335"/>
                <a:gd name="T27" fmla="*/ 813 h 1039"/>
                <a:gd name="T28" fmla="*/ 0 w 2335"/>
                <a:gd name="T29" fmla="*/ 813 h 10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35"/>
                <a:gd name="T46" fmla="*/ 0 h 1039"/>
                <a:gd name="T47" fmla="*/ 2335 w 2335"/>
                <a:gd name="T48" fmla="*/ 1039 h 10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35" h="1039">
                  <a:moveTo>
                    <a:pt x="2335" y="1039"/>
                  </a:moveTo>
                  <a:cubicBezTo>
                    <a:pt x="2261" y="977"/>
                    <a:pt x="2187" y="916"/>
                    <a:pt x="2086" y="891"/>
                  </a:cubicBezTo>
                  <a:cubicBezTo>
                    <a:pt x="1985" y="866"/>
                    <a:pt x="1829" y="894"/>
                    <a:pt x="1728" y="891"/>
                  </a:cubicBezTo>
                  <a:cubicBezTo>
                    <a:pt x="1627" y="888"/>
                    <a:pt x="1548" y="914"/>
                    <a:pt x="1479" y="875"/>
                  </a:cubicBezTo>
                  <a:cubicBezTo>
                    <a:pt x="1410" y="836"/>
                    <a:pt x="1364" y="736"/>
                    <a:pt x="1315" y="657"/>
                  </a:cubicBezTo>
                  <a:cubicBezTo>
                    <a:pt x="1266" y="578"/>
                    <a:pt x="1231" y="484"/>
                    <a:pt x="1183" y="400"/>
                  </a:cubicBezTo>
                  <a:cubicBezTo>
                    <a:pt x="1135" y="316"/>
                    <a:pt x="1085" y="213"/>
                    <a:pt x="1027" y="151"/>
                  </a:cubicBezTo>
                  <a:cubicBezTo>
                    <a:pt x="969" y="89"/>
                    <a:pt x="897" y="47"/>
                    <a:pt x="832" y="27"/>
                  </a:cubicBezTo>
                  <a:cubicBezTo>
                    <a:pt x="771" y="0"/>
                    <a:pt x="688" y="13"/>
                    <a:pt x="638" y="34"/>
                  </a:cubicBezTo>
                  <a:cubicBezTo>
                    <a:pt x="588" y="55"/>
                    <a:pt x="555" y="99"/>
                    <a:pt x="529" y="151"/>
                  </a:cubicBezTo>
                  <a:cubicBezTo>
                    <a:pt x="503" y="203"/>
                    <a:pt x="500" y="276"/>
                    <a:pt x="482" y="346"/>
                  </a:cubicBezTo>
                  <a:cubicBezTo>
                    <a:pt x="464" y="416"/>
                    <a:pt x="452" y="503"/>
                    <a:pt x="420" y="572"/>
                  </a:cubicBezTo>
                  <a:cubicBezTo>
                    <a:pt x="388" y="641"/>
                    <a:pt x="333" y="718"/>
                    <a:pt x="288" y="758"/>
                  </a:cubicBezTo>
                  <a:cubicBezTo>
                    <a:pt x="243" y="798"/>
                    <a:pt x="196" y="804"/>
                    <a:pt x="148" y="813"/>
                  </a:cubicBezTo>
                  <a:cubicBezTo>
                    <a:pt x="100" y="822"/>
                    <a:pt x="50" y="817"/>
                    <a:pt x="0" y="813"/>
                  </a:cubicBezTo>
                </a:path>
              </a:pathLst>
            </a:custGeom>
            <a:noFill/>
            <a:ln w="571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4374" name="Line 33"/>
            <p:cNvSpPr>
              <a:spLocks noChangeShapeType="1"/>
            </p:cNvSpPr>
            <p:nvPr/>
          </p:nvSpPr>
          <p:spPr bwMode="auto">
            <a:xfrm flipV="1">
              <a:off x="3750" y="1536"/>
              <a:ext cx="384" cy="384"/>
            </a:xfrm>
            <a:prstGeom prst="line">
              <a:avLst/>
            </a:prstGeom>
            <a:noFill/>
            <a:ln w="3810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75" name="Line 35"/>
            <p:cNvSpPr>
              <a:spLocks noChangeShapeType="1"/>
            </p:cNvSpPr>
            <p:nvPr/>
          </p:nvSpPr>
          <p:spPr bwMode="auto">
            <a:xfrm>
              <a:off x="3750" y="1920"/>
              <a:ext cx="768" cy="0"/>
            </a:xfrm>
            <a:prstGeom prst="line">
              <a:avLst/>
            </a:prstGeom>
            <a:noFill/>
            <a:ln w="3810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76" name="Line 40"/>
            <p:cNvSpPr>
              <a:spLocks noChangeShapeType="1"/>
            </p:cNvSpPr>
            <p:nvPr/>
          </p:nvSpPr>
          <p:spPr bwMode="auto">
            <a:xfrm flipV="1">
              <a:off x="4134" y="1920"/>
              <a:ext cx="384" cy="384"/>
            </a:xfrm>
            <a:prstGeom prst="line">
              <a:avLst/>
            </a:prstGeom>
            <a:noFill/>
            <a:ln w="3810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77" name="Line 41"/>
            <p:cNvSpPr>
              <a:spLocks noChangeShapeType="1"/>
            </p:cNvSpPr>
            <p:nvPr/>
          </p:nvSpPr>
          <p:spPr bwMode="auto">
            <a:xfrm flipV="1">
              <a:off x="4518" y="2304"/>
              <a:ext cx="384" cy="384"/>
            </a:xfrm>
            <a:prstGeom prst="line">
              <a:avLst/>
            </a:prstGeom>
            <a:noFill/>
            <a:ln w="3810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78" name="Line 43"/>
            <p:cNvSpPr>
              <a:spLocks noChangeShapeType="1"/>
            </p:cNvSpPr>
            <p:nvPr/>
          </p:nvSpPr>
          <p:spPr bwMode="auto">
            <a:xfrm rot="16200000" flipV="1">
              <a:off x="3366" y="1536"/>
              <a:ext cx="384" cy="384"/>
            </a:xfrm>
            <a:prstGeom prst="line">
              <a:avLst/>
            </a:prstGeom>
            <a:noFill/>
            <a:ln w="3810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79" name="Line 44"/>
            <p:cNvSpPr>
              <a:spLocks noChangeShapeType="1"/>
            </p:cNvSpPr>
            <p:nvPr/>
          </p:nvSpPr>
          <p:spPr bwMode="auto">
            <a:xfrm rot="16200000" flipV="1">
              <a:off x="3366" y="1536"/>
              <a:ext cx="768" cy="0"/>
            </a:xfrm>
            <a:prstGeom prst="line">
              <a:avLst/>
            </a:prstGeom>
            <a:noFill/>
            <a:ln w="3810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80" name="Line 45"/>
            <p:cNvSpPr>
              <a:spLocks noChangeShapeType="1"/>
            </p:cNvSpPr>
            <p:nvPr/>
          </p:nvSpPr>
          <p:spPr bwMode="auto">
            <a:xfrm rot="16200000" flipV="1">
              <a:off x="4134" y="2304"/>
              <a:ext cx="768" cy="0"/>
            </a:xfrm>
            <a:prstGeom prst="line">
              <a:avLst/>
            </a:prstGeom>
            <a:noFill/>
            <a:ln w="3810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81" name="Line 46"/>
            <p:cNvSpPr>
              <a:spLocks noChangeShapeType="1"/>
            </p:cNvSpPr>
            <p:nvPr/>
          </p:nvSpPr>
          <p:spPr bwMode="auto">
            <a:xfrm rot="16200000" flipV="1">
              <a:off x="3366" y="1536"/>
              <a:ext cx="0" cy="768"/>
            </a:xfrm>
            <a:prstGeom prst="line">
              <a:avLst/>
            </a:prstGeom>
            <a:noFill/>
            <a:ln w="3810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82" name="Line 47"/>
            <p:cNvSpPr>
              <a:spLocks noChangeShapeType="1"/>
            </p:cNvSpPr>
            <p:nvPr/>
          </p:nvSpPr>
          <p:spPr bwMode="auto">
            <a:xfrm rot="16200000" flipV="1">
              <a:off x="2982" y="1920"/>
              <a:ext cx="384" cy="384"/>
            </a:xfrm>
            <a:prstGeom prst="line">
              <a:avLst/>
            </a:prstGeom>
            <a:noFill/>
            <a:ln w="3810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4383" name="Line 42"/>
            <p:cNvSpPr>
              <a:spLocks noChangeShapeType="1"/>
            </p:cNvSpPr>
            <p:nvPr/>
          </p:nvSpPr>
          <p:spPr bwMode="auto">
            <a:xfrm rot="16200000" flipV="1">
              <a:off x="4902" y="2304"/>
              <a:ext cx="384" cy="384"/>
            </a:xfrm>
            <a:prstGeom prst="line">
              <a:avLst/>
            </a:prstGeom>
            <a:noFill/>
            <a:ln w="38100">
              <a:solidFill>
                <a:srgbClr val="0066FF"/>
              </a:solidFill>
              <a:round/>
              <a:headEnd/>
              <a:tailEnd/>
            </a:ln>
            <a:extLst>
              <a:ext uri="{909E8E84-426E-40dd-AFC4-6F175D3DCCD1}">
                <a14:hiddenFill xmlns:a14="http://schemas.microsoft.com/office/drawing/2010/main" xmlns="">
                  <a:noFill/>
                </a14:hiddenFill>
              </a:ext>
            </a:extLst>
          </p:spPr>
          <p:txBody>
            <a:bodyPr/>
            <a:lstStyle/>
            <a:p>
              <a:endParaRPr lang="en-US"/>
            </a:p>
          </p:txBody>
        </p:sp>
      </p:grpSp>
    </p:spTree>
    <p:extLst>
      <p:ext uri="{BB962C8B-B14F-4D97-AF65-F5344CB8AC3E}">
        <p14:creationId xmlns:p14="http://schemas.microsoft.com/office/powerpoint/2010/main" val="2090774132"/>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3"/>
          <p:cNvSpPr>
            <a:spLocks noGrp="1"/>
          </p:cNvSpPr>
          <p:nvPr>
            <p:ph type="sldNum" sz="quarter" idx="10"/>
          </p:nvPr>
        </p:nvSpPr>
        <p:spPr>
          <a:xfrm>
            <a:off x="7858125" y="6418263"/>
            <a:ext cx="822325" cy="246062"/>
          </a:xfrm>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22768C8-EB53-7149-844D-961EF22B4753}" type="slidenum">
              <a:rPr lang="en-US" sz="1400">
                <a:latin typeface="Verdana" charset="0"/>
              </a:rPr>
              <a:pPr/>
              <a:t>143</a:t>
            </a:fld>
            <a:endParaRPr lang="en-US" sz="1400">
              <a:latin typeface="Verdana" charset="0"/>
            </a:endParaRPr>
          </a:p>
        </p:txBody>
      </p:sp>
      <p:sp>
        <p:nvSpPr>
          <p:cNvPr id="185347" name="Rectangle 29"/>
          <p:cNvSpPr>
            <a:spLocks noGrp="1" noChangeArrowheads="1"/>
          </p:cNvSpPr>
          <p:nvPr>
            <p:ph type="title"/>
          </p:nvPr>
        </p:nvSpPr>
        <p:spPr/>
        <p:txBody>
          <a:bodyPr/>
          <a:lstStyle/>
          <a:p>
            <a:pPr defTabSz="457200" eaLnBrk="1" hangingPunct="1"/>
            <a:r>
              <a:rPr lang="en-US" sz="3200">
                <a:latin typeface="Verdana" charset="0"/>
              </a:rPr>
              <a:t>Adaptive Mesh Refinement</a:t>
            </a:r>
          </a:p>
        </p:txBody>
      </p:sp>
      <p:sp>
        <p:nvSpPr>
          <p:cNvPr id="185348" name="Rectangle 30"/>
          <p:cNvSpPr>
            <a:spLocks noGrp="1" noChangeArrowheads="1"/>
          </p:cNvSpPr>
          <p:nvPr>
            <p:ph type="body" idx="1"/>
          </p:nvPr>
        </p:nvSpPr>
        <p:spPr/>
        <p:txBody>
          <a:bodyPr/>
          <a:lstStyle/>
          <a:p>
            <a:pPr marL="341313" indent="-341313" defTabSz="457200" eaLnBrk="1" hangingPunct="1">
              <a:buFontTx/>
              <a:buNone/>
            </a:pPr>
            <a:r>
              <a:rPr lang="en-US">
                <a:latin typeface="Verdana" charset="0"/>
              </a:rPr>
              <a:t> </a:t>
            </a: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p:txBody>
      </p:sp>
      <p:sp>
        <p:nvSpPr>
          <p:cNvPr id="185349" name="Text Box 117"/>
          <p:cNvSpPr txBox="1">
            <a:spLocks noChangeArrowheads="1"/>
          </p:cNvSpPr>
          <p:nvPr/>
        </p:nvSpPr>
        <p:spPr bwMode="auto">
          <a:xfrm>
            <a:off x="381000" y="1844675"/>
            <a:ext cx="4095750"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FontTx/>
              <a:buChar char="•"/>
            </a:pPr>
            <a:r>
              <a:rPr lang="en-US" sz="2000">
                <a:latin typeface="Comic Sans MS" charset="0"/>
              </a:rPr>
              <a:t> Prune the </a:t>
            </a:r>
            <a:r>
              <a:rPr lang="en-US" sz="2000" i="1">
                <a:solidFill>
                  <a:srgbClr val="FF3300"/>
                </a:solidFill>
                <a:latin typeface="Comic Sans MS" charset="0"/>
              </a:rPr>
              <a:t>Inactive cells</a:t>
            </a:r>
          </a:p>
          <a:p>
            <a:pPr>
              <a:spcBef>
                <a:spcPct val="50000"/>
              </a:spcBef>
              <a:buFontTx/>
              <a:buChar char="•"/>
            </a:pPr>
            <a:r>
              <a:rPr lang="en-US" sz="2000">
                <a:latin typeface="Comic Sans MS" charset="0"/>
              </a:rPr>
              <a:t> Refine the </a:t>
            </a:r>
            <a:r>
              <a:rPr lang="en-US" sz="2000" i="1">
                <a:solidFill>
                  <a:srgbClr val="0000FF"/>
                </a:solidFill>
                <a:latin typeface="Comic Sans MS" charset="0"/>
              </a:rPr>
              <a:t>Active cells</a:t>
            </a:r>
            <a:endParaRPr lang="en-US" sz="2000">
              <a:latin typeface="Comic Sans MS" charset="0"/>
            </a:endParaRPr>
          </a:p>
          <a:p>
            <a:pPr>
              <a:spcBef>
                <a:spcPct val="50000"/>
              </a:spcBef>
              <a:buFontTx/>
              <a:buChar char="•"/>
            </a:pPr>
            <a:endParaRPr lang="en-US" sz="2000" i="1">
              <a:solidFill>
                <a:srgbClr val="FF3300"/>
              </a:solidFill>
              <a:latin typeface="Comic Sans MS" charset="0"/>
            </a:endParaRPr>
          </a:p>
          <a:p>
            <a:pPr>
              <a:spcBef>
                <a:spcPct val="50000"/>
              </a:spcBef>
              <a:buFontTx/>
              <a:buChar char="•"/>
            </a:pPr>
            <a:endParaRPr lang="en-US" sz="2000" i="1">
              <a:solidFill>
                <a:srgbClr val="FF3300"/>
              </a:solidFill>
              <a:latin typeface="Comic Sans MS" charset="0"/>
            </a:endParaRPr>
          </a:p>
          <a:p>
            <a:pPr>
              <a:spcBef>
                <a:spcPct val="50000"/>
              </a:spcBef>
              <a:buFontTx/>
              <a:buChar char="•"/>
            </a:pPr>
            <a:endParaRPr lang="en-US" sz="2000" i="1">
              <a:solidFill>
                <a:srgbClr val="0000FF"/>
              </a:solidFill>
              <a:latin typeface="Comic Sans MS" charset="0"/>
            </a:endParaRPr>
          </a:p>
        </p:txBody>
      </p:sp>
      <p:pic>
        <p:nvPicPr>
          <p:cNvPr id="185350" name="Picture 119" descr="tb01.png"/>
          <p:cNvPicPr>
            <a:picLocks noChangeAspect="1"/>
          </p:cNvPicPr>
          <p:nvPr/>
        </p:nvPicPr>
        <p:blipFill>
          <a:blip r:embed="rId3">
            <a:lum bright="58000" contrast="-26000"/>
            <a:extLst>
              <a:ext uri="{28A0092B-C50C-407E-A947-70E740481C1C}">
                <a14:useLocalDpi xmlns:a14="http://schemas.microsoft.com/office/drawing/2010/main"/>
              </a:ext>
            </a:extLst>
          </a:blip>
          <a:srcRect/>
          <a:stretch>
            <a:fillRect/>
          </a:stretch>
        </p:blipFill>
        <p:spPr bwMode="auto">
          <a:xfrm>
            <a:off x="219075" y="357188"/>
            <a:ext cx="7778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85351" name="Group 125"/>
          <p:cNvGrpSpPr>
            <a:grpSpLocks/>
          </p:cNvGrpSpPr>
          <p:nvPr/>
        </p:nvGrpSpPr>
        <p:grpSpPr bwMode="auto">
          <a:xfrm>
            <a:off x="4708525" y="1819275"/>
            <a:ext cx="3706813" cy="3657600"/>
            <a:chOff x="2966" y="1146"/>
            <a:chExt cx="2335" cy="2304"/>
          </a:xfrm>
        </p:grpSpPr>
        <p:sp>
          <p:nvSpPr>
            <p:cNvPr id="185352" name="Rectangle 2"/>
            <p:cNvSpPr>
              <a:spLocks noChangeArrowheads="1"/>
            </p:cNvSpPr>
            <p:nvPr/>
          </p:nvSpPr>
          <p:spPr bwMode="auto">
            <a:xfrm>
              <a:off x="2976" y="1146"/>
              <a:ext cx="768" cy="768"/>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185353" name="Line 3"/>
            <p:cNvSpPr>
              <a:spLocks noChangeShapeType="1"/>
            </p:cNvSpPr>
            <p:nvPr/>
          </p:nvSpPr>
          <p:spPr bwMode="auto">
            <a:xfrm flipH="1" flipV="1">
              <a:off x="2976"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54" name="Line 4"/>
            <p:cNvSpPr>
              <a:spLocks noChangeShapeType="1"/>
            </p:cNvSpPr>
            <p:nvPr/>
          </p:nvSpPr>
          <p:spPr bwMode="auto">
            <a:xfrm rot="-5400000" flipH="1" flipV="1">
              <a:off x="2976"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55" name="Rectangle 5"/>
            <p:cNvSpPr>
              <a:spLocks noChangeArrowheads="1"/>
            </p:cNvSpPr>
            <p:nvPr/>
          </p:nvSpPr>
          <p:spPr bwMode="auto">
            <a:xfrm>
              <a:off x="3744" y="1146"/>
              <a:ext cx="768" cy="768"/>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185356" name="Line 6"/>
            <p:cNvSpPr>
              <a:spLocks noChangeShapeType="1"/>
            </p:cNvSpPr>
            <p:nvPr/>
          </p:nvSpPr>
          <p:spPr bwMode="auto">
            <a:xfrm flipH="1" flipV="1">
              <a:off x="3744"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57" name="Line 7"/>
            <p:cNvSpPr>
              <a:spLocks noChangeShapeType="1"/>
            </p:cNvSpPr>
            <p:nvPr/>
          </p:nvSpPr>
          <p:spPr bwMode="auto">
            <a:xfrm rot="-5400000" flipH="1" flipV="1">
              <a:off x="3744"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58" name="Rectangle 8"/>
            <p:cNvSpPr>
              <a:spLocks noChangeArrowheads="1"/>
            </p:cNvSpPr>
            <p:nvPr/>
          </p:nvSpPr>
          <p:spPr bwMode="auto">
            <a:xfrm>
              <a:off x="3744" y="1914"/>
              <a:ext cx="768" cy="768"/>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185359" name="Line 9"/>
            <p:cNvSpPr>
              <a:spLocks noChangeShapeType="1"/>
            </p:cNvSpPr>
            <p:nvPr/>
          </p:nvSpPr>
          <p:spPr bwMode="auto">
            <a:xfrm flipH="1" flipV="1">
              <a:off x="3744"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60" name="Line 10"/>
            <p:cNvSpPr>
              <a:spLocks noChangeShapeType="1"/>
            </p:cNvSpPr>
            <p:nvPr/>
          </p:nvSpPr>
          <p:spPr bwMode="auto">
            <a:xfrm rot="-5400000" flipH="1" flipV="1">
              <a:off x="3744"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61" name="Rectangle 11"/>
            <p:cNvSpPr>
              <a:spLocks noChangeArrowheads="1"/>
            </p:cNvSpPr>
            <p:nvPr/>
          </p:nvSpPr>
          <p:spPr bwMode="auto">
            <a:xfrm>
              <a:off x="2976" y="1914"/>
              <a:ext cx="768" cy="768"/>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185362" name="Line 12"/>
            <p:cNvSpPr>
              <a:spLocks noChangeShapeType="1"/>
            </p:cNvSpPr>
            <p:nvPr/>
          </p:nvSpPr>
          <p:spPr bwMode="auto">
            <a:xfrm flipH="1" flipV="1">
              <a:off x="2976"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63" name="Line 13"/>
            <p:cNvSpPr>
              <a:spLocks noChangeShapeType="1"/>
            </p:cNvSpPr>
            <p:nvPr/>
          </p:nvSpPr>
          <p:spPr bwMode="auto">
            <a:xfrm rot="-5400000" flipH="1" flipV="1">
              <a:off x="2976"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64" name="Rectangle 14"/>
            <p:cNvSpPr>
              <a:spLocks noChangeArrowheads="1"/>
            </p:cNvSpPr>
            <p:nvPr/>
          </p:nvSpPr>
          <p:spPr bwMode="auto">
            <a:xfrm>
              <a:off x="4512" y="1146"/>
              <a:ext cx="768" cy="768"/>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185365" name="Line 15"/>
            <p:cNvSpPr>
              <a:spLocks noChangeShapeType="1"/>
            </p:cNvSpPr>
            <p:nvPr/>
          </p:nvSpPr>
          <p:spPr bwMode="auto">
            <a:xfrm flipH="1" flipV="1">
              <a:off x="4512"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66" name="Line 16"/>
            <p:cNvSpPr>
              <a:spLocks noChangeShapeType="1"/>
            </p:cNvSpPr>
            <p:nvPr/>
          </p:nvSpPr>
          <p:spPr bwMode="auto">
            <a:xfrm rot="-5400000" flipH="1" flipV="1">
              <a:off x="4512" y="1146"/>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67" name="Rectangle 17"/>
            <p:cNvSpPr>
              <a:spLocks noChangeArrowheads="1"/>
            </p:cNvSpPr>
            <p:nvPr/>
          </p:nvSpPr>
          <p:spPr bwMode="auto">
            <a:xfrm>
              <a:off x="4512" y="1914"/>
              <a:ext cx="768" cy="768"/>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185368" name="Line 18"/>
            <p:cNvSpPr>
              <a:spLocks noChangeShapeType="1"/>
            </p:cNvSpPr>
            <p:nvPr/>
          </p:nvSpPr>
          <p:spPr bwMode="auto">
            <a:xfrm flipH="1" flipV="1">
              <a:off x="4512"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69" name="Line 19"/>
            <p:cNvSpPr>
              <a:spLocks noChangeShapeType="1"/>
            </p:cNvSpPr>
            <p:nvPr/>
          </p:nvSpPr>
          <p:spPr bwMode="auto">
            <a:xfrm rot="-5400000" flipH="1" flipV="1">
              <a:off x="4512" y="1914"/>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0" name="Rectangle 20"/>
            <p:cNvSpPr>
              <a:spLocks noChangeArrowheads="1"/>
            </p:cNvSpPr>
            <p:nvPr/>
          </p:nvSpPr>
          <p:spPr bwMode="auto">
            <a:xfrm>
              <a:off x="2976" y="2682"/>
              <a:ext cx="768" cy="768"/>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185371" name="Line 21"/>
            <p:cNvSpPr>
              <a:spLocks noChangeShapeType="1"/>
            </p:cNvSpPr>
            <p:nvPr/>
          </p:nvSpPr>
          <p:spPr bwMode="auto">
            <a:xfrm flipH="1" flipV="1">
              <a:off x="2976"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2" name="Line 22"/>
            <p:cNvSpPr>
              <a:spLocks noChangeShapeType="1"/>
            </p:cNvSpPr>
            <p:nvPr/>
          </p:nvSpPr>
          <p:spPr bwMode="auto">
            <a:xfrm rot="-5400000" flipH="1" flipV="1">
              <a:off x="2976"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3" name="Rectangle 23"/>
            <p:cNvSpPr>
              <a:spLocks noChangeArrowheads="1"/>
            </p:cNvSpPr>
            <p:nvPr/>
          </p:nvSpPr>
          <p:spPr bwMode="auto">
            <a:xfrm>
              <a:off x="3744" y="2682"/>
              <a:ext cx="768" cy="768"/>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185374" name="Line 24"/>
            <p:cNvSpPr>
              <a:spLocks noChangeShapeType="1"/>
            </p:cNvSpPr>
            <p:nvPr/>
          </p:nvSpPr>
          <p:spPr bwMode="auto">
            <a:xfrm flipH="1" flipV="1">
              <a:off x="3744"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5" name="Line 25"/>
            <p:cNvSpPr>
              <a:spLocks noChangeShapeType="1"/>
            </p:cNvSpPr>
            <p:nvPr/>
          </p:nvSpPr>
          <p:spPr bwMode="auto">
            <a:xfrm rot="-5400000" flipH="1" flipV="1">
              <a:off x="3744" y="2682"/>
              <a:ext cx="768" cy="768"/>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6" name="Rectangle 26"/>
            <p:cNvSpPr>
              <a:spLocks noChangeArrowheads="1"/>
            </p:cNvSpPr>
            <p:nvPr/>
          </p:nvSpPr>
          <p:spPr bwMode="auto">
            <a:xfrm>
              <a:off x="4512" y="2682"/>
              <a:ext cx="768" cy="768"/>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185377" name="Line 27"/>
            <p:cNvSpPr>
              <a:spLocks noChangeShapeType="1"/>
            </p:cNvSpPr>
            <p:nvPr/>
          </p:nvSpPr>
          <p:spPr bwMode="auto">
            <a:xfrm flipH="1" flipV="1">
              <a:off x="4512"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8" name="Line 28"/>
            <p:cNvSpPr>
              <a:spLocks noChangeShapeType="1"/>
            </p:cNvSpPr>
            <p:nvPr/>
          </p:nvSpPr>
          <p:spPr bwMode="auto">
            <a:xfrm rot="-5400000" flipH="1" flipV="1">
              <a:off x="4512" y="2682"/>
              <a:ext cx="768" cy="7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79" name="Line 31"/>
            <p:cNvSpPr>
              <a:spLocks noChangeShapeType="1"/>
            </p:cNvSpPr>
            <p:nvPr/>
          </p:nvSpPr>
          <p:spPr bwMode="auto">
            <a:xfrm flipV="1">
              <a:off x="3744" y="1530"/>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80" name="Line 32"/>
            <p:cNvSpPr>
              <a:spLocks noChangeShapeType="1"/>
            </p:cNvSpPr>
            <p:nvPr/>
          </p:nvSpPr>
          <p:spPr bwMode="auto">
            <a:xfrm>
              <a:off x="4128" y="1530"/>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81" name="Line 33"/>
            <p:cNvSpPr>
              <a:spLocks noChangeShapeType="1"/>
            </p:cNvSpPr>
            <p:nvPr/>
          </p:nvSpPr>
          <p:spPr bwMode="auto">
            <a:xfrm>
              <a:off x="3744" y="1914"/>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85382" name="Group 34"/>
            <p:cNvGrpSpPr>
              <a:grpSpLocks/>
            </p:cNvGrpSpPr>
            <p:nvPr/>
          </p:nvGrpSpPr>
          <p:grpSpPr bwMode="auto">
            <a:xfrm>
              <a:off x="3744" y="2298"/>
              <a:ext cx="768" cy="384"/>
              <a:chOff x="2544" y="1536"/>
              <a:chExt cx="768" cy="384"/>
            </a:xfrm>
          </p:grpSpPr>
          <p:sp>
            <p:nvSpPr>
              <p:cNvPr id="185462" name="Line 35"/>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63" name="Line 36"/>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64" name="Line 37"/>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85383" name="Line 38"/>
            <p:cNvSpPr>
              <a:spLocks noChangeShapeType="1"/>
            </p:cNvSpPr>
            <p:nvPr/>
          </p:nvSpPr>
          <p:spPr bwMode="auto">
            <a:xfrm flipV="1">
              <a:off x="4512" y="2298"/>
              <a:ext cx="384" cy="384"/>
            </a:xfrm>
            <a:prstGeom prst="line">
              <a:avLst/>
            </a:prstGeom>
            <a:noFill/>
            <a:ln w="38100">
              <a:solidFill>
                <a:srgbClr val="3333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84" name="Line 39"/>
            <p:cNvSpPr>
              <a:spLocks noChangeShapeType="1"/>
            </p:cNvSpPr>
            <p:nvPr/>
          </p:nvSpPr>
          <p:spPr bwMode="auto">
            <a:xfrm rot="16200000" flipV="1">
              <a:off x="4896" y="2298"/>
              <a:ext cx="384" cy="384"/>
            </a:xfrm>
            <a:prstGeom prst="line">
              <a:avLst/>
            </a:prstGeom>
            <a:noFill/>
            <a:ln w="38100">
              <a:solidFill>
                <a:srgbClr val="3333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85" name="Line 40"/>
            <p:cNvSpPr>
              <a:spLocks noChangeShapeType="1"/>
            </p:cNvSpPr>
            <p:nvPr/>
          </p:nvSpPr>
          <p:spPr bwMode="auto">
            <a:xfrm rot="16200000" flipV="1">
              <a:off x="3360" y="1530"/>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86" name="Line 41"/>
            <p:cNvSpPr>
              <a:spLocks noChangeShapeType="1"/>
            </p:cNvSpPr>
            <p:nvPr/>
          </p:nvSpPr>
          <p:spPr bwMode="auto">
            <a:xfrm rot="16200000" flipV="1">
              <a:off x="3360" y="153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387" name="Line 42"/>
            <p:cNvSpPr>
              <a:spLocks noChangeShapeType="1"/>
            </p:cNvSpPr>
            <p:nvPr/>
          </p:nvSpPr>
          <p:spPr bwMode="auto">
            <a:xfrm rot="16200000" flipV="1">
              <a:off x="3360" y="1530"/>
              <a:ext cx="0" cy="768"/>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85388" name="Group 43"/>
            <p:cNvGrpSpPr>
              <a:grpSpLocks/>
            </p:cNvGrpSpPr>
            <p:nvPr/>
          </p:nvGrpSpPr>
          <p:grpSpPr bwMode="auto">
            <a:xfrm>
              <a:off x="2976" y="2298"/>
              <a:ext cx="768" cy="384"/>
              <a:chOff x="2544" y="1536"/>
              <a:chExt cx="768" cy="384"/>
            </a:xfrm>
          </p:grpSpPr>
          <p:sp>
            <p:nvSpPr>
              <p:cNvPr id="185459" name="Line 44"/>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60" name="Line 45"/>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61" name="Line 46"/>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389" name="Group 47"/>
            <p:cNvGrpSpPr>
              <a:grpSpLocks/>
            </p:cNvGrpSpPr>
            <p:nvPr/>
          </p:nvGrpSpPr>
          <p:grpSpPr bwMode="auto">
            <a:xfrm>
              <a:off x="3744" y="3066"/>
              <a:ext cx="768" cy="384"/>
              <a:chOff x="2544" y="1536"/>
              <a:chExt cx="768" cy="384"/>
            </a:xfrm>
          </p:grpSpPr>
          <p:sp>
            <p:nvSpPr>
              <p:cNvPr id="185456" name="Line 48"/>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57" name="Line 49"/>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58" name="Line 50"/>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390" name="Group 51"/>
            <p:cNvGrpSpPr>
              <a:grpSpLocks/>
            </p:cNvGrpSpPr>
            <p:nvPr/>
          </p:nvGrpSpPr>
          <p:grpSpPr bwMode="auto">
            <a:xfrm>
              <a:off x="2976" y="3066"/>
              <a:ext cx="768" cy="384"/>
              <a:chOff x="2544" y="1536"/>
              <a:chExt cx="768" cy="384"/>
            </a:xfrm>
          </p:grpSpPr>
          <p:sp>
            <p:nvSpPr>
              <p:cNvPr id="185453" name="Line 52"/>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54" name="Line 53"/>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55" name="Line 54"/>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391" name="Group 55"/>
            <p:cNvGrpSpPr>
              <a:grpSpLocks/>
            </p:cNvGrpSpPr>
            <p:nvPr/>
          </p:nvGrpSpPr>
          <p:grpSpPr bwMode="auto">
            <a:xfrm>
              <a:off x="4512" y="3066"/>
              <a:ext cx="768" cy="384"/>
              <a:chOff x="2544" y="1536"/>
              <a:chExt cx="768" cy="384"/>
            </a:xfrm>
          </p:grpSpPr>
          <p:sp>
            <p:nvSpPr>
              <p:cNvPr id="185450" name="Line 56"/>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51" name="Line 57"/>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52" name="Line 58"/>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392" name="Group 59"/>
            <p:cNvGrpSpPr>
              <a:grpSpLocks/>
            </p:cNvGrpSpPr>
            <p:nvPr/>
          </p:nvGrpSpPr>
          <p:grpSpPr bwMode="auto">
            <a:xfrm>
              <a:off x="4512" y="1530"/>
              <a:ext cx="768" cy="384"/>
              <a:chOff x="2544" y="1536"/>
              <a:chExt cx="768" cy="384"/>
            </a:xfrm>
          </p:grpSpPr>
          <p:sp>
            <p:nvSpPr>
              <p:cNvPr id="185447" name="Line 60"/>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48" name="Line 61"/>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49" name="Line 62"/>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393" name="Group 63"/>
            <p:cNvGrpSpPr>
              <a:grpSpLocks/>
            </p:cNvGrpSpPr>
            <p:nvPr/>
          </p:nvGrpSpPr>
          <p:grpSpPr bwMode="auto">
            <a:xfrm rot="10800000">
              <a:off x="4512" y="1146"/>
              <a:ext cx="768" cy="384"/>
              <a:chOff x="2544" y="1536"/>
              <a:chExt cx="768" cy="384"/>
            </a:xfrm>
          </p:grpSpPr>
          <p:sp>
            <p:nvSpPr>
              <p:cNvPr id="185444" name="Line 64"/>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45" name="Line 65"/>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46" name="Line 66"/>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394" name="Group 67"/>
            <p:cNvGrpSpPr>
              <a:grpSpLocks/>
            </p:cNvGrpSpPr>
            <p:nvPr/>
          </p:nvGrpSpPr>
          <p:grpSpPr bwMode="auto">
            <a:xfrm rot="10800000">
              <a:off x="3744" y="1146"/>
              <a:ext cx="768" cy="384"/>
              <a:chOff x="2544" y="1536"/>
              <a:chExt cx="768" cy="384"/>
            </a:xfrm>
          </p:grpSpPr>
          <p:sp>
            <p:nvSpPr>
              <p:cNvPr id="185441" name="Line 68"/>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42" name="Line 69"/>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43" name="Line 70"/>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395" name="Group 71"/>
            <p:cNvGrpSpPr>
              <a:grpSpLocks/>
            </p:cNvGrpSpPr>
            <p:nvPr/>
          </p:nvGrpSpPr>
          <p:grpSpPr bwMode="auto">
            <a:xfrm rot="10800000">
              <a:off x="2976" y="1146"/>
              <a:ext cx="768" cy="384"/>
              <a:chOff x="2544" y="1536"/>
              <a:chExt cx="768" cy="384"/>
            </a:xfrm>
          </p:grpSpPr>
          <p:sp>
            <p:nvSpPr>
              <p:cNvPr id="185438" name="Line 72"/>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39" name="Line 73"/>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40" name="Line 74"/>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396" name="Group 75"/>
            <p:cNvGrpSpPr>
              <a:grpSpLocks/>
            </p:cNvGrpSpPr>
            <p:nvPr/>
          </p:nvGrpSpPr>
          <p:grpSpPr bwMode="auto">
            <a:xfrm rot="5400000">
              <a:off x="3552" y="2874"/>
              <a:ext cx="768" cy="384"/>
              <a:chOff x="2544" y="1536"/>
              <a:chExt cx="768" cy="384"/>
            </a:xfrm>
          </p:grpSpPr>
          <p:sp>
            <p:nvSpPr>
              <p:cNvPr id="185435" name="Line 76"/>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36" name="Line 77"/>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37" name="Line 78"/>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397" name="Group 79"/>
            <p:cNvGrpSpPr>
              <a:grpSpLocks/>
            </p:cNvGrpSpPr>
            <p:nvPr/>
          </p:nvGrpSpPr>
          <p:grpSpPr bwMode="auto">
            <a:xfrm rot="5400000">
              <a:off x="4320" y="2874"/>
              <a:ext cx="768" cy="384"/>
              <a:chOff x="2544" y="1536"/>
              <a:chExt cx="768" cy="384"/>
            </a:xfrm>
          </p:grpSpPr>
          <p:sp>
            <p:nvSpPr>
              <p:cNvPr id="185432" name="Line 80"/>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33" name="Line 81"/>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34" name="Line 82"/>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398" name="Group 83"/>
            <p:cNvGrpSpPr>
              <a:grpSpLocks/>
            </p:cNvGrpSpPr>
            <p:nvPr/>
          </p:nvGrpSpPr>
          <p:grpSpPr bwMode="auto">
            <a:xfrm rot="5400000">
              <a:off x="4320" y="1338"/>
              <a:ext cx="768" cy="384"/>
              <a:chOff x="2544" y="1536"/>
              <a:chExt cx="768" cy="384"/>
            </a:xfrm>
          </p:grpSpPr>
          <p:sp>
            <p:nvSpPr>
              <p:cNvPr id="185429" name="Line 84"/>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30" name="Line 85"/>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31" name="Line 86"/>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399" name="Group 87"/>
            <p:cNvGrpSpPr>
              <a:grpSpLocks/>
            </p:cNvGrpSpPr>
            <p:nvPr/>
          </p:nvGrpSpPr>
          <p:grpSpPr bwMode="auto">
            <a:xfrm rot="5400000">
              <a:off x="3552" y="2106"/>
              <a:ext cx="768" cy="384"/>
              <a:chOff x="2544" y="1536"/>
              <a:chExt cx="768" cy="384"/>
            </a:xfrm>
          </p:grpSpPr>
          <p:sp>
            <p:nvSpPr>
              <p:cNvPr id="185426" name="Line 88"/>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27" name="Line 89"/>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28" name="Line 90"/>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400" name="Group 91"/>
            <p:cNvGrpSpPr>
              <a:grpSpLocks/>
            </p:cNvGrpSpPr>
            <p:nvPr/>
          </p:nvGrpSpPr>
          <p:grpSpPr bwMode="auto">
            <a:xfrm rot="10800000">
              <a:off x="4512" y="2682"/>
              <a:ext cx="768" cy="384"/>
              <a:chOff x="2544" y="1536"/>
              <a:chExt cx="768" cy="384"/>
            </a:xfrm>
          </p:grpSpPr>
          <p:sp>
            <p:nvSpPr>
              <p:cNvPr id="185423" name="Line 92"/>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24" name="Line 93"/>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25" name="Line 94"/>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401" name="Group 95"/>
            <p:cNvGrpSpPr>
              <a:grpSpLocks/>
            </p:cNvGrpSpPr>
            <p:nvPr/>
          </p:nvGrpSpPr>
          <p:grpSpPr bwMode="auto">
            <a:xfrm rot="10800000">
              <a:off x="4512" y="1914"/>
              <a:ext cx="768" cy="384"/>
              <a:chOff x="2544" y="1536"/>
              <a:chExt cx="768" cy="384"/>
            </a:xfrm>
          </p:grpSpPr>
          <p:sp>
            <p:nvSpPr>
              <p:cNvPr id="185420" name="Line 96"/>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21" name="Line 97"/>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22" name="Line 98"/>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185402" name="Group 99"/>
            <p:cNvGrpSpPr>
              <a:grpSpLocks/>
            </p:cNvGrpSpPr>
            <p:nvPr/>
          </p:nvGrpSpPr>
          <p:grpSpPr bwMode="auto">
            <a:xfrm rot="10800000">
              <a:off x="2976" y="2682"/>
              <a:ext cx="768" cy="384"/>
              <a:chOff x="2544" y="1536"/>
              <a:chExt cx="768" cy="384"/>
            </a:xfrm>
          </p:grpSpPr>
          <p:sp>
            <p:nvSpPr>
              <p:cNvPr id="185417" name="Line 100"/>
              <p:cNvSpPr>
                <a:spLocks noChangeShapeType="1"/>
              </p:cNvSpPr>
              <p:nvPr/>
            </p:nvSpPr>
            <p:spPr bwMode="auto">
              <a:xfrm flipV="1">
                <a:off x="2544"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18" name="Line 101"/>
              <p:cNvSpPr>
                <a:spLocks noChangeShapeType="1"/>
              </p:cNvSpPr>
              <p:nvPr/>
            </p:nvSpPr>
            <p:spPr bwMode="auto">
              <a:xfrm>
                <a:off x="2928" y="1536"/>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19" name="Line 102"/>
              <p:cNvSpPr>
                <a:spLocks noChangeShapeType="1"/>
              </p:cNvSpPr>
              <p:nvPr/>
            </p:nvSpPr>
            <p:spPr bwMode="auto">
              <a:xfrm>
                <a:off x="2544" y="1920"/>
                <a:ext cx="768" cy="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85403" name="Line 103"/>
            <p:cNvSpPr>
              <a:spLocks noChangeShapeType="1"/>
            </p:cNvSpPr>
            <p:nvPr/>
          </p:nvSpPr>
          <p:spPr bwMode="auto">
            <a:xfrm flipV="1">
              <a:off x="3360" y="1914"/>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04" name="Line 104"/>
            <p:cNvSpPr>
              <a:spLocks noChangeShapeType="1"/>
            </p:cNvSpPr>
            <p:nvPr/>
          </p:nvSpPr>
          <p:spPr bwMode="auto">
            <a:xfrm flipV="1">
              <a:off x="2976" y="1530"/>
              <a:ext cx="384" cy="384"/>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5405" name="AutoShape 105"/>
            <p:cNvSpPr>
              <a:spLocks noChangeArrowheads="1"/>
            </p:cNvSpPr>
            <p:nvPr/>
          </p:nvSpPr>
          <p:spPr bwMode="auto">
            <a:xfrm>
              <a:off x="4512" y="2298"/>
              <a:ext cx="768" cy="384"/>
            </a:xfrm>
            <a:prstGeom prst="triangle">
              <a:avLst>
                <a:gd name="adj" fmla="val 50000"/>
              </a:avLst>
            </a:prstGeom>
            <a:solidFill>
              <a:srgbClr val="3366FF"/>
            </a:solidFill>
            <a:ln w="9525">
              <a:solidFill>
                <a:schemeClr val="tx1"/>
              </a:solidFill>
              <a:miter lim="800000"/>
              <a:headEnd/>
              <a:tailEnd/>
            </a:ln>
          </p:spPr>
          <p:txBody>
            <a:bodyPr wrap="none" anchor="ctr"/>
            <a:lstStyle/>
            <a:p>
              <a:pPr eaLnBrk="0" hangingPunct="0"/>
              <a:endParaRPr lang="en-US" b="1">
                <a:solidFill>
                  <a:schemeClr val="bg1"/>
                </a:solidFill>
              </a:endParaRPr>
            </a:p>
          </p:txBody>
        </p:sp>
        <p:sp>
          <p:nvSpPr>
            <p:cNvPr id="185406" name="AutoShape 106"/>
            <p:cNvSpPr>
              <a:spLocks noChangeArrowheads="1"/>
            </p:cNvSpPr>
            <p:nvPr/>
          </p:nvSpPr>
          <p:spPr bwMode="auto">
            <a:xfrm>
              <a:off x="3744" y="1530"/>
              <a:ext cx="768" cy="384"/>
            </a:xfrm>
            <a:prstGeom prst="triangle">
              <a:avLst>
                <a:gd name="adj" fmla="val 50000"/>
              </a:avLst>
            </a:prstGeom>
            <a:solidFill>
              <a:srgbClr val="3366FF"/>
            </a:solidFill>
            <a:ln w="9525">
              <a:solidFill>
                <a:schemeClr val="tx1"/>
              </a:solidFill>
              <a:miter lim="800000"/>
              <a:headEnd/>
              <a:tailEnd/>
            </a:ln>
          </p:spPr>
          <p:txBody>
            <a:bodyPr wrap="none" anchor="ctr"/>
            <a:lstStyle/>
            <a:p>
              <a:pPr eaLnBrk="0" hangingPunct="0"/>
              <a:endParaRPr lang="en-US" b="1">
                <a:solidFill>
                  <a:schemeClr val="bg1"/>
                </a:solidFill>
              </a:endParaRPr>
            </a:p>
          </p:txBody>
        </p:sp>
        <p:sp>
          <p:nvSpPr>
            <p:cNvPr id="185407" name="AutoShape 107"/>
            <p:cNvSpPr>
              <a:spLocks noChangeArrowheads="1"/>
            </p:cNvSpPr>
            <p:nvPr/>
          </p:nvSpPr>
          <p:spPr bwMode="auto">
            <a:xfrm>
              <a:off x="2976" y="1530"/>
              <a:ext cx="768" cy="384"/>
            </a:xfrm>
            <a:prstGeom prst="triangle">
              <a:avLst>
                <a:gd name="adj" fmla="val 50000"/>
              </a:avLst>
            </a:prstGeom>
            <a:solidFill>
              <a:srgbClr val="3366FF"/>
            </a:solidFill>
            <a:ln w="9525">
              <a:solidFill>
                <a:schemeClr val="tx1"/>
              </a:solidFill>
              <a:miter lim="800000"/>
              <a:headEnd/>
              <a:tailEnd/>
            </a:ln>
          </p:spPr>
          <p:txBody>
            <a:bodyPr wrap="none" anchor="ctr"/>
            <a:lstStyle/>
            <a:p>
              <a:pPr eaLnBrk="0" hangingPunct="0"/>
              <a:endParaRPr lang="en-US" b="1">
                <a:solidFill>
                  <a:schemeClr val="bg1"/>
                </a:solidFill>
              </a:endParaRPr>
            </a:p>
          </p:txBody>
        </p:sp>
        <p:sp>
          <p:nvSpPr>
            <p:cNvPr id="185408" name="AutoShape 108"/>
            <p:cNvSpPr>
              <a:spLocks noChangeArrowheads="1"/>
            </p:cNvSpPr>
            <p:nvPr/>
          </p:nvSpPr>
          <p:spPr bwMode="auto">
            <a:xfrm rot="-5400000">
              <a:off x="3168" y="1338"/>
              <a:ext cx="768" cy="384"/>
            </a:xfrm>
            <a:prstGeom prst="triangle">
              <a:avLst>
                <a:gd name="adj" fmla="val 50000"/>
              </a:avLst>
            </a:prstGeom>
            <a:solidFill>
              <a:srgbClr val="3366FF"/>
            </a:solidFill>
            <a:ln w="9525">
              <a:solidFill>
                <a:schemeClr val="tx1"/>
              </a:solidFill>
              <a:miter lim="800000"/>
              <a:headEnd/>
              <a:tailEnd/>
            </a:ln>
          </p:spPr>
          <p:txBody>
            <a:bodyPr rot="10800000" wrap="none" anchor="ctr"/>
            <a:lstStyle/>
            <a:p>
              <a:pPr eaLnBrk="0" hangingPunct="0"/>
              <a:endParaRPr lang="en-US" b="1">
                <a:solidFill>
                  <a:schemeClr val="bg1"/>
                </a:solidFill>
              </a:endParaRPr>
            </a:p>
          </p:txBody>
        </p:sp>
        <p:sp>
          <p:nvSpPr>
            <p:cNvPr id="185409" name="AutoShape 109"/>
            <p:cNvSpPr>
              <a:spLocks noChangeArrowheads="1"/>
            </p:cNvSpPr>
            <p:nvPr/>
          </p:nvSpPr>
          <p:spPr bwMode="auto">
            <a:xfrm rot="5400000">
              <a:off x="3552" y="1338"/>
              <a:ext cx="768" cy="384"/>
            </a:xfrm>
            <a:prstGeom prst="triangle">
              <a:avLst>
                <a:gd name="adj" fmla="val 50000"/>
              </a:avLst>
            </a:prstGeom>
            <a:solidFill>
              <a:srgbClr val="3366FF"/>
            </a:solidFill>
            <a:ln w="9525">
              <a:solidFill>
                <a:schemeClr val="tx1"/>
              </a:solidFill>
              <a:miter lim="800000"/>
              <a:headEnd/>
              <a:tailEnd/>
            </a:ln>
          </p:spPr>
          <p:txBody>
            <a:bodyPr wrap="none" anchor="ctr"/>
            <a:lstStyle/>
            <a:p>
              <a:pPr eaLnBrk="0" hangingPunct="0"/>
              <a:endParaRPr lang="en-US" b="1">
                <a:solidFill>
                  <a:schemeClr val="bg1"/>
                </a:solidFill>
              </a:endParaRPr>
            </a:p>
          </p:txBody>
        </p:sp>
        <p:sp>
          <p:nvSpPr>
            <p:cNvPr id="185410" name="AutoShape 110"/>
            <p:cNvSpPr>
              <a:spLocks noChangeArrowheads="1"/>
            </p:cNvSpPr>
            <p:nvPr/>
          </p:nvSpPr>
          <p:spPr bwMode="auto">
            <a:xfrm rot="5400000">
              <a:off x="4320" y="2106"/>
              <a:ext cx="768" cy="384"/>
            </a:xfrm>
            <a:prstGeom prst="triangle">
              <a:avLst>
                <a:gd name="adj" fmla="val 50000"/>
              </a:avLst>
            </a:prstGeom>
            <a:solidFill>
              <a:srgbClr val="3366FF"/>
            </a:solidFill>
            <a:ln w="9525">
              <a:solidFill>
                <a:schemeClr val="tx1"/>
              </a:solidFill>
              <a:miter lim="800000"/>
              <a:headEnd/>
              <a:tailEnd/>
            </a:ln>
          </p:spPr>
          <p:txBody>
            <a:bodyPr wrap="none" anchor="ctr"/>
            <a:lstStyle/>
            <a:p>
              <a:pPr eaLnBrk="0" hangingPunct="0"/>
              <a:endParaRPr lang="en-US" b="1">
                <a:solidFill>
                  <a:schemeClr val="bg1"/>
                </a:solidFill>
              </a:endParaRPr>
            </a:p>
          </p:txBody>
        </p:sp>
        <p:sp>
          <p:nvSpPr>
            <p:cNvPr id="185411" name="AutoShape 111"/>
            <p:cNvSpPr>
              <a:spLocks noChangeArrowheads="1"/>
            </p:cNvSpPr>
            <p:nvPr/>
          </p:nvSpPr>
          <p:spPr bwMode="auto">
            <a:xfrm rot="-5400000">
              <a:off x="3936" y="2106"/>
              <a:ext cx="768" cy="384"/>
            </a:xfrm>
            <a:prstGeom prst="triangle">
              <a:avLst>
                <a:gd name="adj" fmla="val 50000"/>
              </a:avLst>
            </a:prstGeom>
            <a:solidFill>
              <a:srgbClr val="3366FF"/>
            </a:solidFill>
            <a:ln w="9525">
              <a:solidFill>
                <a:schemeClr val="tx1"/>
              </a:solidFill>
              <a:miter lim="800000"/>
              <a:headEnd/>
              <a:tailEnd/>
            </a:ln>
          </p:spPr>
          <p:txBody>
            <a:bodyPr rot="10800000" wrap="none" anchor="ctr"/>
            <a:lstStyle/>
            <a:p>
              <a:pPr eaLnBrk="0" hangingPunct="0"/>
              <a:endParaRPr lang="en-US" b="1">
                <a:solidFill>
                  <a:schemeClr val="bg1"/>
                </a:solidFill>
              </a:endParaRPr>
            </a:p>
          </p:txBody>
        </p:sp>
        <p:sp>
          <p:nvSpPr>
            <p:cNvPr id="185412" name="AutoShape 112"/>
            <p:cNvSpPr>
              <a:spLocks noChangeArrowheads="1"/>
            </p:cNvSpPr>
            <p:nvPr/>
          </p:nvSpPr>
          <p:spPr bwMode="auto">
            <a:xfrm rot="10800000">
              <a:off x="3744" y="1914"/>
              <a:ext cx="768" cy="384"/>
            </a:xfrm>
            <a:prstGeom prst="triangle">
              <a:avLst>
                <a:gd name="adj" fmla="val 50000"/>
              </a:avLst>
            </a:prstGeom>
            <a:solidFill>
              <a:srgbClr val="3366FF"/>
            </a:solidFill>
            <a:ln w="9525">
              <a:solidFill>
                <a:schemeClr val="tx1"/>
              </a:solidFill>
              <a:miter lim="800000"/>
              <a:headEnd/>
              <a:tailEnd/>
            </a:ln>
          </p:spPr>
          <p:txBody>
            <a:bodyPr rot="10800000" wrap="none" anchor="ctr"/>
            <a:lstStyle/>
            <a:p>
              <a:pPr eaLnBrk="0" hangingPunct="0"/>
              <a:endParaRPr lang="en-US" b="1">
                <a:solidFill>
                  <a:schemeClr val="bg1"/>
                </a:solidFill>
              </a:endParaRPr>
            </a:p>
          </p:txBody>
        </p:sp>
        <p:sp>
          <p:nvSpPr>
            <p:cNvPr id="185413" name="AutoShape 113"/>
            <p:cNvSpPr>
              <a:spLocks noChangeArrowheads="1"/>
            </p:cNvSpPr>
            <p:nvPr/>
          </p:nvSpPr>
          <p:spPr bwMode="auto">
            <a:xfrm rot="10800000">
              <a:off x="2976" y="1914"/>
              <a:ext cx="768" cy="384"/>
            </a:xfrm>
            <a:prstGeom prst="triangle">
              <a:avLst>
                <a:gd name="adj" fmla="val 50000"/>
              </a:avLst>
            </a:prstGeom>
            <a:solidFill>
              <a:srgbClr val="3366FF"/>
            </a:solidFill>
            <a:ln w="9525">
              <a:solidFill>
                <a:schemeClr val="tx1"/>
              </a:solidFill>
              <a:miter lim="800000"/>
              <a:headEnd/>
              <a:tailEnd/>
            </a:ln>
          </p:spPr>
          <p:txBody>
            <a:bodyPr rot="10800000" wrap="none" anchor="ctr"/>
            <a:lstStyle/>
            <a:p>
              <a:pPr eaLnBrk="0" hangingPunct="0"/>
              <a:endParaRPr lang="en-US" b="1">
                <a:solidFill>
                  <a:schemeClr val="bg1"/>
                </a:solidFill>
              </a:endParaRPr>
            </a:p>
          </p:txBody>
        </p:sp>
        <p:sp>
          <p:nvSpPr>
            <p:cNvPr id="185414" name="AutoShape 114"/>
            <p:cNvSpPr>
              <a:spLocks noChangeArrowheads="1"/>
            </p:cNvSpPr>
            <p:nvPr/>
          </p:nvSpPr>
          <p:spPr bwMode="auto">
            <a:xfrm rot="-5400000">
              <a:off x="4704" y="2106"/>
              <a:ext cx="768" cy="384"/>
            </a:xfrm>
            <a:prstGeom prst="triangle">
              <a:avLst>
                <a:gd name="adj" fmla="val 50000"/>
              </a:avLst>
            </a:prstGeom>
            <a:solidFill>
              <a:srgbClr val="3366FF"/>
            </a:solidFill>
            <a:ln w="9525">
              <a:solidFill>
                <a:schemeClr val="tx1"/>
              </a:solidFill>
              <a:miter lim="800000"/>
              <a:headEnd/>
              <a:tailEnd/>
            </a:ln>
          </p:spPr>
          <p:txBody>
            <a:bodyPr rot="10800000" wrap="none" anchor="ctr"/>
            <a:lstStyle/>
            <a:p>
              <a:pPr eaLnBrk="0" hangingPunct="0"/>
              <a:endParaRPr lang="en-US" b="1">
                <a:solidFill>
                  <a:schemeClr val="bg1"/>
                </a:solidFill>
              </a:endParaRPr>
            </a:p>
          </p:txBody>
        </p:sp>
        <p:sp>
          <p:nvSpPr>
            <p:cNvPr id="185415" name="AutoShape 115"/>
            <p:cNvSpPr>
              <a:spLocks noChangeArrowheads="1"/>
            </p:cNvSpPr>
            <p:nvPr/>
          </p:nvSpPr>
          <p:spPr bwMode="auto">
            <a:xfrm rot="5400000">
              <a:off x="2784" y="2106"/>
              <a:ext cx="768" cy="384"/>
            </a:xfrm>
            <a:prstGeom prst="triangle">
              <a:avLst>
                <a:gd name="adj" fmla="val 50000"/>
              </a:avLst>
            </a:prstGeom>
            <a:solidFill>
              <a:srgbClr val="3366FF"/>
            </a:solidFill>
            <a:ln w="9525">
              <a:solidFill>
                <a:schemeClr val="tx1"/>
              </a:solidFill>
              <a:miter lim="800000"/>
              <a:headEnd/>
              <a:tailEnd/>
            </a:ln>
          </p:spPr>
          <p:txBody>
            <a:bodyPr wrap="none" anchor="ctr"/>
            <a:lstStyle/>
            <a:p>
              <a:pPr eaLnBrk="0" hangingPunct="0"/>
              <a:endParaRPr lang="en-US" b="1">
                <a:solidFill>
                  <a:schemeClr val="bg1"/>
                </a:solidFill>
              </a:endParaRPr>
            </a:p>
          </p:txBody>
        </p:sp>
        <p:sp>
          <p:nvSpPr>
            <p:cNvPr id="185416" name="Freeform 124"/>
            <p:cNvSpPr>
              <a:spLocks/>
            </p:cNvSpPr>
            <p:nvPr/>
          </p:nvSpPr>
          <p:spPr bwMode="auto">
            <a:xfrm>
              <a:off x="2966" y="1460"/>
              <a:ext cx="2335" cy="1039"/>
            </a:xfrm>
            <a:custGeom>
              <a:avLst/>
              <a:gdLst>
                <a:gd name="T0" fmla="*/ 2335 w 2335"/>
                <a:gd name="T1" fmla="*/ 1039 h 1039"/>
                <a:gd name="T2" fmla="*/ 2086 w 2335"/>
                <a:gd name="T3" fmla="*/ 891 h 1039"/>
                <a:gd name="T4" fmla="*/ 1728 w 2335"/>
                <a:gd name="T5" fmla="*/ 891 h 1039"/>
                <a:gd name="T6" fmla="*/ 1479 w 2335"/>
                <a:gd name="T7" fmla="*/ 875 h 1039"/>
                <a:gd name="T8" fmla="*/ 1315 w 2335"/>
                <a:gd name="T9" fmla="*/ 657 h 1039"/>
                <a:gd name="T10" fmla="*/ 1183 w 2335"/>
                <a:gd name="T11" fmla="*/ 400 h 1039"/>
                <a:gd name="T12" fmla="*/ 1027 w 2335"/>
                <a:gd name="T13" fmla="*/ 151 h 1039"/>
                <a:gd name="T14" fmla="*/ 832 w 2335"/>
                <a:gd name="T15" fmla="*/ 27 h 1039"/>
                <a:gd name="T16" fmla="*/ 638 w 2335"/>
                <a:gd name="T17" fmla="*/ 34 h 1039"/>
                <a:gd name="T18" fmla="*/ 529 w 2335"/>
                <a:gd name="T19" fmla="*/ 151 h 1039"/>
                <a:gd name="T20" fmla="*/ 482 w 2335"/>
                <a:gd name="T21" fmla="*/ 346 h 1039"/>
                <a:gd name="T22" fmla="*/ 420 w 2335"/>
                <a:gd name="T23" fmla="*/ 572 h 1039"/>
                <a:gd name="T24" fmla="*/ 288 w 2335"/>
                <a:gd name="T25" fmla="*/ 758 h 1039"/>
                <a:gd name="T26" fmla="*/ 148 w 2335"/>
                <a:gd name="T27" fmla="*/ 813 h 1039"/>
                <a:gd name="T28" fmla="*/ 0 w 2335"/>
                <a:gd name="T29" fmla="*/ 813 h 10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35"/>
                <a:gd name="T46" fmla="*/ 0 h 1039"/>
                <a:gd name="T47" fmla="*/ 2335 w 2335"/>
                <a:gd name="T48" fmla="*/ 1039 h 10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35" h="1039">
                  <a:moveTo>
                    <a:pt x="2335" y="1039"/>
                  </a:moveTo>
                  <a:cubicBezTo>
                    <a:pt x="2261" y="977"/>
                    <a:pt x="2187" y="916"/>
                    <a:pt x="2086" y="891"/>
                  </a:cubicBezTo>
                  <a:cubicBezTo>
                    <a:pt x="1985" y="866"/>
                    <a:pt x="1829" y="894"/>
                    <a:pt x="1728" y="891"/>
                  </a:cubicBezTo>
                  <a:cubicBezTo>
                    <a:pt x="1627" y="888"/>
                    <a:pt x="1548" y="914"/>
                    <a:pt x="1479" y="875"/>
                  </a:cubicBezTo>
                  <a:cubicBezTo>
                    <a:pt x="1410" y="836"/>
                    <a:pt x="1364" y="736"/>
                    <a:pt x="1315" y="657"/>
                  </a:cubicBezTo>
                  <a:cubicBezTo>
                    <a:pt x="1266" y="578"/>
                    <a:pt x="1231" y="484"/>
                    <a:pt x="1183" y="400"/>
                  </a:cubicBezTo>
                  <a:cubicBezTo>
                    <a:pt x="1135" y="316"/>
                    <a:pt x="1085" y="213"/>
                    <a:pt x="1027" y="151"/>
                  </a:cubicBezTo>
                  <a:cubicBezTo>
                    <a:pt x="969" y="89"/>
                    <a:pt x="897" y="47"/>
                    <a:pt x="832" y="27"/>
                  </a:cubicBezTo>
                  <a:cubicBezTo>
                    <a:pt x="771" y="0"/>
                    <a:pt x="688" y="13"/>
                    <a:pt x="638" y="34"/>
                  </a:cubicBezTo>
                  <a:cubicBezTo>
                    <a:pt x="588" y="55"/>
                    <a:pt x="555" y="99"/>
                    <a:pt x="529" y="151"/>
                  </a:cubicBezTo>
                  <a:cubicBezTo>
                    <a:pt x="503" y="203"/>
                    <a:pt x="500" y="276"/>
                    <a:pt x="482" y="346"/>
                  </a:cubicBezTo>
                  <a:cubicBezTo>
                    <a:pt x="464" y="416"/>
                    <a:pt x="452" y="503"/>
                    <a:pt x="420" y="572"/>
                  </a:cubicBezTo>
                  <a:cubicBezTo>
                    <a:pt x="388" y="641"/>
                    <a:pt x="333" y="718"/>
                    <a:pt x="288" y="758"/>
                  </a:cubicBezTo>
                  <a:cubicBezTo>
                    <a:pt x="243" y="798"/>
                    <a:pt x="196" y="804"/>
                    <a:pt x="148" y="813"/>
                  </a:cubicBezTo>
                  <a:cubicBezTo>
                    <a:pt x="100" y="822"/>
                    <a:pt x="50" y="817"/>
                    <a:pt x="0" y="813"/>
                  </a:cubicBezTo>
                </a:path>
              </a:pathLst>
            </a:custGeom>
            <a:noFill/>
            <a:ln w="571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Tree>
    <p:extLst>
      <p:ext uri="{BB962C8B-B14F-4D97-AF65-F5344CB8AC3E}">
        <p14:creationId xmlns:p14="http://schemas.microsoft.com/office/powerpoint/2010/main" val="3884285777"/>
      </p:ext>
    </p:extLst>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lide Number Placeholder 3"/>
          <p:cNvSpPr txBox="1">
            <a:spLocks noGrp="1"/>
          </p:cNvSpPr>
          <p:nvPr/>
        </p:nvSpPr>
        <p:spPr bwMode="auto">
          <a:xfrm>
            <a:off x="7858125" y="6418263"/>
            <a:ext cx="822325" cy="246062"/>
          </a:xfrm>
          <a:prstGeom prst="rect">
            <a:avLst/>
          </a:prstGeom>
          <a:noFill/>
          <a:ln>
            <a:miter lim="800000"/>
            <a:headEnd/>
            <a:tailEnd/>
          </a:ln>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890351A7-6413-0844-B0E9-01894A6C47AF}" type="slidenum">
              <a:rPr lang="en-US" sz="1200">
                <a:latin typeface="Verdana" charset="0"/>
              </a:rPr>
              <a:pPr algn="r" eaLnBrk="1" hangingPunct="1"/>
              <a:t>144</a:t>
            </a:fld>
            <a:endParaRPr lang="en-US" sz="1200">
              <a:latin typeface="Verdana" charset="0"/>
            </a:endParaRPr>
          </a:p>
        </p:txBody>
      </p:sp>
      <p:sp>
        <p:nvSpPr>
          <p:cNvPr id="186371" name="Rectangle 29"/>
          <p:cNvSpPr>
            <a:spLocks noGrp="1" noChangeArrowheads="1"/>
          </p:cNvSpPr>
          <p:nvPr>
            <p:ph type="title" idx="4294967295"/>
          </p:nvPr>
        </p:nvSpPr>
        <p:spPr/>
        <p:txBody>
          <a:bodyPr/>
          <a:lstStyle/>
          <a:p>
            <a:pPr defTabSz="457200" eaLnBrk="1" hangingPunct="1"/>
            <a:r>
              <a:rPr lang="en-US">
                <a:latin typeface="Verdana" charset="0"/>
              </a:rPr>
              <a:t>Mesh with Photo-consistency</a:t>
            </a:r>
          </a:p>
        </p:txBody>
      </p:sp>
      <p:sp>
        <p:nvSpPr>
          <p:cNvPr id="186372" name="Rectangle 30"/>
          <p:cNvSpPr>
            <a:spLocks noGrp="1" noChangeArrowheads="1"/>
          </p:cNvSpPr>
          <p:nvPr>
            <p:ph type="body" idx="4294967295"/>
          </p:nvPr>
        </p:nvSpPr>
        <p:spPr/>
        <p:txBody>
          <a:bodyPr/>
          <a:lstStyle/>
          <a:p>
            <a:pPr marL="341313" indent="-341313" defTabSz="457200" eaLnBrk="1" hangingPunct="1">
              <a:buFontTx/>
              <a:buNone/>
            </a:pPr>
            <a:r>
              <a:rPr lang="en-US">
                <a:latin typeface="Verdana" charset="0"/>
              </a:rPr>
              <a:t> </a:t>
            </a: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p:txBody>
      </p:sp>
      <p:sp>
        <p:nvSpPr>
          <p:cNvPr id="186373" name="Text Box 117"/>
          <p:cNvSpPr txBox="1">
            <a:spLocks noChangeArrowheads="1"/>
          </p:cNvSpPr>
          <p:nvPr/>
        </p:nvSpPr>
        <p:spPr bwMode="auto">
          <a:xfrm>
            <a:off x="381000" y="1844675"/>
            <a:ext cx="4170363" cy="3597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endParaRPr lang="en-US" sz="2000">
              <a:latin typeface="Comic Sans MS" charset="0"/>
            </a:endParaRPr>
          </a:p>
          <a:p>
            <a:pPr>
              <a:spcBef>
                <a:spcPct val="50000"/>
              </a:spcBef>
            </a:pPr>
            <a:endParaRPr lang="en-US" sz="2000">
              <a:latin typeface="Comic Sans MS" charset="0"/>
            </a:endParaRPr>
          </a:p>
          <a:p>
            <a:pPr>
              <a:spcBef>
                <a:spcPct val="50000"/>
              </a:spcBef>
            </a:pPr>
            <a:endParaRPr lang="en-US" sz="2000">
              <a:latin typeface="Comic Sans MS" charset="0"/>
            </a:endParaRPr>
          </a:p>
          <a:p>
            <a:pPr>
              <a:spcBef>
                <a:spcPct val="50000"/>
              </a:spcBef>
            </a:pPr>
            <a:endParaRPr lang="en-US" sz="2000">
              <a:latin typeface="Comic Sans MS" charset="0"/>
            </a:endParaRPr>
          </a:p>
          <a:p>
            <a:pPr>
              <a:spcBef>
                <a:spcPct val="50000"/>
              </a:spcBef>
            </a:pPr>
            <a:endParaRPr lang="en-US" sz="2000">
              <a:latin typeface="Comic Sans MS" charset="0"/>
            </a:endParaRPr>
          </a:p>
          <a:p>
            <a:pPr>
              <a:spcBef>
                <a:spcPct val="50000"/>
              </a:spcBef>
            </a:pPr>
            <a:endParaRPr lang="en-US" sz="2000">
              <a:latin typeface="Comic Sans MS" charset="0"/>
            </a:endParaRPr>
          </a:p>
          <a:p>
            <a:pPr>
              <a:spcBef>
                <a:spcPct val="50000"/>
              </a:spcBef>
            </a:pPr>
            <a:r>
              <a:rPr lang="en-US" sz="2000">
                <a:latin typeface="Comic Sans MS" charset="0"/>
              </a:rPr>
              <a:t> Final Mesh        shown with</a:t>
            </a:r>
          </a:p>
          <a:p>
            <a:pPr>
              <a:spcBef>
                <a:spcPct val="50000"/>
              </a:spcBef>
            </a:pPr>
            <a:r>
              <a:rPr lang="en-US" sz="2000">
                <a:latin typeface="Comic Sans MS" charset="0"/>
              </a:rPr>
              <a:t>	          Photo-consistency</a:t>
            </a:r>
          </a:p>
        </p:txBody>
      </p:sp>
      <p:pic>
        <p:nvPicPr>
          <p:cNvPr id="186374" name="Picture 119" descr="tb01.png"/>
          <p:cNvPicPr>
            <a:picLocks noChangeAspect="1"/>
          </p:cNvPicPr>
          <p:nvPr/>
        </p:nvPicPr>
        <p:blipFill>
          <a:blip r:embed="rId3">
            <a:lum bright="58000" contrast="-26000"/>
            <a:extLst>
              <a:ext uri="{28A0092B-C50C-407E-A947-70E740481C1C}">
                <a14:useLocalDpi xmlns:a14="http://schemas.microsoft.com/office/drawing/2010/main"/>
              </a:ext>
            </a:extLst>
          </a:blip>
          <a:srcRect/>
          <a:stretch>
            <a:fillRect/>
          </a:stretch>
        </p:blipFill>
        <p:spPr bwMode="auto">
          <a:xfrm>
            <a:off x="219075" y="357188"/>
            <a:ext cx="7778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6375" name="Rectangle 153"/>
          <p:cNvSpPr>
            <a:spLocks noChangeArrowheads="1"/>
          </p:cNvSpPr>
          <p:nvPr/>
        </p:nvSpPr>
        <p:spPr bwMode="auto">
          <a:xfrm>
            <a:off x="4722813" y="1809750"/>
            <a:ext cx="3657600" cy="3706813"/>
          </a:xfrm>
          <a:prstGeom prst="rect">
            <a:avLst/>
          </a:prstGeom>
          <a:solidFill>
            <a:srgbClr val="FF6600"/>
          </a:solidFill>
          <a:ln w="9525">
            <a:solidFill>
              <a:srgbClr val="FF0000"/>
            </a:solidFill>
            <a:miter lim="800000"/>
            <a:headEnd/>
            <a:tailEnd/>
          </a:ln>
        </p:spPr>
        <p:txBody>
          <a:bodyPr wrap="none" anchor="ctr"/>
          <a:lstStyle/>
          <a:p>
            <a:endParaRPr lang="en-US"/>
          </a:p>
        </p:txBody>
      </p:sp>
      <p:sp>
        <p:nvSpPr>
          <p:cNvPr id="186376" name="Freeform 155"/>
          <p:cNvSpPr>
            <a:spLocks/>
          </p:cNvSpPr>
          <p:nvPr/>
        </p:nvSpPr>
        <p:spPr bwMode="auto">
          <a:xfrm>
            <a:off x="4714875" y="2147888"/>
            <a:ext cx="3671888" cy="2147887"/>
          </a:xfrm>
          <a:custGeom>
            <a:avLst/>
            <a:gdLst>
              <a:gd name="T0" fmla="*/ 2147483647 w 2313"/>
              <a:gd name="T1" fmla="*/ 2147483647 h 1353"/>
              <a:gd name="T2" fmla="*/ 2147483647 w 2313"/>
              <a:gd name="T3" fmla="*/ 2147483647 h 1353"/>
              <a:gd name="T4" fmla="*/ 2147483647 w 2313"/>
              <a:gd name="T5" fmla="*/ 2147483647 h 1353"/>
              <a:gd name="T6" fmla="*/ 2147483647 w 2313"/>
              <a:gd name="T7" fmla="*/ 2147483647 h 1353"/>
              <a:gd name="T8" fmla="*/ 2147483647 w 2313"/>
              <a:gd name="T9" fmla="*/ 2147483647 h 1353"/>
              <a:gd name="T10" fmla="*/ 2147483647 w 2313"/>
              <a:gd name="T11" fmla="*/ 2147483647 h 1353"/>
              <a:gd name="T12" fmla="*/ 2147483647 w 2313"/>
              <a:gd name="T13" fmla="*/ 2147483647 h 1353"/>
              <a:gd name="T14" fmla="*/ 2147483647 w 2313"/>
              <a:gd name="T15" fmla="*/ 2147483647 h 1353"/>
              <a:gd name="T16" fmla="*/ 2147483647 w 2313"/>
              <a:gd name="T17" fmla="*/ 2147483647 h 1353"/>
              <a:gd name="T18" fmla="*/ 2147483647 w 2313"/>
              <a:gd name="T19" fmla="*/ 2147483647 h 1353"/>
              <a:gd name="T20" fmla="*/ 2147483647 w 2313"/>
              <a:gd name="T21" fmla="*/ 2147483647 h 1353"/>
              <a:gd name="T22" fmla="*/ 2147483647 w 2313"/>
              <a:gd name="T23" fmla="*/ 0 h 1353"/>
              <a:gd name="T24" fmla="*/ 2147483647 w 2313"/>
              <a:gd name="T25" fmla="*/ 2147483647 h 1353"/>
              <a:gd name="T26" fmla="*/ 2147483647 w 2313"/>
              <a:gd name="T27" fmla="*/ 2147483647 h 1353"/>
              <a:gd name="T28" fmla="*/ 2147483647 w 2313"/>
              <a:gd name="T29" fmla="*/ 2147483647 h 1353"/>
              <a:gd name="T30" fmla="*/ 2147483647 w 2313"/>
              <a:gd name="T31" fmla="*/ 2147483647 h 1353"/>
              <a:gd name="T32" fmla="*/ 2147483647 w 2313"/>
              <a:gd name="T33" fmla="*/ 2147483647 h 1353"/>
              <a:gd name="T34" fmla="*/ 0 w 2313"/>
              <a:gd name="T35" fmla="*/ 2147483647 h 1353"/>
              <a:gd name="T36" fmla="*/ 0 w 2313"/>
              <a:gd name="T37" fmla="*/ 2147483647 h 1353"/>
              <a:gd name="T38" fmla="*/ 2147483647 w 2313"/>
              <a:gd name="T39" fmla="*/ 2147483647 h 1353"/>
              <a:gd name="T40" fmla="*/ 2147483647 w 2313"/>
              <a:gd name="T41" fmla="*/ 2147483647 h 1353"/>
              <a:gd name="T42" fmla="*/ 2147483647 w 2313"/>
              <a:gd name="T43" fmla="*/ 2147483647 h 1353"/>
              <a:gd name="T44" fmla="*/ 2147483647 w 2313"/>
              <a:gd name="T45" fmla="*/ 2147483647 h 1353"/>
              <a:gd name="T46" fmla="*/ 2147483647 w 2313"/>
              <a:gd name="T47" fmla="*/ 2147483647 h 1353"/>
              <a:gd name="T48" fmla="*/ 2147483647 w 2313"/>
              <a:gd name="T49" fmla="*/ 2147483647 h 1353"/>
              <a:gd name="T50" fmla="*/ 2147483647 w 2313"/>
              <a:gd name="T51" fmla="*/ 2147483647 h 1353"/>
              <a:gd name="T52" fmla="*/ 2147483647 w 2313"/>
              <a:gd name="T53" fmla="*/ 2147483647 h 1353"/>
              <a:gd name="T54" fmla="*/ 2147483647 w 2313"/>
              <a:gd name="T55" fmla="*/ 2147483647 h 1353"/>
              <a:gd name="T56" fmla="*/ 2147483647 w 2313"/>
              <a:gd name="T57" fmla="*/ 2147483647 h 1353"/>
              <a:gd name="T58" fmla="*/ 2147483647 w 2313"/>
              <a:gd name="T59" fmla="*/ 2147483647 h 1353"/>
              <a:gd name="T60" fmla="*/ 2147483647 w 2313"/>
              <a:gd name="T61" fmla="*/ 2147483647 h 1353"/>
              <a:gd name="T62" fmla="*/ 2147483647 w 2313"/>
              <a:gd name="T63" fmla="*/ 2147483647 h 13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13"/>
              <a:gd name="T97" fmla="*/ 0 h 1353"/>
              <a:gd name="T98" fmla="*/ 2313 w 2313"/>
              <a:gd name="T99" fmla="*/ 1353 h 13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13" h="1353">
                <a:moveTo>
                  <a:pt x="2313" y="1020"/>
                </a:moveTo>
                <a:lnTo>
                  <a:pt x="2211" y="909"/>
                </a:lnTo>
                <a:lnTo>
                  <a:pt x="1902" y="906"/>
                </a:lnTo>
                <a:lnTo>
                  <a:pt x="1869" y="864"/>
                </a:lnTo>
                <a:lnTo>
                  <a:pt x="1566" y="864"/>
                </a:lnTo>
                <a:lnTo>
                  <a:pt x="1365" y="639"/>
                </a:lnTo>
                <a:lnTo>
                  <a:pt x="1365" y="564"/>
                </a:lnTo>
                <a:lnTo>
                  <a:pt x="1137" y="288"/>
                </a:lnTo>
                <a:lnTo>
                  <a:pt x="1137" y="213"/>
                </a:lnTo>
                <a:lnTo>
                  <a:pt x="963" y="57"/>
                </a:lnTo>
                <a:lnTo>
                  <a:pt x="762" y="57"/>
                </a:lnTo>
                <a:lnTo>
                  <a:pt x="690" y="0"/>
                </a:lnTo>
                <a:lnTo>
                  <a:pt x="387" y="267"/>
                </a:lnTo>
                <a:lnTo>
                  <a:pt x="387" y="486"/>
                </a:lnTo>
                <a:lnTo>
                  <a:pt x="294" y="561"/>
                </a:lnTo>
                <a:lnTo>
                  <a:pt x="294" y="705"/>
                </a:lnTo>
                <a:lnTo>
                  <a:pt x="183" y="789"/>
                </a:lnTo>
                <a:lnTo>
                  <a:pt x="0" y="789"/>
                </a:lnTo>
                <a:lnTo>
                  <a:pt x="0" y="990"/>
                </a:lnTo>
                <a:lnTo>
                  <a:pt x="333" y="990"/>
                </a:lnTo>
                <a:lnTo>
                  <a:pt x="468" y="870"/>
                </a:lnTo>
                <a:lnTo>
                  <a:pt x="471" y="702"/>
                </a:lnTo>
                <a:lnTo>
                  <a:pt x="759" y="384"/>
                </a:lnTo>
                <a:lnTo>
                  <a:pt x="957" y="384"/>
                </a:lnTo>
                <a:lnTo>
                  <a:pt x="1188" y="648"/>
                </a:lnTo>
                <a:lnTo>
                  <a:pt x="1188" y="873"/>
                </a:lnTo>
                <a:lnTo>
                  <a:pt x="1359" y="1074"/>
                </a:lnTo>
                <a:lnTo>
                  <a:pt x="1602" y="1074"/>
                </a:lnTo>
                <a:lnTo>
                  <a:pt x="1656" y="1137"/>
                </a:lnTo>
                <a:lnTo>
                  <a:pt x="2115" y="1137"/>
                </a:lnTo>
                <a:lnTo>
                  <a:pt x="2313" y="1353"/>
                </a:lnTo>
                <a:lnTo>
                  <a:pt x="2313" y="1020"/>
                </a:lnTo>
                <a:close/>
              </a:path>
            </a:pathLst>
          </a:custGeom>
          <a:solidFill>
            <a:srgbClr val="3366FF"/>
          </a:solidFill>
          <a:ln w="9525">
            <a:solidFill>
              <a:srgbClr val="0000FF"/>
            </a:solidFill>
            <a:round/>
            <a:headEnd/>
            <a:tailEnd/>
          </a:ln>
        </p:spPr>
        <p:txBody>
          <a:bodyPr/>
          <a:lstStyle/>
          <a:p>
            <a:endParaRPr lang="en-US"/>
          </a:p>
        </p:txBody>
      </p:sp>
      <p:sp>
        <p:nvSpPr>
          <p:cNvPr id="186377" name="Freeform 154"/>
          <p:cNvSpPr>
            <a:spLocks/>
          </p:cNvSpPr>
          <p:nvPr/>
        </p:nvSpPr>
        <p:spPr bwMode="auto">
          <a:xfrm>
            <a:off x="4684713" y="2317750"/>
            <a:ext cx="3706812" cy="1649413"/>
          </a:xfrm>
          <a:custGeom>
            <a:avLst/>
            <a:gdLst>
              <a:gd name="T0" fmla="*/ 2147483647 w 2335"/>
              <a:gd name="T1" fmla="*/ 2147483647 h 1039"/>
              <a:gd name="T2" fmla="*/ 2147483647 w 2335"/>
              <a:gd name="T3" fmla="*/ 2147483647 h 1039"/>
              <a:gd name="T4" fmla="*/ 2147483647 w 2335"/>
              <a:gd name="T5" fmla="*/ 2147483647 h 1039"/>
              <a:gd name="T6" fmla="*/ 2147483647 w 2335"/>
              <a:gd name="T7" fmla="*/ 2147483647 h 1039"/>
              <a:gd name="T8" fmla="*/ 2147483647 w 2335"/>
              <a:gd name="T9" fmla="*/ 2147483647 h 1039"/>
              <a:gd name="T10" fmla="*/ 2147483647 w 2335"/>
              <a:gd name="T11" fmla="*/ 2147483647 h 1039"/>
              <a:gd name="T12" fmla="*/ 2147483647 w 2335"/>
              <a:gd name="T13" fmla="*/ 2147483647 h 1039"/>
              <a:gd name="T14" fmla="*/ 2147483647 w 2335"/>
              <a:gd name="T15" fmla="*/ 2147483647 h 1039"/>
              <a:gd name="T16" fmla="*/ 2147483647 w 2335"/>
              <a:gd name="T17" fmla="*/ 2147483647 h 1039"/>
              <a:gd name="T18" fmla="*/ 2147483647 w 2335"/>
              <a:gd name="T19" fmla="*/ 2147483647 h 1039"/>
              <a:gd name="T20" fmla="*/ 2147483647 w 2335"/>
              <a:gd name="T21" fmla="*/ 2147483647 h 1039"/>
              <a:gd name="T22" fmla="*/ 2147483647 w 2335"/>
              <a:gd name="T23" fmla="*/ 2147483647 h 1039"/>
              <a:gd name="T24" fmla="*/ 2147483647 w 2335"/>
              <a:gd name="T25" fmla="*/ 2147483647 h 1039"/>
              <a:gd name="T26" fmla="*/ 2147483647 w 2335"/>
              <a:gd name="T27" fmla="*/ 2147483647 h 1039"/>
              <a:gd name="T28" fmla="*/ 0 w 2335"/>
              <a:gd name="T29" fmla="*/ 2147483647 h 10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35"/>
              <a:gd name="T46" fmla="*/ 0 h 1039"/>
              <a:gd name="T47" fmla="*/ 2335 w 2335"/>
              <a:gd name="T48" fmla="*/ 1039 h 10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35" h="1039">
                <a:moveTo>
                  <a:pt x="2335" y="1039"/>
                </a:moveTo>
                <a:cubicBezTo>
                  <a:pt x="2261" y="977"/>
                  <a:pt x="2187" y="916"/>
                  <a:pt x="2086" y="891"/>
                </a:cubicBezTo>
                <a:cubicBezTo>
                  <a:pt x="1985" y="866"/>
                  <a:pt x="1829" y="894"/>
                  <a:pt x="1728" y="891"/>
                </a:cubicBezTo>
                <a:cubicBezTo>
                  <a:pt x="1627" y="888"/>
                  <a:pt x="1548" y="914"/>
                  <a:pt x="1479" y="875"/>
                </a:cubicBezTo>
                <a:cubicBezTo>
                  <a:pt x="1410" y="836"/>
                  <a:pt x="1364" y="736"/>
                  <a:pt x="1315" y="657"/>
                </a:cubicBezTo>
                <a:cubicBezTo>
                  <a:pt x="1266" y="578"/>
                  <a:pt x="1231" y="484"/>
                  <a:pt x="1183" y="400"/>
                </a:cubicBezTo>
                <a:cubicBezTo>
                  <a:pt x="1135" y="316"/>
                  <a:pt x="1085" y="213"/>
                  <a:pt x="1027" y="151"/>
                </a:cubicBezTo>
                <a:cubicBezTo>
                  <a:pt x="969" y="89"/>
                  <a:pt x="897" y="47"/>
                  <a:pt x="832" y="27"/>
                </a:cubicBezTo>
                <a:cubicBezTo>
                  <a:pt x="771" y="0"/>
                  <a:pt x="688" y="13"/>
                  <a:pt x="638" y="34"/>
                </a:cubicBezTo>
                <a:cubicBezTo>
                  <a:pt x="588" y="55"/>
                  <a:pt x="555" y="99"/>
                  <a:pt x="529" y="151"/>
                </a:cubicBezTo>
                <a:cubicBezTo>
                  <a:pt x="503" y="203"/>
                  <a:pt x="500" y="276"/>
                  <a:pt x="482" y="346"/>
                </a:cubicBezTo>
                <a:cubicBezTo>
                  <a:pt x="464" y="416"/>
                  <a:pt x="452" y="503"/>
                  <a:pt x="420" y="572"/>
                </a:cubicBezTo>
                <a:cubicBezTo>
                  <a:pt x="388" y="641"/>
                  <a:pt x="333" y="718"/>
                  <a:pt x="288" y="758"/>
                </a:cubicBezTo>
                <a:cubicBezTo>
                  <a:pt x="243" y="798"/>
                  <a:pt x="196" y="804"/>
                  <a:pt x="148" y="813"/>
                </a:cubicBezTo>
                <a:cubicBezTo>
                  <a:pt x="100" y="822"/>
                  <a:pt x="50" y="817"/>
                  <a:pt x="0" y="813"/>
                </a:cubicBezTo>
              </a:path>
            </a:pathLst>
          </a:custGeom>
          <a:noFill/>
          <a:ln w="22225">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pic>
        <p:nvPicPr>
          <p:cNvPr id="186378" name="Picture 157" descr="dd"/>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51088" y="1806575"/>
            <a:ext cx="1300162" cy="2668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6379" name="Picture 160" descr="aa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08013" y="1814513"/>
            <a:ext cx="1268412" cy="265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4468654"/>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8"/>
          <p:cNvSpPr>
            <a:spLocks noChangeArrowheads="1"/>
          </p:cNvSpPr>
          <p:nvPr/>
        </p:nvSpPr>
        <p:spPr bwMode="auto">
          <a:xfrm>
            <a:off x="4722813" y="1809750"/>
            <a:ext cx="3657600" cy="3706813"/>
          </a:xfrm>
          <a:prstGeom prst="rect">
            <a:avLst/>
          </a:prstGeom>
          <a:solidFill>
            <a:srgbClr val="FF6600"/>
          </a:solidFill>
          <a:ln w="9525">
            <a:solidFill>
              <a:srgbClr val="FF0000"/>
            </a:solidFill>
            <a:miter lim="800000"/>
            <a:headEnd/>
            <a:tailEnd/>
          </a:ln>
        </p:spPr>
        <p:txBody>
          <a:bodyPr wrap="none" anchor="ctr"/>
          <a:lstStyle/>
          <a:p>
            <a:endParaRPr lang="en-US"/>
          </a:p>
        </p:txBody>
      </p:sp>
      <p:sp>
        <p:nvSpPr>
          <p:cNvPr id="376843" name="Freeform 11"/>
          <p:cNvSpPr>
            <a:spLocks/>
          </p:cNvSpPr>
          <p:nvPr/>
        </p:nvSpPr>
        <p:spPr bwMode="auto">
          <a:xfrm>
            <a:off x="4719638" y="2544763"/>
            <a:ext cx="3670300" cy="2978150"/>
          </a:xfrm>
          <a:custGeom>
            <a:avLst/>
            <a:gdLst>
              <a:gd name="T0" fmla="*/ 0 w 2312"/>
              <a:gd name="T1" fmla="*/ 2147483647 h 1876"/>
              <a:gd name="T2" fmla="*/ 0 w 2312"/>
              <a:gd name="T3" fmla="*/ 2147483647 h 1876"/>
              <a:gd name="T4" fmla="*/ 2147483647 w 2312"/>
              <a:gd name="T5" fmla="*/ 2147483647 h 1876"/>
              <a:gd name="T6" fmla="*/ 2147483647 w 2312"/>
              <a:gd name="T7" fmla="*/ 2147483647 h 1876"/>
              <a:gd name="T8" fmla="*/ 2147483647 w 2312"/>
              <a:gd name="T9" fmla="*/ 2147483647 h 1876"/>
              <a:gd name="T10" fmla="*/ 2147483647 w 2312"/>
              <a:gd name="T11" fmla="*/ 2147483647 h 1876"/>
              <a:gd name="T12" fmla="*/ 2147483647 w 2312"/>
              <a:gd name="T13" fmla="*/ 2147483647 h 1876"/>
              <a:gd name="T14" fmla="*/ 2147483647 w 2312"/>
              <a:gd name="T15" fmla="*/ 0 h 1876"/>
              <a:gd name="T16" fmla="*/ 2147483647 w 2312"/>
              <a:gd name="T17" fmla="*/ 2147483647 h 1876"/>
              <a:gd name="T18" fmla="*/ 2147483647 w 2312"/>
              <a:gd name="T19" fmla="*/ 2147483647 h 1876"/>
              <a:gd name="T20" fmla="*/ 0 w 2312"/>
              <a:gd name="T21" fmla="*/ 2147483647 h 1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12"/>
              <a:gd name="T34" fmla="*/ 0 h 1876"/>
              <a:gd name="T35" fmla="*/ 2312 w 2312"/>
              <a:gd name="T36" fmla="*/ 1876 h 1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12" h="1876">
                <a:moveTo>
                  <a:pt x="0" y="639"/>
                </a:moveTo>
                <a:lnTo>
                  <a:pt x="0" y="1876"/>
                </a:lnTo>
                <a:lnTo>
                  <a:pt x="2312" y="1876"/>
                </a:lnTo>
                <a:lnTo>
                  <a:pt x="2312" y="919"/>
                </a:lnTo>
                <a:lnTo>
                  <a:pt x="2016" y="763"/>
                </a:lnTo>
                <a:lnTo>
                  <a:pt x="1355" y="639"/>
                </a:lnTo>
                <a:lnTo>
                  <a:pt x="1098" y="195"/>
                </a:lnTo>
                <a:lnTo>
                  <a:pt x="794" y="0"/>
                </a:lnTo>
                <a:lnTo>
                  <a:pt x="413" y="242"/>
                </a:lnTo>
                <a:lnTo>
                  <a:pt x="257" y="631"/>
                </a:lnTo>
                <a:lnTo>
                  <a:pt x="0" y="639"/>
                </a:lnTo>
                <a:close/>
              </a:path>
            </a:pathLst>
          </a:custGeom>
          <a:solidFill>
            <a:srgbClr val="993300"/>
          </a:solidFill>
          <a:ln w="9525">
            <a:solidFill>
              <a:schemeClr val="tx1"/>
            </a:solidFill>
            <a:round/>
            <a:headEnd/>
            <a:tailEnd/>
          </a:ln>
        </p:spPr>
        <p:txBody>
          <a:bodyPr/>
          <a:lstStyle/>
          <a:p>
            <a:endParaRPr lang="en-US"/>
          </a:p>
        </p:txBody>
      </p:sp>
      <p:sp>
        <p:nvSpPr>
          <p:cNvPr id="119" name="Slide Number Placeholder 3"/>
          <p:cNvSpPr txBox="1">
            <a:spLocks noGrp="1"/>
          </p:cNvSpPr>
          <p:nvPr/>
        </p:nvSpPr>
        <p:spPr bwMode="auto">
          <a:xfrm>
            <a:off x="7858125" y="6418263"/>
            <a:ext cx="822325" cy="246062"/>
          </a:xfrm>
          <a:prstGeom prst="rect">
            <a:avLst/>
          </a:prstGeom>
          <a:noFill/>
          <a:ln>
            <a:miter lim="800000"/>
            <a:headEnd/>
            <a:tailEnd/>
          </a:ln>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44BAB2F7-B785-5349-97DF-1C309754231D}" type="slidenum">
              <a:rPr lang="en-US" sz="1200">
                <a:latin typeface="Verdana" charset="0"/>
              </a:rPr>
              <a:pPr algn="r" eaLnBrk="1" hangingPunct="1"/>
              <a:t>145</a:t>
            </a:fld>
            <a:endParaRPr lang="en-US" sz="1200">
              <a:latin typeface="Verdana" charset="0"/>
            </a:endParaRPr>
          </a:p>
        </p:txBody>
      </p:sp>
      <p:sp>
        <p:nvSpPr>
          <p:cNvPr id="187397" name="Rectangle 29"/>
          <p:cNvSpPr>
            <a:spLocks noGrp="1" noChangeArrowheads="1"/>
          </p:cNvSpPr>
          <p:nvPr>
            <p:ph type="title" idx="4294967295"/>
          </p:nvPr>
        </p:nvSpPr>
        <p:spPr/>
        <p:txBody>
          <a:bodyPr/>
          <a:lstStyle/>
          <a:p>
            <a:pPr defTabSz="457200" eaLnBrk="1" hangingPunct="1"/>
            <a:r>
              <a:rPr lang="en-US">
                <a:latin typeface="Verdana" charset="0"/>
              </a:rPr>
              <a:t>Detect Interior</a:t>
            </a:r>
          </a:p>
        </p:txBody>
      </p:sp>
      <p:sp>
        <p:nvSpPr>
          <p:cNvPr id="187398" name="Rectangle 30"/>
          <p:cNvSpPr>
            <a:spLocks noGrp="1" noChangeArrowheads="1"/>
          </p:cNvSpPr>
          <p:nvPr>
            <p:ph type="body" idx="4294967295"/>
          </p:nvPr>
        </p:nvSpPr>
        <p:spPr>
          <a:xfrm>
            <a:off x="457200" y="1600200"/>
            <a:ext cx="3806825" cy="4525963"/>
          </a:xfrm>
        </p:spPr>
        <p:txBody>
          <a:bodyPr/>
          <a:lstStyle/>
          <a:p>
            <a:pPr marL="341313" indent="-341313" defTabSz="457200" eaLnBrk="1" hangingPunct="1">
              <a:buFontTx/>
              <a:buNone/>
            </a:pPr>
            <a:r>
              <a:rPr lang="en-US">
                <a:latin typeface="Verdana" charset="0"/>
              </a:rPr>
              <a:t> </a:t>
            </a: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p:txBody>
      </p:sp>
      <p:pic>
        <p:nvPicPr>
          <p:cNvPr id="187399" name="Picture 119" descr="tb01.png"/>
          <p:cNvPicPr>
            <a:picLocks noChangeAspect="1"/>
          </p:cNvPicPr>
          <p:nvPr/>
        </p:nvPicPr>
        <p:blipFill>
          <a:blip r:embed="rId3">
            <a:lum bright="58000" contrast="-26000"/>
            <a:extLst>
              <a:ext uri="{28A0092B-C50C-407E-A947-70E740481C1C}">
                <a14:useLocalDpi xmlns:a14="http://schemas.microsoft.com/office/drawing/2010/main"/>
              </a:ext>
            </a:extLst>
          </a:blip>
          <a:srcRect/>
          <a:stretch>
            <a:fillRect/>
          </a:stretch>
        </p:blipFill>
        <p:spPr bwMode="auto">
          <a:xfrm>
            <a:off x="219075" y="357188"/>
            <a:ext cx="7778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7400" name="Freeform 12"/>
          <p:cNvSpPr>
            <a:spLocks/>
          </p:cNvSpPr>
          <p:nvPr/>
        </p:nvSpPr>
        <p:spPr bwMode="auto">
          <a:xfrm>
            <a:off x="4714875" y="2147888"/>
            <a:ext cx="3671888" cy="2147887"/>
          </a:xfrm>
          <a:custGeom>
            <a:avLst/>
            <a:gdLst>
              <a:gd name="T0" fmla="*/ 2147483647 w 2313"/>
              <a:gd name="T1" fmla="*/ 2147483647 h 1353"/>
              <a:gd name="T2" fmla="*/ 2147483647 w 2313"/>
              <a:gd name="T3" fmla="*/ 2147483647 h 1353"/>
              <a:gd name="T4" fmla="*/ 2147483647 w 2313"/>
              <a:gd name="T5" fmla="*/ 2147483647 h 1353"/>
              <a:gd name="T6" fmla="*/ 2147483647 w 2313"/>
              <a:gd name="T7" fmla="*/ 2147483647 h 1353"/>
              <a:gd name="T8" fmla="*/ 2147483647 w 2313"/>
              <a:gd name="T9" fmla="*/ 2147483647 h 1353"/>
              <a:gd name="T10" fmla="*/ 2147483647 w 2313"/>
              <a:gd name="T11" fmla="*/ 2147483647 h 1353"/>
              <a:gd name="T12" fmla="*/ 2147483647 w 2313"/>
              <a:gd name="T13" fmla="*/ 2147483647 h 1353"/>
              <a:gd name="T14" fmla="*/ 2147483647 w 2313"/>
              <a:gd name="T15" fmla="*/ 2147483647 h 1353"/>
              <a:gd name="T16" fmla="*/ 2147483647 w 2313"/>
              <a:gd name="T17" fmla="*/ 2147483647 h 1353"/>
              <a:gd name="T18" fmla="*/ 2147483647 w 2313"/>
              <a:gd name="T19" fmla="*/ 2147483647 h 1353"/>
              <a:gd name="T20" fmla="*/ 2147483647 w 2313"/>
              <a:gd name="T21" fmla="*/ 2147483647 h 1353"/>
              <a:gd name="T22" fmla="*/ 2147483647 w 2313"/>
              <a:gd name="T23" fmla="*/ 0 h 1353"/>
              <a:gd name="T24" fmla="*/ 2147483647 w 2313"/>
              <a:gd name="T25" fmla="*/ 2147483647 h 1353"/>
              <a:gd name="T26" fmla="*/ 2147483647 w 2313"/>
              <a:gd name="T27" fmla="*/ 2147483647 h 1353"/>
              <a:gd name="T28" fmla="*/ 2147483647 w 2313"/>
              <a:gd name="T29" fmla="*/ 2147483647 h 1353"/>
              <a:gd name="T30" fmla="*/ 2147483647 w 2313"/>
              <a:gd name="T31" fmla="*/ 2147483647 h 1353"/>
              <a:gd name="T32" fmla="*/ 2147483647 w 2313"/>
              <a:gd name="T33" fmla="*/ 2147483647 h 1353"/>
              <a:gd name="T34" fmla="*/ 0 w 2313"/>
              <a:gd name="T35" fmla="*/ 2147483647 h 1353"/>
              <a:gd name="T36" fmla="*/ 0 w 2313"/>
              <a:gd name="T37" fmla="*/ 2147483647 h 1353"/>
              <a:gd name="T38" fmla="*/ 2147483647 w 2313"/>
              <a:gd name="T39" fmla="*/ 2147483647 h 1353"/>
              <a:gd name="T40" fmla="*/ 2147483647 w 2313"/>
              <a:gd name="T41" fmla="*/ 2147483647 h 1353"/>
              <a:gd name="T42" fmla="*/ 2147483647 w 2313"/>
              <a:gd name="T43" fmla="*/ 2147483647 h 1353"/>
              <a:gd name="T44" fmla="*/ 2147483647 w 2313"/>
              <a:gd name="T45" fmla="*/ 2147483647 h 1353"/>
              <a:gd name="T46" fmla="*/ 2147483647 w 2313"/>
              <a:gd name="T47" fmla="*/ 2147483647 h 1353"/>
              <a:gd name="T48" fmla="*/ 2147483647 w 2313"/>
              <a:gd name="T49" fmla="*/ 2147483647 h 1353"/>
              <a:gd name="T50" fmla="*/ 2147483647 w 2313"/>
              <a:gd name="T51" fmla="*/ 2147483647 h 1353"/>
              <a:gd name="T52" fmla="*/ 2147483647 w 2313"/>
              <a:gd name="T53" fmla="*/ 2147483647 h 1353"/>
              <a:gd name="T54" fmla="*/ 2147483647 w 2313"/>
              <a:gd name="T55" fmla="*/ 2147483647 h 1353"/>
              <a:gd name="T56" fmla="*/ 2147483647 w 2313"/>
              <a:gd name="T57" fmla="*/ 2147483647 h 1353"/>
              <a:gd name="T58" fmla="*/ 2147483647 w 2313"/>
              <a:gd name="T59" fmla="*/ 2147483647 h 1353"/>
              <a:gd name="T60" fmla="*/ 2147483647 w 2313"/>
              <a:gd name="T61" fmla="*/ 2147483647 h 1353"/>
              <a:gd name="T62" fmla="*/ 2147483647 w 2313"/>
              <a:gd name="T63" fmla="*/ 2147483647 h 13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13"/>
              <a:gd name="T97" fmla="*/ 0 h 1353"/>
              <a:gd name="T98" fmla="*/ 2313 w 2313"/>
              <a:gd name="T99" fmla="*/ 1353 h 13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13" h="1353">
                <a:moveTo>
                  <a:pt x="2313" y="1020"/>
                </a:moveTo>
                <a:lnTo>
                  <a:pt x="2211" y="909"/>
                </a:lnTo>
                <a:lnTo>
                  <a:pt x="1902" y="906"/>
                </a:lnTo>
                <a:lnTo>
                  <a:pt x="1869" y="864"/>
                </a:lnTo>
                <a:lnTo>
                  <a:pt x="1566" y="864"/>
                </a:lnTo>
                <a:lnTo>
                  <a:pt x="1365" y="639"/>
                </a:lnTo>
                <a:lnTo>
                  <a:pt x="1365" y="564"/>
                </a:lnTo>
                <a:lnTo>
                  <a:pt x="1137" y="288"/>
                </a:lnTo>
                <a:lnTo>
                  <a:pt x="1137" y="213"/>
                </a:lnTo>
                <a:lnTo>
                  <a:pt x="963" y="57"/>
                </a:lnTo>
                <a:lnTo>
                  <a:pt x="762" y="57"/>
                </a:lnTo>
                <a:lnTo>
                  <a:pt x="690" y="0"/>
                </a:lnTo>
                <a:lnTo>
                  <a:pt x="387" y="267"/>
                </a:lnTo>
                <a:lnTo>
                  <a:pt x="387" y="486"/>
                </a:lnTo>
                <a:lnTo>
                  <a:pt x="294" y="561"/>
                </a:lnTo>
                <a:lnTo>
                  <a:pt x="294" y="705"/>
                </a:lnTo>
                <a:lnTo>
                  <a:pt x="183" y="789"/>
                </a:lnTo>
                <a:lnTo>
                  <a:pt x="0" y="789"/>
                </a:lnTo>
                <a:lnTo>
                  <a:pt x="0" y="990"/>
                </a:lnTo>
                <a:lnTo>
                  <a:pt x="333" y="990"/>
                </a:lnTo>
                <a:lnTo>
                  <a:pt x="468" y="870"/>
                </a:lnTo>
                <a:lnTo>
                  <a:pt x="471" y="702"/>
                </a:lnTo>
                <a:lnTo>
                  <a:pt x="759" y="384"/>
                </a:lnTo>
                <a:lnTo>
                  <a:pt x="957" y="384"/>
                </a:lnTo>
                <a:lnTo>
                  <a:pt x="1188" y="648"/>
                </a:lnTo>
                <a:lnTo>
                  <a:pt x="1188" y="873"/>
                </a:lnTo>
                <a:lnTo>
                  <a:pt x="1359" y="1074"/>
                </a:lnTo>
                <a:lnTo>
                  <a:pt x="1602" y="1074"/>
                </a:lnTo>
                <a:lnTo>
                  <a:pt x="1656" y="1137"/>
                </a:lnTo>
                <a:lnTo>
                  <a:pt x="2115" y="1137"/>
                </a:lnTo>
                <a:lnTo>
                  <a:pt x="2313" y="1353"/>
                </a:lnTo>
                <a:lnTo>
                  <a:pt x="2313" y="1020"/>
                </a:lnTo>
                <a:close/>
              </a:path>
            </a:pathLst>
          </a:custGeom>
          <a:solidFill>
            <a:srgbClr val="3366FF"/>
          </a:solidFill>
          <a:ln w="9525">
            <a:solidFill>
              <a:schemeClr val="tx1"/>
            </a:solidFill>
            <a:round/>
            <a:headEnd/>
            <a:tailEnd/>
          </a:ln>
        </p:spPr>
        <p:txBody>
          <a:bodyPr/>
          <a:lstStyle/>
          <a:p>
            <a:endParaRPr lang="en-US"/>
          </a:p>
        </p:txBody>
      </p:sp>
      <p:grpSp>
        <p:nvGrpSpPr>
          <p:cNvPr id="187401" name="Group 14"/>
          <p:cNvGrpSpPr>
            <a:grpSpLocks/>
          </p:cNvGrpSpPr>
          <p:nvPr/>
        </p:nvGrpSpPr>
        <p:grpSpPr bwMode="auto">
          <a:xfrm>
            <a:off x="1812925" y="1509713"/>
            <a:ext cx="2678113" cy="2613025"/>
            <a:chOff x="2919" y="924"/>
            <a:chExt cx="1687" cy="1646"/>
          </a:xfrm>
        </p:grpSpPr>
        <p:grpSp>
          <p:nvGrpSpPr>
            <p:cNvPr id="187405" name="Group 36"/>
            <p:cNvGrpSpPr>
              <a:grpSpLocks/>
            </p:cNvGrpSpPr>
            <p:nvPr/>
          </p:nvGrpSpPr>
          <p:grpSpPr bwMode="auto">
            <a:xfrm>
              <a:off x="2919" y="1442"/>
              <a:ext cx="1447" cy="1128"/>
              <a:chOff x="3168" y="1380"/>
              <a:chExt cx="2304" cy="2304"/>
            </a:xfrm>
          </p:grpSpPr>
          <p:sp>
            <p:nvSpPr>
              <p:cNvPr id="187426" name="Rectangle 7"/>
              <p:cNvSpPr>
                <a:spLocks noChangeArrowheads="1"/>
              </p:cNvSpPr>
              <p:nvPr/>
            </p:nvSpPr>
            <p:spPr bwMode="auto">
              <a:xfrm>
                <a:off x="3168" y="1380"/>
                <a:ext cx="768" cy="768"/>
              </a:xfrm>
              <a:prstGeom prst="rect">
                <a:avLst/>
              </a:prstGeom>
              <a:solidFill>
                <a:srgbClr val="FFFF99"/>
              </a:solidFill>
              <a:ln w="9525">
                <a:solidFill>
                  <a:srgbClr val="C0C0C0"/>
                </a:solidFill>
                <a:miter lim="800000"/>
                <a:headEnd/>
                <a:tailEnd/>
              </a:ln>
            </p:spPr>
            <p:txBody>
              <a:bodyPr wrap="none" anchor="ctr"/>
              <a:lstStyle/>
              <a:p>
                <a:endParaRPr lang="en-US"/>
              </a:p>
            </p:txBody>
          </p:sp>
          <p:sp>
            <p:nvSpPr>
              <p:cNvPr id="187427" name="Line 8"/>
              <p:cNvSpPr>
                <a:spLocks noChangeShapeType="1"/>
              </p:cNvSpPr>
              <p:nvPr/>
            </p:nvSpPr>
            <p:spPr bwMode="auto">
              <a:xfrm flipH="1" flipV="1">
                <a:off x="3168" y="1380"/>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28" name="Line 9"/>
              <p:cNvSpPr>
                <a:spLocks noChangeShapeType="1"/>
              </p:cNvSpPr>
              <p:nvPr/>
            </p:nvSpPr>
            <p:spPr bwMode="auto">
              <a:xfrm rot="-5400000" flipH="1" flipV="1">
                <a:off x="3168" y="1380"/>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29" name="Rectangle 10"/>
              <p:cNvSpPr>
                <a:spLocks noChangeArrowheads="1"/>
              </p:cNvSpPr>
              <p:nvPr/>
            </p:nvSpPr>
            <p:spPr bwMode="auto">
              <a:xfrm>
                <a:off x="3936" y="1380"/>
                <a:ext cx="768" cy="768"/>
              </a:xfrm>
              <a:prstGeom prst="rect">
                <a:avLst/>
              </a:prstGeom>
              <a:solidFill>
                <a:srgbClr val="FFFF99"/>
              </a:solidFill>
              <a:ln w="9525">
                <a:solidFill>
                  <a:srgbClr val="C0C0C0"/>
                </a:solidFill>
                <a:miter lim="800000"/>
                <a:headEnd/>
                <a:tailEnd/>
              </a:ln>
            </p:spPr>
            <p:txBody>
              <a:bodyPr wrap="none" anchor="ctr"/>
              <a:lstStyle/>
              <a:p>
                <a:endParaRPr lang="en-US"/>
              </a:p>
            </p:txBody>
          </p:sp>
          <p:sp>
            <p:nvSpPr>
              <p:cNvPr id="187430" name="Line 11"/>
              <p:cNvSpPr>
                <a:spLocks noChangeShapeType="1"/>
              </p:cNvSpPr>
              <p:nvPr/>
            </p:nvSpPr>
            <p:spPr bwMode="auto">
              <a:xfrm flipH="1" flipV="1">
                <a:off x="3936" y="1380"/>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31" name="Line 12"/>
              <p:cNvSpPr>
                <a:spLocks noChangeShapeType="1"/>
              </p:cNvSpPr>
              <p:nvPr/>
            </p:nvSpPr>
            <p:spPr bwMode="auto">
              <a:xfrm rot="-5400000" flipH="1" flipV="1">
                <a:off x="3936" y="1380"/>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32" name="Rectangle 13"/>
              <p:cNvSpPr>
                <a:spLocks noChangeArrowheads="1"/>
              </p:cNvSpPr>
              <p:nvPr/>
            </p:nvSpPr>
            <p:spPr bwMode="auto">
              <a:xfrm>
                <a:off x="3936" y="2148"/>
                <a:ext cx="768" cy="768"/>
              </a:xfrm>
              <a:prstGeom prst="rect">
                <a:avLst/>
              </a:prstGeom>
              <a:solidFill>
                <a:srgbClr val="FFFF99"/>
              </a:solidFill>
              <a:ln w="9525">
                <a:solidFill>
                  <a:srgbClr val="C0C0C0"/>
                </a:solidFill>
                <a:miter lim="800000"/>
                <a:headEnd/>
                <a:tailEnd/>
              </a:ln>
            </p:spPr>
            <p:txBody>
              <a:bodyPr wrap="none" anchor="ctr"/>
              <a:lstStyle/>
              <a:p>
                <a:endParaRPr lang="en-US"/>
              </a:p>
            </p:txBody>
          </p:sp>
          <p:sp>
            <p:nvSpPr>
              <p:cNvPr id="187433" name="Line 14"/>
              <p:cNvSpPr>
                <a:spLocks noChangeShapeType="1"/>
              </p:cNvSpPr>
              <p:nvPr/>
            </p:nvSpPr>
            <p:spPr bwMode="auto">
              <a:xfrm flipH="1" flipV="1">
                <a:off x="3936" y="2148"/>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34" name="Line 15"/>
              <p:cNvSpPr>
                <a:spLocks noChangeShapeType="1"/>
              </p:cNvSpPr>
              <p:nvPr/>
            </p:nvSpPr>
            <p:spPr bwMode="auto">
              <a:xfrm rot="-5400000" flipH="1" flipV="1">
                <a:off x="3936" y="2148"/>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35" name="Rectangle 16"/>
              <p:cNvSpPr>
                <a:spLocks noChangeArrowheads="1"/>
              </p:cNvSpPr>
              <p:nvPr/>
            </p:nvSpPr>
            <p:spPr bwMode="auto">
              <a:xfrm>
                <a:off x="3168" y="2148"/>
                <a:ext cx="768" cy="768"/>
              </a:xfrm>
              <a:prstGeom prst="rect">
                <a:avLst/>
              </a:prstGeom>
              <a:solidFill>
                <a:srgbClr val="FFFF99"/>
              </a:solidFill>
              <a:ln w="9525">
                <a:solidFill>
                  <a:srgbClr val="C0C0C0"/>
                </a:solidFill>
                <a:miter lim="800000"/>
                <a:headEnd/>
                <a:tailEnd/>
              </a:ln>
            </p:spPr>
            <p:txBody>
              <a:bodyPr wrap="none" anchor="ctr"/>
              <a:lstStyle/>
              <a:p>
                <a:endParaRPr lang="en-US"/>
              </a:p>
            </p:txBody>
          </p:sp>
          <p:sp>
            <p:nvSpPr>
              <p:cNvPr id="187436" name="Line 17"/>
              <p:cNvSpPr>
                <a:spLocks noChangeShapeType="1"/>
              </p:cNvSpPr>
              <p:nvPr/>
            </p:nvSpPr>
            <p:spPr bwMode="auto">
              <a:xfrm flipH="1" flipV="1">
                <a:off x="3168" y="2148"/>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37" name="Line 18"/>
              <p:cNvSpPr>
                <a:spLocks noChangeShapeType="1"/>
              </p:cNvSpPr>
              <p:nvPr/>
            </p:nvSpPr>
            <p:spPr bwMode="auto">
              <a:xfrm rot="-5400000" flipH="1" flipV="1">
                <a:off x="3168" y="2148"/>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38" name="Rectangle 19"/>
              <p:cNvSpPr>
                <a:spLocks noChangeArrowheads="1"/>
              </p:cNvSpPr>
              <p:nvPr/>
            </p:nvSpPr>
            <p:spPr bwMode="auto">
              <a:xfrm>
                <a:off x="4704" y="1380"/>
                <a:ext cx="768" cy="768"/>
              </a:xfrm>
              <a:prstGeom prst="rect">
                <a:avLst/>
              </a:prstGeom>
              <a:solidFill>
                <a:srgbClr val="FFFF99"/>
              </a:solidFill>
              <a:ln w="9525">
                <a:solidFill>
                  <a:srgbClr val="C0C0C0"/>
                </a:solidFill>
                <a:miter lim="800000"/>
                <a:headEnd/>
                <a:tailEnd/>
              </a:ln>
            </p:spPr>
            <p:txBody>
              <a:bodyPr wrap="none" anchor="ctr"/>
              <a:lstStyle/>
              <a:p>
                <a:endParaRPr lang="en-US"/>
              </a:p>
            </p:txBody>
          </p:sp>
          <p:sp>
            <p:nvSpPr>
              <p:cNvPr id="187439" name="Line 20"/>
              <p:cNvSpPr>
                <a:spLocks noChangeShapeType="1"/>
              </p:cNvSpPr>
              <p:nvPr/>
            </p:nvSpPr>
            <p:spPr bwMode="auto">
              <a:xfrm flipH="1" flipV="1">
                <a:off x="4704" y="1380"/>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40" name="Line 21"/>
              <p:cNvSpPr>
                <a:spLocks noChangeShapeType="1"/>
              </p:cNvSpPr>
              <p:nvPr/>
            </p:nvSpPr>
            <p:spPr bwMode="auto">
              <a:xfrm rot="-5400000" flipH="1" flipV="1">
                <a:off x="4704" y="1380"/>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41" name="Rectangle 22"/>
              <p:cNvSpPr>
                <a:spLocks noChangeArrowheads="1"/>
              </p:cNvSpPr>
              <p:nvPr/>
            </p:nvSpPr>
            <p:spPr bwMode="auto">
              <a:xfrm>
                <a:off x="4704" y="2148"/>
                <a:ext cx="768" cy="768"/>
              </a:xfrm>
              <a:prstGeom prst="rect">
                <a:avLst/>
              </a:prstGeom>
              <a:solidFill>
                <a:srgbClr val="FFFF99"/>
              </a:solidFill>
              <a:ln w="9525">
                <a:solidFill>
                  <a:srgbClr val="C0C0C0"/>
                </a:solidFill>
                <a:miter lim="800000"/>
                <a:headEnd/>
                <a:tailEnd/>
              </a:ln>
            </p:spPr>
            <p:txBody>
              <a:bodyPr wrap="none" anchor="ctr"/>
              <a:lstStyle/>
              <a:p>
                <a:endParaRPr lang="en-US"/>
              </a:p>
            </p:txBody>
          </p:sp>
          <p:sp>
            <p:nvSpPr>
              <p:cNvPr id="187442" name="Line 23"/>
              <p:cNvSpPr>
                <a:spLocks noChangeShapeType="1"/>
              </p:cNvSpPr>
              <p:nvPr/>
            </p:nvSpPr>
            <p:spPr bwMode="auto">
              <a:xfrm flipH="1" flipV="1">
                <a:off x="4704" y="2148"/>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43" name="Line 24"/>
              <p:cNvSpPr>
                <a:spLocks noChangeShapeType="1"/>
              </p:cNvSpPr>
              <p:nvPr/>
            </p:nvSpPr>
            <p:spPr bwMode="auto">
              <a:xfrm rot="-5400000" flipH="1" flipV="1">
                <a:off x="4704" y="2148"/>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44" name="Rectangle 25"/>
              <p:cNvSpPr>
                <a:spLocks noChangeArrowheads="1"/>
              </p:cNvSpPr>
              <p:nvPr/>
            </p:nvSpPr>
            <p:spPr bwMode="auto">
              <a:xfrm>
                <a:off x="3168" y="2916"/>
                <a:ext cx="768" cy="768"/>
              </a:xfrm>
              <a:prstGeom prst="rect">
                <a:avLst/>
              </a:prstGeom>
              <a:solidFill>
                <a:srgbClr val="FFFF99"/>
              </a:solidFill>
              <a:ln w="9525">
                <a:solidFill>
                  <a:srgbClr val="C0C0C0"/>
                </a:solidFill>
                <a:miter lim="800000"/>
                <a:headEnd/>
                <a:tailEnd/>
              </a:ln>
            </p:spPr>
            <p:txBody>
              <a:bodyPr wrap="none" anchor="ctr"/>
              <a:lstStyle/>
              <a:p>
                <a:endParaRPr lang="en-US"/>
              </a:p>
            </p:txBody>
          </p:sp>
          <p:sp>
            <p:nvSpPr>
              <p:cNvPr id="187445" name="Line 26"/>
              <p:cNvSpPr>
                <a:spLocks noChangeShapeType="1"/>
              </p:cNvSpPr>
              <p:nvPr/>
            </p:nvSpPr>
            <p:spPr bwMode="auto">
              <a:xfrm flipH="1" flipV="1">
                <a:off x="3168" y="2916"/>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46" name="Line 27"/>
              <p:cNvSpPr>
                <a:spLocks noChangeShapeType="1"/>
              </p:cNvSpPr>
              <p:nvPr/>
            </p:nvSpPr>
            <p:spPr bwMode="auto">
              <a:xfrm rot="-5400000" flipH="1" flipV="1">
                <a:off x="3168" y="2916"/>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47" name="Rectangle 28"/>
              <p:cNvSpPr>
                <a:spLocks noChangeArrowheads="1"/>
              </p:cNvSpPr>
              <p:nvPr/>
            </p:nvSpPr>
            <p:spPr bwMode="auto">
              <a:xfrm>
                <a:off x="3936" y="2916"/>
                <a:ext cx="768" cy="768"/>
              </a:xfrm>
              <a:prstGeom prst="rect">
                <a:avLst/>
              </a:prstGeom>
              <a:solidFill>
                <a:srgbClr val="FFFF99"/>
              </a:solidFill>
              <a:ln w="9525">
                <a:solidFill>
                  <a:srgbClr val="C0C0C0"/>
                </a:solidFill>
                <a:miter lim="800000"/>
                <a:headEnd/>
                <a:tailEnd/>
              </a:ln>
            </p:spPr>
            <p:txBody>
              <a:bodyPr wrap="none" anchor="ctr"/>
              <a:lstStyle/>
              <a:p>
                <a:endParaRPr lang="en-US"/>
              </a:p>
            </p:txBody>
          </p:sp>
          <p:sp>
            <p:nvSpPr>
              <p:cNvPr id="187448" name="Line 29"/>
              <p:cNvSpPr>
                <a:spLocks noChangeShapeType="1"/>
              </p:cNvSpPr>
              <p:nvPr/>
            </p:nvSpPr>
            <p:spPr bwMode="auto">
              <a:xfrm flipH="1" flipV="1">
                <a:off x="3936" y="2916"/>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49" name="Line 30"/>
              <p:cNvSpPr>
                <a:spLocks noChangeShapeType="1"/>
              </p:cNvSpPr>
              <p:nvPr/>
            </p:nvSpPr>
            <p:spPr bwMode="auto">
              <a:xfrm rot="-5400000" flipH="1" flipV="1">
                <a:off x="3936" y="2916"/>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50" name="Rectangle 31"/>
              <p:cNvSpPr>
                <a:spLocks noChangeArrowheads="1"/>
              </p:cNvSpPr>
              <p:nvPr/>
            </p:nvSpPr>
            <p:spPr bwMode="auto">
              <a:xfrm>
                <a:off x="4704" y="2916"/>
                <a:ext cx="768" cy="768"/>
              </a:xfrm>
              <a:prstGeom prst="rect">
                <a:avLst/>
              </a:prstGeom>
              <a:solidFill>
                <a:srgbClr val="FFFF99"/>
              </a:solidFill>
              <a:ln w="9525">
                <a:solidFill>
                  <a:srgbClr val="C0C0C0"/>
                </a:solidFill>
                <a:miter lim="800000"/>
                <a:headEnd/>
                <a:tailEnd/>
              </a:ln>
            </p:spPr>
            <p:txBody>
              <a:bodyPr wrap="none" anchor="ctr"/>
              <a:lstStyle/>
              <a:p>
                <a:endParaRPr lang="en-US"/>
              </a:p>
            </p:txBody>
          </p:sp>
          <p:sp>
            <p:nvSpPr>
              <p:cNvPr id="187451" name="Line 32"/>
              <p:cNvSpPr>
                <a:spLocks noChangeShapeType="1"/>
              </p:cNvSpPr>
              <p:nvPr/>
            </p:nvSpPr>
            <p:spPr bwMode="auto">
              <a:xfrm flipH="1" flipV="1">
                <a:off x="4704" y="2916"/>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52" name="Line 33"/>
              <p:cNvSpPr>
                <a:spLocks noChangeShapeType="1"/>
              </p:cNvSpPr>
              <p:nvPr/>
            </p:nvSpPr>
            <p:spPr bwMode="auto">
              <a:xfrm rot="-5400000" flipH="1" flipV="1">
                <a:off x="4704" y="2916"/>
                <a:ext cx="768" cy="768"/>
              </a:xfrm>
              <a:prstGeom prst="line">
                <a:avLst/>
              </a:prstGeom>
              <a:noFill/>
              <a:ln w="9525">
                <a:solidFill>
                  <a:srgbClr val="C0C0C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187406" name="AutoShape 37"/>
            <p:cNvSpPr>
              <a:spLocks noChangeArrowheads="1"/>
            </p:cNvSpPr>
            <p:nvPr/>
          </p:nvSpPr>
          <p:spPr bwMode="auto">
            <a:xfrm>
              <a:off x="3562" y="926"/>
              <a:ext cx="95" cy="124"/>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187407" name="AutoShape 38"/>
            <p:cNvSpPr>
              <a:spLocks noChangeArrowheads="1"/>
            </p:cNvSpPr>
            <p:nvPr/>
          </p:nvSpPr>
          <p:spPr bwMode="auto">
            <a:xfrm rot="1119697">
              <a:off x="3996" y="930"/>
              <a:ext cx="104" cy="124"/>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187408" name="AutoShape 39"/>
            <p:cNvSpPr>
              <a:spLocks noChangeArrowheads="1"/>
            </p:cNvSpPr>
            <p:nvPr/>
          </p:nvSpPr>
          <p:spPr bwMode="auto">
            <a:xfrm rot="1904325">
              <a:off x="4504" y="924"/>
              <a:ext cx="102" cy="124"/>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187409" name="AutoShape 41"/>
            <p:cNvSpPr>
              <a:spLocks noChangeArrowheads="1"/>
            </p:cNvSpPr>
            <p:nvPr/>
          </p:nvSpPr>
          <p:spPr bwMode="auto">
            <a:xfrm rot="-1334382">
              <a:off x="3031" y="985"/>
              <a:ext cx="93" cy="124"/>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187410" name="Line 44"/>
            <p:cNvSpPr>
              <a:spLocks noChangeShapeType="1"/>
            </p:cNvSpPr>
            <p:nvPr/>
          </p:nvSpPr>
          <p:spPr bwMode="auto">
            <a:xfrm flipH="1" flipV="1">
              <a:off x="3063" y="1007"/>
              <a:ext cx="331" cy="100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11" name="Line 45"/>
            <p:cNvSpPr>
              <a:spLocks noChangeShapeType="1"/>
            </p:cNvSpPr>
            <p:nvPr/>
          </p:nvSpPr>
          <p:spPr bwMode="auto">
            <a:xfrm flipV="1">
              <a:off x="3394" y="929"/>
              <a:ext cx="214" cy="10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12" name="Line 46"/>
            <p:cNvSpPr>
              <a:spLocks noChangeShapeType="1"/>
            </p:cNvSpPr>
            <p:nvPr/>
          </p:nvSpPr>
          <p:spPr bwMode="auto">
            <a:xfrm flipV="1">
              <a:off x="3398" y="945"/>
              <a:ext cx="661" cy="107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13" name="Line 47"/>
            <p:cNvSpPr>
              <a:spLocks noChangeShapeType="1"/>
            </p:cNvSpPr>
            <p:nvPr/>
          </p:nvSpPr>
          <p:spPr bwMode="auto">
            <a:xfrm flipV="1">
              <a:off x="3397" y="944"/>
              <a:ext cx="1184" cy="107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14" name="Line 48"/>
            <p:cNvSpPr>
              <a:spLocks noChangeShapeType="1"/>
            </p:cNvSpPr>
            <p:nvPr/>
          </p:nvSpPr>
          <p:spPr bwMode="auto">
            <a:xfrm flipH="1" flipV="1">
              <a:off x="3060" y="998"/>
              <a:ext cx="553" cy="109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15" name="Line 49"/>
            <p:cNvSpPr>
              <a:spLocks noChangeShapeType="1"/>
            </p:cNvSpPr>
            <p:nvPr/>
          </p:nvSpPr>
          <p:spPr bwMode="auto">
            <a:xfrm flipV="1">
              <a:off x="3612" y="935"/>
              <a:ext cx="1" cy="115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16" name="Line 50"/>
            <p:cNvSpPr>
              <a:spLocks noChangeShapeType="1"/>
            </p:cNvSpPr>
            <p:nvPr/>
          </p:nvSpPr>
          <p:spPr bwMode="auto">
            <a:xfrm flipV="1">
              <a:off x="3616" y="940"/>
              <a:ext cx="453" cy="115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17" name="Line 51"/>
            <p:cNvSpPr>
              <a:spLocks noChangeShapeType="1"/>
            </p:cNvSpPr>
            <p:nvPr/>
          </p:nvSpPr>
          <p:spPr bwMode="auto">
            <a:xfrm flipV="1">
              <a:off x="3616" y="945"/>
              <a:ext cx="967" cy="114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18" name="Line 48"/>
            <p:cNvSpPr>
              <a:spLocks noChangeShapeType="1"/>
            </p:cNvSpPr>
            <p:nvPr/>
          </p:nvSpPr>
          <p:spPr bwMode="auto">
            <a:xfrm flipH="1" flipV="1">
              <a:off x="3053" y="994"/>
              <a:ext cx="778" cy="113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19" name="Line 49"/>
            <p:cNvSpPr>
              <a:spLocks noChangeShapeType="1"/>
            </p:cNvSpPr>
            <p:nvPr/>
          </p:nvSpPr>
          <p:spPr bwMode="auto">
            <a:xfrm flipH="1" flipV="1">
              <a:off x="3609" y="928"/>
              <a:ext cx="227" cy="121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20" name="Line 50"/>
            <p:cNvSpPr>
              <a:spLocks noChangeShapeType="1"/>
            </p:cNvSpPr>
            <p:nvPr/>
          </p:nvSpPr>
          <p:spPr bwMode="auto">
            <a:xfrm flipV="1">
              <a:off x="3831" y="936"/>
              <a:ext cx="234" cy="12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21" name="Line 51"/>
            <p:cNvSpPr>
              <a:spLocks noChangeShapeType="1"/>
            </p:cNvSpPr>
            <p:nvPr/>
          </p:nvSpPr>
          <p:spPr bwMode="auto">
            <a:xfrm flipV="1">
              <a:off x="3834" y="941"/>
              <a:ext cx="751" cy="119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7422" name="Freeform 59"/>
            <p:cNvSpPr>
              <a:spLocks/>
            </p:cNvSpPr>
            <p:nvPr/>
          </p:nvSpPr>
          <p:spPr bwMode="auto">
            <a:xfrm>
              <a:off x="2919" y="1952"/>
              <a:ext cx="1449" cy="236"/>
            </a:xfrm>
            <a:custGeom>
              <a:avLst/>
              <a:gdLst>
                <a:gd name="T0" fmla="*/ 1449 w 1449"/>
                <a:gd name="T1" fmla="*/ 226 h 236"/>
                <a:gd name="T2" fmla="*/ 1215 w 1449"/>
                <a:gd name="T3" fmla="*/ 235 h 236"/>
                <a:gd name="T4" fmla="*/ 1017 w 1449"/>
                <a:gd name="T5" fmla="*/ 220 h 236"/>
                <a:gd name="T6" fmla="*/ 786 w 1449"/>
                <a:gd name="T7" fmla="*/ 187 h 236"/>
                <a:gd name="T8" fmla="*/ 573 w 1449"/>
                <a:gd name="T9" fmla="*/ 118 h 236"/>
                <a:gd name="T10" fmla="*/ 330 w 1449"/>
                <a:gd name="T11" fmla="*/ 37 h 236"/>
                <a:gd name="T12" fmla="*/ 153 w 1449"/>
                <a:gd name="T13" fmla="*/ 4 h 236"/>
                <a:gd name="T14" fmla="*/ 0 w 1449"/>
                <a:gd name="T15" fmla="*/ 16 h 236"/>
                <a:gd name="T16" fmla="*/ 0 60000 65536"/>
                <a:gd name="T17" fmla="*/ 0 60000 65536"/>
                <a:gd name="T18" fmla="*/ 0 60000 65536"/>
                <a:gd name="T19" fmla="*/ 0 60000 65536"/>
                <a:gd name="T20" fmla="*/ 0 60000 65536"/>
                <a:gd name="T21" fmla="*/ 0 60000 65536"/>
                <a:gd name="T22" fmla="*/ 0 60000 65536"/>
                <a:gd name="T23" fmla="*/ 0 60000 65536"/>
                <a:gd name="T24" fmla="*/ 0 w 1449"/>
                <a:gd name="T25" fmla="*/ 0 h 236"/>
                <a:gd name="T26" fmla="*/ 1449 w 1449"/>
                <a:gd name="T27" fmla="*/ 236 h 2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9" h="236">
                  <a:moveTo>
                    <a:pt x="1449" y="226"/>
                  </a:moveTo>
                  <a:cubicBezTo>
                    <a:pt x="1368" y="231"/>
                    <a:pt x="1287" y="236"/>
                    <a:pt x="1215" y="235"/>
                  </a:cubicBezTo>
                  <a:cubicBezTo>
                    <a:pt x="1143" y="234"/>
                    <a:pt x="1088" y="228"/>
                    <a:pt x="1017" y="220"/>
                  </a:cubicBezTo>
                  <a:cubicBezTo>
                    <a:pt x="946" y="212"/>
                    <a:pt x="860" y="204"/>
                    <a:pt x="786" y="187"/>
                  </a:cubicBezTo>
                  <a:cubicBezTo>
                    <a:pt x="712" y="170"/>
                    <a:pt x="649" y="143"/>
                    <a:pt x="573" y="118"/>
                  </a:cubicBezTo>
                  <a:cubicBezTo>
                    <a:pt x="497" y="93"/>
                    <a:pt x="400" y="56"/>
                    <a:pt x="330" y="37"/>
                  </a:cubicBezTo>
                  <a:cubicBezTo>
                    <a:pt x="260" y="18"/>
                    <a:pt x="208" y="8"/>
                    <a:pt x="153" y="4"/>
                  </a:cubicBezTo>
                  <a:cubicBezTo>
                    <a:pt x="98" y="0"/>
                    <a:pt x="49" y="8"/>
                    <a:pt x="0" y="16"/>
                  </a:cubicBezTo>
                </a:path>
              </a:pathLst>
            </a:custGeom>
            <a:noFill/>
            <a:ln w="28575" cap="rnd">
              <a:solidFill>
                <a:srgbClr val="969696"/>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76892" name="Line 35"/>
            <p:cNvSpPr>
              <a:spLocks noChangeShapeType="1"/>
            </p:cNvSpPr>
            <p:nvPr/>
          </p:nvSpPr>
          <p:spPr bwMode="auto">
            <a:xfrm flipH="1" flipV="1">
              <a:off x="3316" y="2012"/>
              <a:ext cx="157" cy="46"/>
            </a:xfrm>
            <a:prstGeom prst="line">
              <a:avLst/>
            </a:prstGeom>
            <a:noFill/>
            <a:ln w="57150">
              <a:solidFill>
                <a:srgbClr val="00CC00"/>
              </a:solidFill>
              <a:round/>
              <a:headEnd/>
              <a:tailEnd/>
            </a:ln>
            <a:effectLst>
              <a:outerShdw dist="35921" dir="2700000" algn="ctr" rotWithShape="0">
                <a:srgbClr val="808080"/>
              </a:outerShdw>
            </a:effectLst>
          </p:spPr>
          <p:txBody>
            <a:bodyPr/>
            <a:lstStyle/>
            <a:p>
              <a:pPr>
                <a:defRPr/>
              </a:pPr>
              <a:endParaRPr lang="en-US">
                <a:latin typeface="Times New Roman" pitchFamily="18" charset="0"/>
                <a:ea typeface="+mn-ea"/>
              </a:endParaRPr>
            </a:p>
          </p:txBody>
        </p:sp>
        <p:sp>
          <p:nvSpPr>
            <p:cNvPr id="376893" name="Line 42"/>
            <p:cNvSpPr>
              <a:spLocks noChangeShapeType="1"/>
            </p:cNvSpPr>
            <p:nvPr/>
          </p:nvSpPr>
          <p:spPr bwMode="auto">
            <a:xfrm flipH="1" flipV="1">
              <a:off x="3524" y="2086"/>
              <a:ext cx="157" cy="45"/>
            </a:xfrm>
            <a:prstGeom prst="line">
              <a:avLst/>
            </a:prstGeom>
            <a:noFill/>
            <a:ln w="57150">
              <a:solidFill>
                <a:srgbClr val="00CC00"/>
              </a:solidFill>
              <a:round/>
              <a:headEnd/>
              <a:tailEnd/>
            </a:ln>
            <a:effectLst>
              <a:outerShdw dist="35921" dir="2700000" algn="ctr" rotWithShape="0">
                <a:srgbClr val="808080"/>
              </a:outerShdw>
            </a:effectLst>
          </p:spPr>
          <p:txBody>
            <a:bodyPr/>
            <a:lstStyle/>
            <a:p>
              <a:pPr>
                <a:defRPr/>
              </a:pPr>
              <a:endParaRPr lang="en-US">
                <a:latin typeface="Times New Roman" pitchFamily="18" charset="0"/>
                <a:ea typeface="+mn-ea"/>
              </a:endParaRPr>
            </a:p>
          </p:txBody>
        </p:sp>
        <p:sp>
          <p:nvSpPr>
            <p:cNvPr id="376894" name="Line 43"/>
            <p:cNvSpPr>
              <a:spLocks noChangeShapeType="1"/>
            </p:cNvSpPr>
            <p:nvPr/>
          </p:nvSpPr>
          <p:spPr bwMode="auto">
            <a:xfrm flipH="1" flipV="1">
              <a:off x="3753" y="2143"/>
              <a:ext cx="162" cy="21"/>
            </a:xfrm>
            <a:prstGeom prst="line">
              <a:avLst/>
            </a:prstGeom>
            <a:noFill/>
            <a:ln w="57150">
              <a:solidFill>
                <a:srgbClr val="00CC00"/>
              </a:solidFill>
              <a:round/>
              <a:headEnd/>
              <a:tailEnd/>
            </a:ln>
            <a:effectLst>
              <a:outerShdw dist="35921" dir="2700000" algn="ctr" rotWithShape="0">
                <a:srgbClr val="808080"/>
              </a:outerShdw>
            </a:effectLst>
          </p:spPr>
          <p:txBody>
            <a:bodyPr/>
            <a:lstStyle/>
            <a:p>
              <a:pPr>
                <a:defRPr/>
              </a:pPr>
              <a:endParaRPr lang="en-US">
                <a:latin typeface="Times New Roman" pitchFamily="18" charset="0"/>
                <a:ea typeface="+mn-ea"/>
              </a:endParaRPr>
            </a:p>
          </p:txBody>
        </p:sp>
      </p:grpSp>
      <p:sp>
        <p:nvSpPr>
          <p:cNvPr id="187402" name="Rectangle 65"/>
          <p:cNvSpPr>
            <a:spLocks noChangeArrowheads="1"/>
          </p:cNvSpPr>
          <p:nvPr/>
        </p:nvSpPr>
        <p:spPr bwMode="auto">
          <a:xfrm>
            <a:off x="373063" y="4729163"/>
            <a:ext cx="3776662"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atin typeface="Comic Sans MS" charset="0"/>
              </a:rPr>
              <a:t>Use Visibility of the </a:t>
            </a:r>
          </a:p>
          <a:p>
            <a:r>
              <a:rPr lang="en-US">
                <a:latin typeface="Comic Sans MS" charset="0"/>
              </a:rPr>
              <a:t>Photo-consistent Patches</a:t>
            </a:r>
          </a:p>
        </p:txBody>
      </p:sp>
      <p:sp>
        <p:nvSpPr>
          <p:cNvPr id="68615" name="Rectangle 52"/>
          <p:cNvSpPr>
            <a:spLocks noChangeArrowheads="1"/>
          </p:cNvSpPr>
          <p:nvPr/>
        </p:nvSpPr>
        <p:spPr bwMode="auto">
          <a:xfrm>
            <a:off x="2957513" y="6073775"/>
            <a:ext cx="52260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solidFill>
                  <a:srgbClr val="FF3300"/>
                </a:solidFill>
                <a:latin typeface="Comic Sans MS" charset="0"/>
              </a:rPr>
              <a:t>Also proposed by </a:t>
            </a:r>
          </a:p>
          <a:p>
            <a:r>
              <a:rPr lang="en-US">
                <a:solidFill>
                  <a:srgbClr val="FF3300"/>
                </a:solidFill>
                <a:latin typeface="Comic Sans MS" charset="0"/>
              </a:rPr>
              <a:t>Hernandez et. al. 2007, Labatut et. al. 2007</a:t>
            </a:r>
          </a:p>
        </p:txBody>
      </p:sp>
      <p:pic>
        <p:nvPicPr>
          <p:cNvPr id="187404" name="Picture 67" descr="bb"/>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750" y="1462088"/>
            <a:ext cx="998538" cy="297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498585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68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43" grpId="0" animBg="1"/>
      <p:bldP spid="6861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4722813" y="1809750"/>
            <a:ext cx="3657600" cy="3706813"/>
          </a:xfrm>
          <a:prstGeom prst="rect">
            <a:avLst/>
          </a:prstGeom>
          <a:solidFill>
            <a:srgbClr val="FF6600"/>
          </a:solidFill>
          <a:ln w="9525">
            <a:solidFill>
              <a:srgbClr val="FF0000"/>
            </a:solidFill>
            <a:miter lim="800000"/>
            <a:headEnd/>
            <a:tailEnd/>
          </a:ln>
        </p:spPr>
        <p:txBody>
          <a:bodyPr wrap="none" anchor="ctr"/>
          <a:lstStyle/>
          <a:p>
            <a:endParaRPr lang="en-US"/>
          </a:p>
        </p:txBody>
      </p:sp>
      <p:sp>
        <p:nvSpPr>
          <p:cNvPr id="188419" name="Freeform 3"/>
          <p:cNvSpPr>
            <a:spLocks/>
          </p:cNvSpPr>
          <p:nvPr/>
        </p:nvSpPr>
        <p:spPr bwMode="auto">
          <a:xfrm>
            <a:off x="4719638" y="2544763"/>
            <a:ext cx="3670300" cy="2978150"/>
          </a:xfrm>
          <a:custGeom>
            <a:avLst/>
            <a:gdLst>
              <a:gd name="T0" fmla="*/ 0 w 2312"/>
              <a:gd name="T1" fmla="*/ 2147483647 h 1876"/>
              <a:gd name="T2" fmla="*/ 0 w 2312"/>
              <a:gd name="T3" fmla="*/ 2147483647 h 1876"/>
              <a:gd name="T4" fmla="*/ 2147483647 w 2312"/>
              <a:gd name="T5" fmla="*/ 2147483647 h 1876"/>
              <a:gd name="T6" fmla="*/ 2147483647 w 2312"/>
              <a:gd name="T7" fmla="*/ 2147483647 h 1876"/>
              <a:gd name="T8" fmla="*/ 2147483647 w 2312"/>
              <a:gd name="T9" fmla="*/ 2147483647 h 1876"/>
              <a:gd name="T10" fmla="*/ 2147483647 w 2312"/>
              <a:gd name="T11" fmla="*/ 2147483647 h 1876"/>
              <a:gd name="T12" fmla="*/ 2147483647 w 2312"/>
              <a:gd name="T13" fmla="*/ 2147483647 h 1876"/>
              <a:gd name="T14" fmla="*/ 2147483647 w 2312"/>
              <a:gd name="T15" fmla="*/ 0 h 1876"/>
              <a:gd name="T16" fmla="*/ 2147483647 w 2312"/>
              <a:gd name="T17" fmla="*/ 2147483647 h 1876"/>
              <a:gd name="T18" fmla="*/ 2147483647 w 2312"/>
              <a:gd name="T19" fmla="*/ 2147483647 h 1876"/>
              <a:gd name="T20" fmla="*/ 0 w 2312"/>
              <a:gd name="T21" fmla="*/ 2147483647 h 1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12"/>
              <a:gd name="T34" fmla="*/ 0 h 1876"/>
              <a:gd name="T35" fmla="*/ 2312 w 2312"/>
              <a:gd name="T36" fmla="*/ 1876 h 1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12" h="1876">
                <a:moveTo>
                  <a:pt x="0" y="639"/>
                </a:moveTo>
                <a:lnTo>
                  <a:pt x="0" y="1876"/>
                </a:lnTo>
                <a:lnTo>
                  <a:pt x="2312" y="1876"/>
                </a:lnTo>
                <a:lnTo>
                  <a:pt x="2312" y="919"/>
                </a:lnTo>
                <a:lnTo>
                  <a:pt x="2016" y="763"/>
                </a:lnTo>
                <a:lnTo>
                  <a:pt x="1355" y="639"/>
                </a:lnTo>
                <a:lnTo>
                  <a:pt x="1098" y="195"/>
                </a:lnTo>
                <a:lnTo>
                  <a:pt x="794" y="0"/>
                </a:lnTo>
                <a:lnTo>
                  <a:pt x="413" y="242"/>
                </a:lnTo>
                <a:lnTo>
                  <a:pt x="257" y="631"/>
                </a:lnTo>
                <a:lnTo>
                  <a:pt x="0" y="639"/>
                </a:lnTo>
                <a:close/>
              </a:path>
            </a:pathLst>
          </a:custGeom>
          <a:solidFill>
            <a:srgbClr val="993300"/>
          </a:solidFill>
          <a:ln w="9525">
            <a:solidFill>
              <a:schemeClr val="tx1"/>
            </a:solidFill>
            <a:round/>
            <a:headEnd/>
            <a:tailEnd/>
          </a:ln>
        </p:spPr>
        <p:txBody>
          <a:bodyPr/>
          <a:lstStyle/>
          <a:p>
            <a:endParaRPr lang="en-US"/>
          </a:p>
        </p:txBody>
      </p:sp>
      <p:sp>
        <p:nvSpPr>
          <p:cNvPr id="119" name="Slide Number Placeholder 3"/>
          <p:cNvSpPr txBox="1">
            <a:spLocks noGrp="1"/>
          </p:cNvSpPr>
          <p:nvPr/>
        </p:nvSpPr>
        <p:spPr bwMode="auto">
          <a:xfrm>
            <a:off x="7858125" y="6418263"/>
            <a:ext cx="822325" cy="246062"/>
          </a:xfrm>
          <a:prstGeom prst="rect">
            <a:avLst/>
          </a:prstGeom>
          <a:noFill/>
          <a:ln>
            <a:miter lim="800000"/>
            <a:headEnd/>
            <a:tailEnd/>
          </a:ln>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56980F3A-5886-834C-A97E-7C60BBBD2B62}" type="slidenum">
              <a:rPr lang="en-US" sz="1200">
                <a:latin typeface="Verdana" charset="0"/>
              </a:rPr>
              <a:pPr algn="r" eaLnBrk="1" hangingPunct="1"/>
              <a:t>146</a:t>
            </a:fld>
            <a:endParaRPr lang="en-US" sz="1200">
              <a:latin typeface="Verdana" charset="0"/>
            </a:endParaRPr>
          </a:p>
        </p:txBody>
      </p:sp>
      <p:sp>
        <p:nvSpPr>
          <p:cNvPr id="188421" name="Rectangle 29"/>
          <p:cNvSpPr>
            <a:spLocks noGrp="1" noChangeArrowheads="1"/>
          </p:cNvSpPr>
          <p:nvPr>
            <p:ph type="title" idx="4294967295"/>
          </p:nvPr>
        </p:nvSpPr>
        <p:spPr/>
        <p:txBody>
          <a:bodyPr/>
          <a:lstStyle/>
          <a:p>
            <a:pPr defTabSz="457200" eaLnBrk="1" hangingPunct="1"/>
            <a:r>
              <a:rPr lang="en-US">
                <a:latin typeface="Verdana" charset="0"/>
              </a:rPr>
              <a:t>First Graph-Cut</a:t>
            </a:r>
          </a:p>
        </p:txBody>
      </p:sp>
      <p:sp>
        <p:nvSpPr>
          <p:cNvPr id="188422" name="Rectangle 30"/>
          <p:cNvSpPr>
            <a:spLocks noGrp="1" noChangeArrowheads="1"/>
          </p:cNvSpPr>
          <p:nvPr>
            <p:ph type="body" idx="4294967295"/>
          </p:nvPr>
        </p:nvSpPr>
        <p:spPr>
          <a:xfrm>
            <a:off x="457200" y="1600200"/>
            <a:ext cx="3806825" cy="4525963"/>
          </a:xfrm>
        </p:spPr>
        <p:txBody>
          <a:bodyPr/>
          <a:lstStyle/>
          <a:p>
            <a:pPr marL="341313" indent="-341313" defTabSz="457200" eaLnBrk="1" hangingPunct="1">
              <a:buFontTx/>
              <a:buNone/>
            </a:pPr>
            <a:r>
              <a:rPr lang="en-US">
                <a:latin typeface="Verdana" charset="0"/>
              </a:rPr>
              <a:t> </a:t>
            </a: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p:txBody>
      </p:sp>
      <p:sp>
        <p:nvSpPr>
          <p:cNvPr id="389127" name="Text Box 117"/>
          <p:cNvSpPr txBox="1">
            <a:spLocks noChangeArrowheads="1"/>
          </p:cNvSpPr>
          <p:nvPr/>
        </p:nvSpPr>
        <p:spPr bwMode="auto">
          <a:xfrm>
            <a:off x="400050" y="1506538"/>
            <a:ext cx="35925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FontTx/>
              <a:buChar char="•"/>
            </a:pPr>
            <a:r>
              <a:rPr lang="en-US" sz="2000">
                <a:latin typeface="Comic Sans MS" charset="0"/>
              </a:rPr>
              <a:t> Compute the Min-cut</a:t>
            </a:r>
          </a:p>
        </p:txBody>
      </p:sp>
      <p:pic>
        <p:nvPicPr>
          <p:cNvPr id="188424" name="Picture 119" descr="tb01.png"/>
          <p:cNvPicPr>
            <a:picLocks noChangeAspect="1"/>
          </p:cNvPicPr>
          <p:nvPr/>
        </p:nvPicPr>
        <p:blipFill>
          <a:blip r:embed="rId3">
            <a:lum bright="58000" contrast="-26000"/>
            <a:extLst>
              <a:ext uri="{28A0092B-C50C-407E-A947-70E740481C1C}">
                <a14:useLocalDpi xmlns:a14="http://schemas.microsoft.com/office/drawing/2010/main"/>
              </a:ext>
            </a:extLst>
          </a:blip>
          <a:srcRect/>
          <a:stretch>
            <a:fillRect/>
          </a:stretch>
        </p:blipFill>
        <p:spPr bwMode="auto">
          <a:xfrm>
            <a:off x="219075" y="357188"/>
            <a:ext cx="7778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8425" name="Freeform 10"/>
          <p:cNvSpPr>
            <a:spLocks/>
          </p:cNvSpPr>
          <p:nvPr/>
        </p:nvSpPr>
        <p:spPr bwMode="auto">
          <a:xfrm>
            <a:off x="4714875" y="2147888"/>
            <a:ext cx="3671888" cy="2147887"/>
          </a:xfrm>
          <a:custGeom>
            <a:avLst/>
            <a:gdLst>
              <a:gd name="T0" fmla="*/ 2147483647 w 2313"/>
              <a:gd name="T1" fmla="*/ 2147483647 h 1353"/>
              <a:gd name="T2" fmla="*/ 2147483647 w 2313"/>
              <a:gd name="T3" fmla="*/ 2147483647 h 1353"/>
              <a:gd name="T4" fmla="*/ 2147483647 w 2313"/>
              <a:gd name="T5" fmla="*/ 2147483647 h 1353"/>
              <a:gd name="T6" fmla="*/ 2147483647 w 2313"/>
              <a:gd name="T7" fmla="*/ 2147483647 h 1353"/>
              <a:gd name="T8" fmla="*/ 2147483647 w 2313"/>
              <a:gd name="T9" fmla="*/ 2147483647 h 1353"/>
              <a:gd name="T10" fmla="*/ 2147483647 w 2313"/>
              <a:gd name="T11" fmla="*/ 2147483647 h 1353"/>
              <a:gd name="T12" fmla="*/ 2147483647 w 2313"/>
              <a:gd name="T13" fmla="*/ 2147483647 h 1353"/>
              <a:gd name="T14" fmla="*/ 2147483647 w 2313"/>
              <a:gd name="T15" fmla="*/ 2147483647 h 1353"/>
              <a:gd name="T16" fmla="*/ 2147483647 w 2313"/>
              <a:gd name="T17" fmla="*/ 2147483647 h 1353"/>
              <a:gd name="T18" fmla="*/ 2147483647 w 2313"/>
              <a:gd name="T19" fmla="*/ 2147483647 h 1353"/>
              <a:gd name="T20" fmla="*/ 2147483647 w 2313"/>
              <a:gd name="T21" fmla="*/ 2147483647 h 1353"/>
              <a:gd name="T22" fmla="*/ 2147483647 w 2313"/>
              <a:gd name="T23" fmla="*/ 0 h 1353"/>
              <a:gd name="T24" fmla="*/ 2147483647 w 2313"/>
              <a:gd name="T25" fmla="*/ 2147483647 h 1353"/>
              <a:gd name="T26" fmla="*/ 2147483647 w 2313"/>
              <a:gd name="T27" fmla="*/ 2147483647 h 1353"/>
              <a:gd name="T28" fmla="*/ 2147483647 w 2313"/>
              <a:gd name="T29" fmla="*/ 2147483647 h 1353"/>
              <a:gd name="T30" fmla="*/ 2147483647 w 2313"/>
              <a:gd name="T31" fmla="*/ 2147483647 h 1353"/>
              <a:gd name="T32" fmla="*/ 2147483647 w 2313"/>
              <a:gd name="T33" fmla="*/ 2147483647 h 1353"/>
              <a:gd name="T34" fmla="*/ 0 w 2313"/>
              <a:gd name="T35" fmla="*/ 2147483647 h 1353"/>
              <a:gd name="T36" fmla="*/ 0 w 2313"/>
              <a:gd name="T37" fmla="*/ 2147483647 h 1353"/>
              <a:gd name="T38" fmla="*/ 2147483647 w 2313"/>
              <a:gd name="T39" fmla="*/ 2147483647 h 1353"/>
              <a:gd name="T40" fmla="*/ 2147483647 w 2313"/>
              <a:gd name="T41" fmla="*/ 2147483647 h 1353"/>
              <a:gd name="T42" fmla="*/ 2147483647 w 2313"/>
              <a:gd name="T43" fmla="*/ 2147483647 h 1353"/>
              <a:gd name="T44" fmla="*/ 2147483647 w 2313"/>
              <a:gd name="T45" fmla="*/ 2147483647 h 1353"/>
              <a:gd name="T46" fmla="*/ 2147483647 w 2313"/>
              <a:gd name="T47" fmla="*/ 2147483647 h 1353"/>
              <a:gd name="T48" fmla="*/ 2147483647 w 2313"/>
              <a:gd name="T49" fmla="*/ 2147483647 h 1353"/>
              <a:gd name="T50" fmla="*/ 2147483647 w 2313"/>
              <a:gd name="T51" fmla="*/ 2147483647 h 1353"/>
              <a:gd name="T52" fmla="*/ 2147483647 w 2313"/>
              <a:gd name="T53" fmla="*/ 2147483647 h 1353"/>
              <a:gd name="T54" fmla="*/ 2147483647 w 2313"/>
              <a:gd name="T55" fmla="*/ 2147483647 h 1353"/>
              <a:gd name="T56" fmla="*/ 2147483647 w 2313"/>
              <a:gd name="T57" fmla="*/ 2147483647 h 1353"/>
              <a:gd name="T58" fmla="*/ 2147483647 w 2313"/>
              <a:gd name="T59" fmla="*/ 2147483647 h 1353"/>
              <a:gd name="T60" fmla="*/ 2147483647 w 2313"/>
              <a:gd name="T61" fmla="*/ 2147483647 h 1353"/>
              <a:gd name="T62" fmla="*/ 2147483647 w 2313"/>
              <a:gd name="T63" fmla="*/ 2147483647 h 13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13"/>
              <a:gd name="T97" fmla="*/ 0 h 1353"/>
              <a:gd name="T98" fmla="*/ 2313 w 2313"/>
              <a:gd name="T99" fmla="*/ 1353 h 13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13" h="1353">
                <a:moveTo>
                  <a:pt x="2313" y="1020"/>
                </a:moveTo>
                <a:lnTo>
                  <a:pt x="2211" y="909"/>
                </a:lnTo>
                <a:lnTo>
                  <a:pt x="1902" y="906"/>
                </a:lnTo>
                <a:lnTo>
                  <a:pt x="1869" y="864"/>
                </a:lnTo>
                <a:lnTo>
                  <a:pt x="1566" y="864"/>
                </a:lnTo>
                <a:lnTo>
                  <a:pt x="1365" y="639"/>
                </a:lnTo>
                <a:lnTo>
                  <a:pt x="1365" y="564"/>
                </a:lnTo>
                <a:lnTo>
                  <a:pt x="1137" y="288"/>
                </a:lnTo>
                <a:lnTo>
                  <a:pt x="1137" y="213"/>
                </a:lnTo>
                <a:lnTo>
                  <a:pt x="963" y="57"/>
                </a:lnTo>
                <a:lnTo>
                  <a:pt x="762" y="57"/>
                </a:lnTo>
                <a:lnTo>
                  <a:pt x="690" y="0"/>
                </a:lnTo>
                <a:lnTo>
                  <a:pt x="387" y="267"/>
                </a:lnTo>
                <a:lnTo>
                  <a:pt x="387" y="486"/>
                </a:lnTo>
                <a:lnTo>
                  <a:pt x="294" y="561"/>
                </a:lnTo>
                <a:lnTo>
                  <a:pt x="294" y="705"/>
                </a:lnTo>
                <a:lnTo>
                  <a:pt x="183" y="789"/>
                </a:lnTo>
                <a:lnTo>
                  <a:pt x="0" y="789"/>
                </a:lnTo>
                <a:lnTo>
                  <a:pt x="0" y="990"/>
                </a:lnTo>
                <a:lnTo>
                  <a:pt x="333" y="990"/>
                </a:lnTo>
                <a:lnTo>
                  <a:pt x="468" y="870"/>
                </a:lnTo>
                <a:lnTo>
                  <a:pt x="471" y="702"/>
                </a:lnTo>
                <a:lnTo>
                  <a:pt x="759" y="384"/>
                </a:lnTo>
                <a:lnTo>
                  <a:pt x="957" y="384"/>
                </a:lnTo>
                <a:lnTo>
                  <a:pt x="1188" y="648"/>
                </a:lnTo>
                <a:lnTo>
                  <a:pt x="1188" y="873"/>
                </a:lnTo>
                <a:lnTo>
                  <a:pt x="1359" y="1074"/>
                </a:lnTo>
                <a:lnTo>
                  <a:pt x="1602" y="1074"/>
                </a:lnTo>
                <a:lnTo>
                  <a:pt x="1656" y="1137"/>
                </a:lnTo>
                <a:lnTo>
                  <a:pt x="2115" y="1137"/>
                </a:lnTo>
                <a:lnTo>
                  <a:pt x="2313" y="1353"/>
                </a:lnTo>
                <a:lnTo>
                  <a:pt x="2313" y="1020"/>
                </a:lnTo>
                <a:close/>
              </a:path>
            </a:pathLst>
          </a:custGeom>
          <a:solidFill>
            <a:srgbClr val="3366FF"/>
          </a:solidFill>
          <a:ln w="9525">
            <a:solidFill>
              <a:schemeClr val="tx1"/>
            </a:solidFill>
            <a:round/>
            <a:headEnd/>
            <a:tailEnd/>
          </a:ln>
        </p:spPr>
        <p:txBody>
          <a:bodyPr/>
          <a:lstStyle/>
          <a:p>
            <a:endParaRPr lang="en-US"/>
          </a:p>
        </p:txBody>
      </p:sp>
      <p:sp>
        <p:nvSpPr>
          <p:cNvPr id="389132" name="Freeform 12"/>
          <p:cNvSpPr>
            <a:spLocks/>
          </p:cNvSpPr>
          <p:nvPr/>
        </p:nvSpPr>
        <p:spPr bwMode="auto">
          <a:xfrm>
            <a:off x="4705350" y="2638425"/>
            <a:ext cx="3681413" cy="1385888"/>
          </a:xfrm>
          <a:custGeom>
            <a:avLst/>
            <a:gdLst>
              <a:gd name="T0" fmla="*/ 0 w 2319"/>
              <a:gd name="T1" fmla="*/ 2147483647 h 873"/>
              <a:gd name="T2" fmla="*/ 2147483647 w 2319"/>
              <a:gd name="T3" fmla="*/ 2147483647 h 873"/>
              <a:gd name="T4" fmla="*/ 2147483647 w 2319"/>
              <a:gd name="T5" fmla="*/ 2147483647 h 873"/>
              <a:gd name="T6" fmla="*/ 2147483647 w 2319"/>
              <a:gd name="T7" fmla="*/ 2147483647 h 873"/>
              <a:gd name="T8" fmla="*/ 2147483647 w 2319"/>
              <a:gd name="T9" fmla="*/ 2147483647 h 873"/>
              <a:gd name="T10" fmla="*/ 2147483647 w 2319"/>
              <a:gd name="T11" fmla="*/ 2147483647 h 873"/>
              <a:gd name="T12" fmla="*/ 2147483647 w 2319"/>
              <a:gd name="T13" fmla="*/ 0 h 873"/>
              <a:gd name="T14" fmla="*/ 2147483647 w 2319"/>
              <a:gd name="T15" fmla="*/ 0 h 873"/>
              <a:gd name="T16" fmla="*/ 2147483647 w 2319"/>
              <a:gd name="T17" fmla="*/ 2147483647 h 873"/>
              <a:gd name="T18" fmla="*/ 2147483647 w 2319"/>
              <a:gd name="T19" fmla="*/ 2147483647 h 873"/>
              <a:gd name="T20" fmla="*/ 2147483647 w 2319"/>
              <a:gd name="T21" fmla="*/ 2147483647 h 873"/>
              <a:gd name="T22" fmla="*/ 2147483647 w 2319"/>
              <a:gd name="T23" fmla="*/ 2147483647 h 873"/>
              <a:gd name="T24" fmla="*/ 2147483647 w 2319"/>
              <a:gd name="T25" fmla="*/ 2147483647 h 873"/>
              <a:gd name="T26" fmla="*/ 2147483647 w 2319"/>
              <a:gd name="T27" fmla="*/ 2147483647 h 873"/>
              <a:gd name="T28" fmla="*/ 2147483647 w 2319"/>
              <a:gd name="T29" fmla="*/ 2147483647 h 8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9"/>
              <a:gd name="T46" fmla="*/ 0 h 873"/>
              <a:gd name="T47" fmla="*/ 2319 w 2319"/>
              <a:gd name="T48" fmla="*/ 873 h 8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9" h="873">
                <a:moveTo>
                  <a:pt x="0" y="612"/>
                </a:moveTo>
                <a:lnTo>
                  <a:pt x="219" y="609"/>
                </a:lnTo>
                <a:lnTo>
                  <a:pt x="378" y="474"/>
                </a:lnTo>
                <a:lnTo>
                  <a:pt x="378" y="366"/>
                </a:lnTo>
                <a:lnTo>
                  <a:pt x="450" y="297"/>
                </a:lnTo>
                <a:lnTo>
                  <a:pt x="450" y="129"/>
                </a:lnTo>
                <a:lnTo>
                  <a:pt x="576" y="0"/>
                </a:lnTo>
                <a:lnTo>
                  <a:pt x="1038" y="0"/>
                </a:lnTo>
                <a:lnTo>
                  <a:pt x="1200" y="180"/>
                </a:lnTo>
                <a:lnTo>
                  <a:pt x="1197" y="273"/>
                </a:lnTo>
                <a:lnTo>
                  <a:pt x="1512" y="677"/>
                </a:lnTo>
                <a:lnTo>
                  <a:pt x="1947" y="681"/>
                </a:lnTo>
                <a:lnTo>
                  <a:pt x="2010" y="756"/>
                </a:lnTo>
                <a:lnTo>
                  <a:pt x="2211" y="756"/>
                </a:lnTo>
                <a:lnTo>
                  <a:pt x="2319" y="873"/>
                </a:lnTo>
              </a:path>
            </a:pathLst>
          </a:custGeom>
          <a:noFill/>
          <a:ln w="349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8427" name="Text Box 13"/>
          <p:cNvSpPr txBox="1">
            <a:spLocks noChangeArrowheads="1"/>
          </p:cNvSpPr>
          <p:nvPr/>
        </p:nvSpPr>
        <p:spPr bwMode="auto">
          <a:xfrm>
            <a:off x="6784975" y="1928813"/>
            <a:ext cx="15001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2000">
                <a:latin typeface="Comic Sans MS" charset="0"/>
              </a:rPr>
              <a:t>Source</a:t>
            </a:r>
          </a:p>
        </p:txBody>
      </p:sp>
      <p:sp>
        <p:nvSpPr>
          <p:cNvPr id="188428" name="Text Box 14"/>
          <p:cNvSpPr txBox="1">
            <a:spLocks noChangeArrowheads="1"/>
          </p:cNvSpPr>
          <p:nvPr/>
        </p:nvSpPr>
        <p:spPr bwMode="auto">
          <a:xfrm>
            <a:off x="5191125" y="4019550"/>
            <a:ext cx="15001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2000">
                <a:latin typeface="Comic Sans MS" charset="0"/>
              </a:rPr>
              <a:t>Sink</a:t>
            </a:r>
          </a:p>
        </p:txBody>
      </p:sp>
      <p:grpSp>
        <p:nvGrpSpPr>
          <p:cNvPr id="2" name="Group 20"/>
          <p:cNvGrpSpPr>
            <a:grpSpLocks/>
          </p:cNvGrpSpPr>
          <p:nvPr/>
        </p:nvGrpSpPr>
        <p:grpSpPr bwMode="auto">
          <a:xfrm>
            <a:off x="1801813" y="2006600"/>
            <a:ext cx="928687" cy="2967038"/>
            <a:chOff x="1126" y="1445"/>
            <a:chExt cx="585" cy="1869"/>
          </a:xfrm>
        </p:grpSpPr>
        <p:pic>
          <p:nvPicPr>
            <p:cNvPr id="188431" name="Picture 18" descr="cc"/>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26" y="1445"/>
              <a:ext cx="585" cy="1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8432" name="Freeform 19"/>
            <p:cNvSpPr>
              <a:spLocks/>
            </p:cNvSpPr>
            <p:nvPr/>
          </p:nvSpPr>
          <p:spPr bwMode="auto">
            <a:xfrm>
              <a:off x="1235" y="1555"/>
              <a:ext cx="384" cy="1361"/>
            </a:xfrm>
            <a:custGeom>
              <a:avLst/>
              <a:gdLst>
                <a:gd name="T0" fmla="*/ 339 w 396"/>
                <a:gd name="T1" fmla="*/ 345 h 1366"/>
                <a:gd name="T2" fmla="*/ 310 w 396"/>
                <a:gd name="T3" fmla="*/ 275 h 1366"/>
                <a:gd name="T4" fmla="*/ 316 w 396"/>
                <a:gd name="T5" fmla="*/ 251 h 1366"/>
                <a:gd name="T6" fmla="*/ 302 w 396"/>
                <a:gd name="T7" fmla="*/ 217 h 1366"/>
                <a:gd name="T8" fmla="*/ 292 w 396"/>
                <a:gd name="T9" fmla="*/ 171 h 1366"/>
                <a:gd name="T10" fmla="*/ 283 w 396"/>
                <a:gd name="T11" fmla="*/ 147 h 1366"/>
                <a:gd name="T12" fmla="*/ 268 w 396"/>
                <a:gd name="T13" fmla="*/ 70 h 1366"/>
                <a:gd name="T14" fmla="*/ 245 w 396"/>
                <a:gd name="T15" fmla="*/ 57 h 1366"/>
                <a:gd name="T16" fmla="*/ 222 w 396"/>
                <a:gd name="T17" fmla="*/ 45 h 1366"/>
                <a:gd name="T18" fmla="*/ 171 w 396"/>
                <a:gd name="T19" fmla="*/ 20 h 1366"/>
                <a:gd name="T20" fmla="*/ 140 w 396"/>
                <a:gd name="T21" fmla="*/ 9 h 1366"/>
                <a:gd name="T22" fmla="*/ 85 w 396"/>
                <a:gd name="T23" fmla="*/ 13 h 1366"/>
                <a:gd name="T24" fmla="*/ 25 w 396"/>
                <a:gd name="T25" fmla="*/ 86 h 1366"/>
                <a:gd name="T26" fmla="*/ 23 w 396"/>
                <a:gd name="T27" fmla="*/ 147 h 1366"/>
                <a:gd name="T28" fmla="*/ 17 w 396"/>
                <a:gd name="T29" fmla="*/ 173 h 1366"/>
                <a:gd name="T30" fmla="*/ 33 w 396"/>
                <a:gd name="T31" fmla="*/ 209 h 1366"/>
                <a:gd name="T32" fmla="*/ 23 w 396"/>
                <a:gd name="T33" fmla="*/ 233 h 1366"/>
                <a:gd name="T34" fmla="*/ 21 w 396"/>
                <a:gd name="T35" fmla="*/ 283 h 1366"/>
                <a:gd name="T36" fmla="*/ 47 w 396"/>
                <a:gd name="T37" fmla="*/ 367 h 1366"/>
                <a:gd name="T38" fmla="*/ 44 w 396"/>
                <a:gd name="T39" fmla="*/ 388 h 1366"/>
                <a:gd name="T40" fmla="*/ 25 w 396"/>
                <a:gd name="T41" fmla="*/ 412 h 1366"/>
                <a:gd name="T42" fmla="*/ 25 w 396"/>
                <a:gd name="T43" fmla="*/ 458 h 1366"/>
                <a:gd name="T44" fmla="*/ 16 w 396"/>
                <a:gd name="T45" fmla="*/ 478 h 1366"/>
                <a:gd name="T46" fmla="*/ 6 w 396"/>
                <a:gd name="T47" fmla="*/ 508 h 1366"/>
                <a:gd name="T48" fmla="*/ 10 w 396"/>
                <a:gd name="T49" fmla="*/ 662 h 1366"/>
                <a:gd name="T50" fmla="*/ 45 w 396"/>
                <a:gd name="T51" fmla="*/ 733 h 1366"/>
                <a:gd name="T52" fmla="*/ 39 w 396"/>
                <a:gd name="T53" fmla="*/ 755 h 1366"/>
                <a:gd name="T54" fmla="*/ 29 w 396"/>
                <a:gd name="T55" fmla="*/ 803 h 1366"/>
                <a:gd name="T56" fmla="*/ 43 w 396"/>
                <a:gd name="T57" fmla="*/ 915 h 1366"/>
                <a:gd name="T58" fmla="*/ 31 w 396"/>
                <a:gd name="T59" fmla="*/ 994 h 1366"/>
                <a:gd name="T60" fmla="*/ 25 w 396"/>
                <a:gd name="T61" fmla="*/ 1138 h 1366"/>
                <a:gd name="T62" fmla="*/ 12 w 396"/>
                <a:gd name="T63" fmla="*/ 1285 h 1366"/>
                <a:gd name="T64" fmla="*/ 0 w 396"/>
                <a:gd name="T65" fmla="*/ 1341 h 1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6"/>
                <a:gd name="T100" fmla="*/ 0 h 1366"/>
                <a:gd name="T101" fmla="*/ 396 w 396"/>
                <a:gd name="T102" fmla="*/ 1366 h 13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6" h="1366">
                  <a:moveTo>
                    <a:pt x="396" y="350"/>
                  </a:moveTo>
                  <a:cubicBezTo>
                    <a:pt x="381" y="323"/>
                    <a:pt x="367" y="296"/>
                    <a:pt x="362" y="280"/>
                  </a:cubicBezTo>
                  <a:cubicBezTo>
                    <a:pt x="357" y="264"/>
                    <a:pt x="370" y="266"/>
                    <a:pt x="368" y="256"/>
                  </a:cubicBezTo>
                  <a:cubicBezTo>
                    <a:pt x="366" y="246"/>
                    <a:pt x="357" y="235"/>
                    <a:pt x="352" y="222"/>
                  </a:cubicBezTo>
                  <a:cubicBezTo>
                    <a:pt x="347" y="209"/>
                    <a:pt x="344" y="188"/>
                    <a:pt x="340" y="176"/>
                  </a:cubicBezTo>
                  <a:cubicBezTo>
                    <a:pt x="336" y="164"/>
                    <a:pt x="335" y="170"/>
                    <a:pt x="330" y="152"/>
                  </a:cubicBezTo>
                  <a:cubicBezTo>
                    <a:pt x="325" y="134"/>
                    <a:pt x="319" y="86"/>
                    <a:pt x="312" y="70"/>
                  </a:cubicBezTo>
                  <a:cubicBezTo>
                    <a:pt x="305" y="54"/>
                    <a:pt x="295" y="61"/>
                    <a:pt x="286" y="57"/>
                  </a:cubicBezTo>
                  <a:cubicBezTo>
                    <a:pt x="277" y="53"/>
                    <a:pt x="273" y="51"/>
                    <a:pt x="259" y="45"/>
                  </a:cubicBezTo>
                  <a:cubicBezTo>
                    <a:pt x="245" y="39"/>
                    <a:pt x="216" y="26"/>
                    <a:pt x="200" y="20"/>
                  </a:cubicBezTo>
                  <a:cubicBezTo>
                    <a:pt x="184" y="14"/>
                    <a:pt x="180" y="10"/>
                    <a:pt x="163" y="9"/>
                  </a:cubicBezTo>
                  <a:cubicBezTo>
                    <a:pt x="146" y="8"/>
                    <a:pt x="122" y="0"/>
                    <a:pt x="100" y="13"/>
                  </a:cubicBezTo>
                  <a:cubicBezTo>
                    <a:pt x="78" y="26"/>
                    <a:pt x="42" y="63"/>
                    <a:pt x="30" y="86"/>
                  </a:cubicBezTo>
                  <a:cubicBezTo>
                    <a:pt x="18" y="109"/>
                    <a:pt x="29" y="137"/>
                    <a:pt x="28" y="152"/>
                  </a:cubicBezTo>
                  <a:cubicBezTo>
                    <a:pt x="27" y="167"/>
                    <a:pt x="20" y="168"/>
                    <a:pt x="22" y="178"/>
                  </a:cubicBezTo>
                  <a:cubicBezTo>
                    <a:pt x="24" y="188"/>
                    <a:pt x="37" y="204"/>
                    <a:pt x="38" y="214"/>
                  </a:cubicBezTo>
                  <a:cubicBezTo>
                    <a:pt x="39" y="224"/>
                    <a:pt x="30" y="226"/>
                    <a:pt x="28" y="238"/>
                  </a:cubicBezTo>
                  <a:cubicBezTo>
                    <a:pt x="26" y="250"/>
                    <a:pt x="22" y="266"/>
                    <a:pt x="26" y="288"/>
                  </a:cubicBezTo>
                  <a:cubicBezTo>
                    <a:pt x="30" y="310"/>
                    <a:pt x="51" y="355"/>
                    <a:pt x="55" y="372"/>
                  </a:cubicBezTo>
                  <a:cubicBezTo>
                    <a:pt x="59" y="389"/>
                    <a:pt x="53" y="385"/>
                    <a:pt x="49" y="393"/>
                  </a:cubicBezTo>
                  <a:cubicBezTo>
                    <a:pt x="45" y="401"/>
                    <a:pt x="33" y="410"/>
                    <a:pt x="30" y="422"/>
                  </a:cubicBezTo>
                  <a:cubicBezTo>
                    <a:pt x="27" y="434"/>
                    <a:pt x="32" y="457"/>
                    <a:pt x="30" y="468"/>
                  </a:cubicBezTo>
                  <a:cubicBezTo>
                    <a:pt x="28" y="479"/>
                    <a:pt x="20" y="480"/>
                    <a:pt x="16" y="488"/>
                  </a:cubicBezTo>
                  <a:cubicBezTo>
                    <a:pt x="12" y="496"/>
                    <a:pt x="7" y="487"/>
                    <a:pt x="6" y="518"/>
                  </a:cubicBezTo>
                  <a:cubicBezTo>
                    <a:pt x="5" y="549"/>
                    <a:pt x="2" y="634"/>
                    <a:pt x="10" y="672"/>
                  </a:cubicBezTo>
                  <a:cubicBezTo>
                    <a:pt x="18" y="710"/>
                    <a:pt x="46" y="732"/>
                    <a:pt x="52" y="748"/>
                  </a:cubicBezTo>
                  <a:cubicBezTo>
                    <a:pt x="58" y="764"/>
                    <a:pt x="47" y="758"/>
                    <a:pt x="44" y="770"/>
                  </a:cubicBezTo>
                  <a:cubicBezTo>
                    <a:pt x="41" y="782"/>
                    <a:pt x="33" y="791"/>
                    <a:pt x="34" y="818"/>
                  </a:cubicBezTo>
                  <a:cubicBezTo>
                    <a:pt x="35" y="845"/>
                    <a:pt x="48" y="897"/>
                    <a:pt x="48" y="930"/>
                  </a:cubicBezTo>
                  <a:cubicBezTo>
                    <a:pt x="48" y="963"/>
                    <a:pt x="39" y="976"/>
                    <a:pt x="36" y="1014"/>
                  </a:cubicBezTo>
                  <a:cubicBezTo>
                    <a:pt x="33" y="1052"/>
                    <a:pt x="34" y="1109"/>
                    <a:pt x="30" y="1158"/>
                  </a:cubicBezTo>
                  <a:cubicBezTo>
                    <a:pt x="26" y="1207"/>
                    <a:pt x="17" y="1275"/>
                    <a:pt x="12" y="1310"/>
                  </a:cubicBezTo>
                  <a:cubicBezTo>
                    <a:pt x="7" y="1345"/>
                    <a:pt x="2" y="1354"/>
                    <a:pt x="0" y="1366"/>
                  </a:cubicBezTo>
                </a:path>
              </a:pathLst>
            </a:custGeom>
            <a:noFill/>
            <a:ln w="19050">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389141" name="Text Box 117"/>
          <p:cNvSpPr txBox="1">
            <a:spLocks noChangeArrowheads="1"/>
          </p:cNvSpPr>
          <p:nvPr/>
        </p:nvSpPr>
        <p:spPr bwMode="auto">
          <a:xfrm>
            <a:off x="579438" y="5111750"/>
            <a:ext cx="3592512"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sz="2000">
                <a:latin typeface="Comic Sans MS" charset="0"/>
              </a:rPr>
              <a:t>Solution re-projected into    </a:t>
            </a:r>
          </a:p>
          <a:p>
            <a:pPr>
              <a:spcBef>
                <a:spcPct val="50000"/>
              </a:spcBef>
            </a:pPr>
            <a:r>
              <a:rPr lang="en-US" sz="2000">
                <a:latin typeface="Comic Sans MS" charset="0"/>
              </a:rPr>
              <a:t>the original silhouette</a:t>
            </a:r>
          </a:p>
        </p:txBody>
      </p:sp>
    </p:spTree>
    <p:extLst>
      <p:ext uri="{BB962C8B-B14F-4D97-AF65-F5344CB8AC3E}">
        <p14:creationId xmlns:p14="http://schemas.microsoft.com/office/powerpoint/2010/main" val="14336221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912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9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7" grpId="0"/>
      <p:bldP spid="389132" grpId="0" animBg="1"/>
      <p:bldP spid="389141"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auto">
          <a:xfrm>
            <a:off x="4722813" y="1809750"/>
            <a:ext cx="3657600" cy="3706813"/>
          </a:xfrm>
          <a:prstGeom prst="rect">
            <a:avLst/>
          </a:prstGeom>
          <a:solidFill>
            <a:srgbClr val="FF6600"/>
          </a:solidFill>
          <a:ln w="9525">
            <a:solidFill>
              <a:srgbClr val="FF0000"/>
            </a:solidFill>
            <a:miter lim="800000"/>
            <a:headEnd/>
            <a:tailEnd/>
          </a:ln>
        </p:spPr>
        <p:txBody>
          <a:bodyPr wrap="none" anchor="ctr"/>
          <a:lstStyle/>
          <a:p>
            <a:endParaRPr lang="en-US"/>
          </a:p>
        </p:txBody>
      </p:sp>
      <p:sp>
        <p:nvSpPr>
          <p:cNvPr id="189443" name="Freeform 3"/>
          <p:cNvSpPr>
            <a:spLocks/>
          </p:cNvSpPr>
          <p:nvPr/>
        </p:nvSpPr>
        <p:spPr bwMode="auto">
          <a:xfrm>
            <a:off x="4719638" y="2443163"/>
            <a:ext cx="3670300" cy="3079750"/>
          </a:xfrm>
          <a:custGeom>
            <a:avLst/>
            <a:gdLst>
              <a:gd name="T0" fmla="*/ 0 w 2312"/>
              <a:gd name="T1" fmla="*/ 2147483647 h 1940"/>
              <a:gd name="T2" fmla="*/ 0 w 2312"/>
              <a:gd name="T3" fmla="*/ 2147483647 h 1940"/>
              <a:gd name="T4" fmla="*/ 2147483647 w 2312"/>
              <a:gd name="T5" fmla="*/ 2147483647 h 1940"/>
              <a:gd name="T6" fmla="*/ 2147483647 w 2312"/>
              <a:gd name="T7" fmla="*/ 2147483647 h 1940"/>
              <a:gd name="T8" fmla="*/ 2147483647 w 2312"/>
              <a:gd name="T9" fmla="*/ 2147483647 h 1940"/>
              <a:gd name="T10" fmla="*/ 2147483647 w 2312"/>
              <a:gd name="T11" fmla="*/ 2147483647 h 1940"/>
              <a:gd name="T12" fmla="*/ 2147483647 w 2312"/>
              <a:gd name="T13" fmla="*/ 2147483647 h 1940"/>
              <a:gd name="T14" fmla="*/ 2147483647 w 2312"/>
              <a:gd name="T15" fmla="*/ 0 h 1940"/>
              <a:gd name="T16" fmla="*/ 2147483647 w 2312"/>
              <a:gd name="T17" fmla="*/ 2147483647 h 1940"/>
              <a:gd name="T18" fmla="*/ 2147483647 w 2312"/>
              <a:gd name="T19" fmla="*/ 2147483647 h 1940"/>
              <a:gd name="T20" fmla="*/ 2147483647 w 2312"/>
              <a:gd name="T21" fmla="*/ 2147483647 h 1940"/>
              <a:gd name="T22" fmla="*/ 0 w 2312"/>
              <a:gd name="T23" fmla="*/ 2147483647 h 19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12"/>
              <a:gd name="T37" fmla="*/ 0 h 1940"/>
              <a:gd name="T38" fmla="*/ 2312 w 2312"/>
              <a:gd name="T39" fmla="*/ 1940 h 19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12" h="1940">
                <a:moveTo>
                  <a:pt x="0" y="703"/>
                </a:moveTo>
                <a:lnTo>
                  <a:pt x="0" y="1940"/>
                </a:lnTo>
                <a:lnTo>
                  <a:pt x="2312" y="1940"/>
                </a:lnTo>
                <a:lnTo>
                  <a:pt x="2312" y="983"/>
                </a:lnTo>
                <a:lnTo>
                  <a:pt x="2199" y="798"/>
                </a:lnTo>
                <a:lnTo>
                  <a:pt x="1518" y="747"/>
                </a:lnTo>
                <a:lnTo>
                  <a:pt x="1236" y="297"/>
                </a:lnTo>
                <a:lnTo>
                  <a:pt x="987" y="0"/>
                </a:lnTo>
                <a:lnTo>
                  <a:pt x="486" y="66"/>
                </a:lnTo>
                <a:lnTo>
                  <a:pt x="348" y="423"/>
                </a:lnTo>
                <a:lnTo>
                  <a:pt x="243" y="642"/>
                </a:lnTo>
                <a:lnTo>
                  <a:pt x="0" y="703"/>
                </a:lnTo>
                <a:close/>
              </a:path>
            </a:pathLst>
          </a:custGeom>
          <a:solidFill>
            <a:srgbClr val="993300"/>
          </a:solidFill>
          <a:ln w="9525">
            <a:solidFill>
              <a:schemeClr val="tx1"/>
            </a:solidFill>
            <a:round/>
            <a:headEnd/>
            <a:tailEnd/>
          </a:ln>
        </p:spPr>
        <p:txBody>
          <a:bodyPr/>
          <a:lstStyle/>
          <a:p>
            <a:endParaRPr lang="en-US"/>
          </a:p>
        </p:txBody>
      </p:sp>
      <p:sp>
        <p:nvSpPr>
          <p:cNvPr id="119" name="Slide Number Placeholder 3"/>
          <p:cNvSpPr txBox="1">
            <a:spLocks noGrp="1"/>
          </p:cNvSpPr>
          <p:nvPr/>
        </p:nvSpPr>
        <p:spPr bwMode="auto">
          <a:xfrm>
            <a:off x="7858125" y="6418263"/>
            <a:ext cx="822325" cy="246062"/>
          </a:xfrm>
          <a:prstGeom prst="rect">
            <a:avLst/>
          </a:prstGeom>
          <a:noFill/>
          <a:ln>
            <a:miter lim="800000"/>
            <a:headEnd/>
            <a:tailEnd/>
          </a:ln>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7B21603D-5A8F-374E-AE36-222671A06DF7}" type="slidenum">
              <a:rPr lang="en-US" sz="1200">
                <a:latin typeface="Verdana" charset="0"/>
              </a:rPr>
              <a:pPr algn="r" eaLnBrk="1" hangingPunct="1"/>
              <a:t>147</a:t>
            </a:fld>
            <a:endParaRPr lang="en-US" sz="1200">
              <a:latin typeface="Verdana" charset="0"/>
            </a:endParaRPr>
          </a:p>
        </p:txBody>
      </p:sp>
      <p:pic>
        <p:nvPicPr>
          <p:cNvPr id="189445" name="Picture 119" descr="tb01.png"/>
          <p:cNvPicPr>
            <a:picLocks noChangeAspect="1"/>
          </p:cNvPicPr>
          <p:nvPr/>
        </p:nvPicPr>
        <p:blipFill>
          <a:blip r:embed="rId3">
            <a:lum bright="58000" contrast="-26000"/>
            <a:extLst>
              <a:ext uri="{28A0092B-C50C-407E-A947-70E740481C1C}">
                <a14:useLocalDpi xmlns:a14="http://schemas.microsoft.com/office/drawing/2010/main"/>
              </a:ext>
            </a:extLst>
          </a:blip>
          <a:srcRect/>
          <a:stretch>
            <a:fillRect/>
          </a:stretch>
        </p:blipFill>
        <p:spPr bwMode="auto">
          <a:xfrm>
            <a:off x="219075" y="357188"/>
            <a:ext cx="7778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9446" name="Freeform 13"/>
          <p:cNvSpPr>
            <a:spLocks/>
          </p:cNvSpPr>
          <p:nvPr/>
        </p:nvSpPr>
        <p:spPr bwMode="auto">
          <a:xfrm>
            <a:off x="4710113" y="2147888"/>
            <a:ext cx="3676650" cy="1871662"/>
          </a:xfrm>
          <a:custGeom>
            <a:avLst/>
            <a:gdLst>
              <a:gd name="T0" fmla="*/ 2147483647 w 2316"/>
              <a:gd name="T1" fmla="*/ 2147483647 h 1179"/>
              <a:gd name="T2" fmla="*/ 2147483647 w 2316"/>
              <a:gd name="T3" fmla="*/ 2147483647 h 1179"/>
              <a:gd name="T4" fmla="*/ 2147483647 w 2316"/>
              <a:gd name="T5" fmla="*/ 2147483647 h 1179"/>
              <a:gd name="T6" fmla="*/ 2147483647 w 2316"/>
              <a:gd name="T7" fmla="*/ 2147483647 h 1179"/>
              <a:gd name="T8" fmla="*/ 2147483647 w 2316"/>
              <a:gd name="T9" fmla="*/ 2147483647 h 1179"/>
              <a:gd name="T10" fmla="*/ 2147483647 w 2316"/>
              <a:gd name="T11" fmla="*/ 2147483647 h 1179"/>
              <a:gd name="T12" fmla="*/ 2147483647 w 2316"/>
              <a:gd name="T13" fmla="*/ 2147483647 h 1179"/>
              <a:gd name="T14" fmla="*/ 2147483647 w 2316"/>
              <a:gd name="T15" fmla="*/ 2147483647 h 1179"/>
              <a:gd name="T16" fmla="*/ 2147483647 w 2316"/>
              <a:gd name="T17" fmla="*/ 2147483647 h 1179"/>
              <a:gd name="T18" fmla="*/ 2147483647 w 2316"/>
              <a:gd name="T19" fmla="*/ 2147483647 h 1179"/>
              <a:gd name="T20" fmla="*/ 2147483647 w 2316"/>
              <a:gd name="T21" fmla="*/ 2147483647 h 1179"/>
              <a:gd name="T22" fmla="*/ 2147483647 w 2316"/>
              <a:gd name="T23" fmla="*/ 0 h 1179"/>
              <a:gd name="T24" fmla="*/ 2147483647 w 2316"/>
              <a:gd name="T25" fmla="*/ 2147483647 h 1179"/>
              <a:gd name="T26" fmla="*/ 2147483647 w 2316"/>
              <a:gd name="T27" fmla="*/ 2147483647 h 1179"/>
              <a:gd name="T28" fmla="*/ 2147483647 w 2316"/>
              <a:gd name="T29" fmla="*/ 2147483647 h 1179"/>
              <a:gd name="T30" fmla="*/ 2147483647 w 2316"/>
              <a:gd name="T31" fmla="*/ 2147483647 h 1179"/>
              <a:gd name="T32" fmla="*/ 2147483647 w 2316"/>
              <a:gd name="T33" fmla="*/ 2147483647 h 1179"/>
              <a:gd name="T34" fmla="*/ 2147483647 w 2316"/>
              <a:gd name="T35" fmla="*/ 2147483647 h 1179"/>
              <a:gd name="T36" fmla="*/ 0 w 2316"/>
              <a:gd name="T37" fmla="*/ 2147483647 h 1179"/>
              <a:gd name="T38" fmla="*/ 2147483647 w 2316"/>
              <a:gd name="T39" fmla="*/ 2147483647 h 1179"/>
              <a:gd name="T40" fmla="*/ 2147483647 w 2316"/>
              <a:gd name="T41" fmla="*/ 2147483647 h 1179"/>
              <a:gd name="T42" fmla="*/ 2147483647 w 2316"/>
              <a:gd name="T43" fmla="*/ 2147483647 h 1179"/>
              <a:gd name="T44" fmla="*/ 2147483647 w 2316"/>
              <a:gd name="T45" fmla="*/ 2147483647 h 1179"/>
              <a:gd name="T46" fmla="*/ 2147483647 w 2316"/>
              <a:gd name="T47" fmla="*/ 2147483647 h 1179"/>
              <a:gd name="T48" fmla="*/ 2147483647 w 2316"/>
              <a:gd name="T49" fmla="*/ 2147483647 h 1179"/>
              <a:gd name="T50" fmla="*/ 2147483647 w 2316"/>
              <a:gd name="T51" fmla="*/ 2147483647 h 1179"/>
              <a:gd name="T52" fmla="*/ 2147483647 w 2316"/>
              <a:gd name="T53" fmla="*/ 2147483647 h 1179"/>
              <a:gd name="T54" fmla="*/ 2147483647 w 2316"/>
              <a:gd name="T55" fmla="*/ 2147483647 h 1179"/>
              <a:gd name="T56" fmla="*/ 2147483647 w 2316"/>
              <a:gd name="T57" fmla="*/ 2147483647 h 1179"/>
              <a:gd name="T58" fmla="*/ 2147483647 w 2316"/>
              <a:gd name="T59" fmla="*/ 2147483647 h 1179"/>
              <a:gd name="T60" fmla="*/ 2147483647 w 2316"/>
              <a:gd name="T61" fmla="*/ 2147483647 h 1179"/>
              <a:gd name="T62" fmla="*/ 2147483647 w 2316"/>
              <a:gd name="T63" fmla="*/ 2147483647 h 1179"/>
              <a:gd name="T64" fmla="*/ 2147483647 w 2316"/>
              <a:gd name="T65" fmla="*/ 2147483647 h 1179"/>
              <a:gd name="T66" fmla="*/ 2147483647 w 2316"/>
              <a:gd name="T67" fmla="*/ 2147483647 h 11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16"/>
              <a:gd name="T103" fmla="*/ 0 h 1179"/>
              <a:gd name="T104" fmla="*/ 2316 w 2316"/>
              <a:gd name="T105" fmla="*/ 1179 h 11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16" h="1179">
                <a:moveTo>
                  <a:pt x="2316" y="1020"/>
                </a:moveTo>
                <a:lnTo>
                  <a:pt x="2214" y="909"/>
                </a:lnTo>
                <a:lnTo>
                  <a:pt x="1905" y="906"/>
                </a:lnTo>
                <a:lnTo>
                  <a:pt x="1872" y="864"/>
                </a:lnTo>
                <a:lnTo>
                  <a:pt x="1569" y="864"/>
                </a:lnTo>
                <a:lnTo>
                  <a:pt x="1368" y="639"/>
                </a:lnTo>
                <a:lnTo>
                  <a:pt x="1368" y="564"/>
                </a:lnTo>
                <a:lnTo>
                  <a:pt x="1140" y="288"/>
                </a:lnTo>
                <a:lnTo>
                  <a:pt x="1140" y="213"/>
                </a:lnTo>
                <a:lnTo>
                  <a:pt x="966" y="57"/>
                </a:lnTo>
                <a:lnTo>
                  <a:pt x="765" y="57"/>
                </a:lnTo>
                <a:lnTo>
                  <a:pt x="693" y="0"/>
                </a:lnTo>
                <a:lnTo>
                  <a:pt x="390" y="267"/>
                </a:lnTo>
                <a:lnTo>
                  <a:pt x="390" y="486"/>
                </a:lnTo>
                <a:lnTo>
                  <a:pt x="297" y="561"/>
                </a:lnTo>
                <a:lnTo>
                  <a:pt x="297" y="705"/>
                </a:lnTo>
                <a:lnTo>
                  <a:pt x="186" y="789"/>
                </a:lnTo>
                <a:lnTo>
                  <a:pt x="3" y="789"/>
                </a:lnTo>
                <a:lnTo>
                  <a:pt x="0" y="927"/>
                </a:lnTo>
                <a:lnTo>
                  <a:pt x="216" y="918"/>
                </a:lnTo>
                <a:lnTo>
                  <a:pt x="375" y="783"/>
                </a:lnTo>
                <a:lnTo>
                  <a:pt x="375" y="681"/>
                </a:lnTo>
                <a:lnTo>
                  <a:pt x="447" y="606"/>
                </a:lnTo>
                <a:lnTo>
                  <a:pt x="447" y="432"/>
                </a:lnTo>
                <a:lnTo>
                  <a:pt x="573" y="306"/>
                </a:lnTo>
                <a:lnTo>
                  <a:pt x="1041" y="312"/>
                </a:lnTo>
                <a:lnTo>
                  <a:pt x="1206" y="492"/>
                </a:lnTo>
                <a:lnTo>
                  <a:pt x="1188" y="567"/>
                </a:lnTo>
                <a:lnTo>
                  <a:pt x="1514" y="1003"/>
                </a:lnTo>
                <a:lnTo>
                  <a:pt x="1956" y="984"/>
                </a:lnTo>
                <a:lnTo>
                  <a:pt x="2007" y="1071"/>
                </a:lnTo>
                <a:lnTo>
                  <a:pt x="2208" y="1065"/>
                </a:lnTo>
                <a:lnTo>
                  <a:pt x="2310" y="1179"/>
                </a:lnTo>
                <a:lnTo>
                  <a:pt x="2316" y="1020"/>
                </a:lnTo>
                <a:close/>
              </a:path>
            </a:pathLst>
          </a:custGeom>
          <a:solidFill>
            <a:srgbClr val="3366FF"/>
          </a:solidFill>
          <a:ln w="9525">
            <a:solidFill>
              <a:schemeClr val="tx1"/>
            </a:solidFill>
            <a:round/>
            <a:headEnd/>
            <a:tailEnd/>
          </a:ln>
        </p:spPr>
        <p:txBody>
          <a:bodyPr/>
          <a:lstStyle/>
          <a:p>
            <a:endParaRPr lang="en-US"/>
          </a:p>
        </p:txBody>
      </p:sp>
      <p:sp>
        <p:nvSpPr>
          <p:cNvPr id="189447" name="Freeform 14"/>
          <p:cNvSpPr>
            <a:spLocks/>
          </p:cNvSpPr>
          <p:nvPr/>
        </p:nvSpPr>
        <p:spPr bwMode="auto">
          <a:xfrm>
            <a:off x="4705350" y="2638425"/>
            <a:ext cx="3681413" cy="1385888"/>
          </a:xfrm>
          <a:custGeom>
            <a:avLst/>
            <a:gdLst>
              <a:gd name="T0" fmla="*/ 0 w 2319"/>
              <a:gd name="T1" fmla="*/ 2147483647 h 873"/>
              <a:gd name="T2" fmla="*/ 2147483647 w 2319"/>
              <a:gd name="T3" fmla="*/ 2147483647 h 873"/>
              <a:gd name="T4" fmla="*/ 2147483647 w 2319"/>
              <a:gd name="T5" fmla="*/ 2147483647 h 873"/>
              <a:gd name="T6" fmla="*/ 2147483647 w 2319"/>
              <a:gd name="T7" fmla="*/ 2147483647 h 873"/>
              <a:gd name="T8" fmla="*/ 2147483647 w 2319"/>
              <a:gd name="T9" fmla="*/ 2147483647 h 873"/>
              <a:gd name="T10" fmla="*/ 2147483647 w 2319"/>
              <a:gd name="T11" fmla="*/ 2147483647 h 873"/>
              <a:gd name="T12" fmla="*/ 2147483647 w 2319"/>
              <a:gd name="T13" fmla="*/ 0 h 873"/>
              <a:gd name="T14" fmla="*/ 2147483647 w 2319"/>
              <a:gd name="T15" fmla="*/ 0 h 873"/>
              <a:gd name="T16" fmla="*/ 2147483647 w 2319"/>
              <a:gd name="T17" fmla="*/ 2147483647 h 873"/>
              <a:gd name="T18" fmla="*/ 2147483647 w 2319"/>
              <a:gd name="T19" fmla="*/ 2147483647 h 873"/>
              <a:gd name="T20" fmla="*/ 2147483647 w 2319"/>
              <a:gd name="T21" fmla="*/ 2147483647 h 873"/>
              <a:gd name="T22" fmla="*/ 2147483647 w 2319"/>
              <a:gd name="T23" fmla="*/ 2147483647 h 873"/>
              <a:gd name="T24" fmla="*/ 2147483647 w 2319"/>
              <a:gd name="T25" fmla="*/ 2147483647 h 873"/>
              <a:gd name="T26" fmla="*/ 2147483647 w 2319"/>
              <a:gd name="T27" fmla="*/ 2147483647 h 873"/>
              <a:gd name="T28" fmla="*/ 2147483647 w 2319"/>
              <a:gd name="T29" fmla="*/ 2147483647 h 8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9"/>
              <a:gd name="T46" fmla="*/ 0 h 873"/>
              <a:gd name="T47" fmla="*/ 2319 w 2319"/>
              <a:gd name="T48" fmla="*/ 873 h 8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9" h="873">
                <a:moveTo>
                  <a:pt x="0" y="612"/>
                </a:moveTo>
                <a:lnTo>
                  <a:pt x="219" y="609"/>
                </a:lnTo>
                <a:lnTo>
                  <a:pt x="378" y="474"/>
                </a:lnTo>
                <a:lnTo>
                  <a:pt x="378" y="366"/>
                </a:lnTo>
                <a:lnTo>
                  <a:pt x="450" y="297"/>
                </a:lnTo>
                <a:lnTo>
                  <a:pt x="450" y="129"/>
                </a:lnTo>
                <a:lnTo>
                  <a:pt x="576" y="0"/>
                </a:lnTo>
                <a:lnTo>
                  <a:pt x="1038" y="0"/>
                </a:lnTo>
                <a:lnTo>
                  <a:pt x="1200" y="180"/>
                </a:lnTo>
                <a:lnTo>
                  <a:pt x="1197" y="273"/>
                </a:lnTo>
                <a:lnTo>
                  <a:pt x="1529" y="682"/>
                </a:lnTo>
                <a:lnTo>
                  <a:pt x="1947" y="681"/>
                </a:lnTo>
                <a:lnTo>
                  <a:pt x="2010" y="756"/>
                </a:lnTo>
                <a:lnTo>
                  <a:pt x="2211" y="756"/>
                </a:lnTo>
                <a:lnTo>
                  <a:pt x="2319" y="873"/>
                </a:lnTo>
              </a:path>
            </a:pathLst>
          </a:custGeom>
          <a:noFill/>
          <a:ln w="349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9448" name="Text Box 117"/>
          <p:cNvSpPr txBox="1">
            <a:spLocks noChangeArrowheads="1"/>
          </p:cNvSpPr>
          <p:nvPr/>
        </p:nvSpPr>
        <p:spPr bwMode="auto">
          <a:xfrm>
            <a:off x="400050" y="1506538"/>
            <a:ext cx="4095750"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FontTx/>
              <a:buChar char="•"/>
            </a:pPr>
            <a:endParaRPr lang="en-US" sz="2000">
              <a:latin typeface="Comic Sans MS" charset="0"/>
            </a:endParaRPr>
          </a:p>
          <a:p>
            <a:pPr>
              <a:spcBef>
                <a:spcPct val="50000"/>
              </a:spcBef>
              <a:buFontTx/>
              <a:buChar char="•"/>
            </a:pPr>
            <a:endParaRPr lang="en-US" sz="2000">
              <a:latin typeface="Comic Sans MS" charset="0"/>
            </a:endParaRPr>
          </a:p>
          <a:p>
            <a:pPr>
              <a:spcBef>
                <a:spcPct val="50000"/>
              </a:spcBef>
              <a:buFontTx/>
              <a:buChar char="•"/>
            </a:pPr>
            <a:endParaRPr lang="en-US" sz="2000">
              <a:latin typeface="Comic Sans MS" charset="0"/>
            </a:endParaRPr>
          </a:p>
          <a:p>
            <a:pPr>
              <a:spcBef>
                <a:spcPct val="50000"/>
              </a:spcBef>
              <a:buFontTx/>
              <a:buChar char="•"/>
            </a:pPr>
            <a:endParaRPr lang="en-US" sz="2000">
              <a:latin typeface="Comic Sans MS" charset="0"/>
            </a:endParaRPr>
          </a:p>
          <a:p>
            <a:pPr>
              <a:spcBef>
                <a:spcPct val="50000"/>
              </a:spcBef>
            </a:pPr>
            <a:endParaRPr lang="en-US" sz="2000">
              <a:latin typeface="Comic Sans MS" charset="0"/>
            </a:endParaRPr>
          </a:p>
        </p:txBody>
      </p:sp>
      <p:grpSp>
        <p:nvGrpSpPr>
          <p:cNvPr id="189449" name="Group 40"/>
          <p:cNvGrpSpPr>
            <a:grpSpLocks/>
          </p:cNvGrpSpPr>
          <p:nvPr/>
        </p:nvGrpSpPr>
        <p:grpSpPr bwMode="auto">
          <a:xfrm>
            <a:off x="1006475" y="1352550"/>
            <a:ext cx="2293938" cy="3970338"/>
            <a:chOff x="450" y="1035"/>
            <a:chExt cx="1445" cy="2501"/>
          </a:xfrm>
        </p:grpSpPr>
        <p:sp>
          <p:nvSpPr>
            <p:cNvPr id="189452" name="Line 37"/>
            <p:cNvSpPr>
              <a:spLocks noChangeShapeType="1"/>
            </p:cNvSpPr>
            <p:nvPr/>
          </p:nvSpPr>
          <p:spPr bwMode="auto">
            <a:xfrm flipV="1">
              <a:off x="1434" y="1035"/>
              <a:ext cx="329" cy="374"/>
            </a:xfrm>
            <a:prstGeom prst="line">
              <a:avLst/>
            </a:prstGeom>
            <a:noFill/>
            <a:ln w="28575">
              <a:solidFill>
                <a:srgbClr val="FF0000"/>
              </a:solidFill>
              <a:round/>
              <a:headEnd/>
              <a:tailEnd type="triangle" w="lg" len="lg"/>
            </a:ln>
            <a:extLst>
              <a:ext uri="{909E8E84-426E-40dd-AFC4-6F175D3DCCD1}">
                <a14:hiddenFill xmlns:a14="http://schemas.microsoft.com/office/drawing/2010/main" xmlns="">
                  <a:noFill/>
                </a14:hiddenFill>
              </a:ext>
            </a:extLst>
          </p:spPr>
          <p:txBody>
            <a:bodyPr/>
            <a:lstStyle/>
            <a:p>
              <a:endParaRPr lang="en-US"/>
            </a:p>
          </p:txBody>
        </p:sp>
        <p:sp>
          <p:nvSpPr>
            <p:cNvPr id="189453" name="Freeform 28"/>
            <p:cNvSpPr>
              <a:spLocks/>
            </p:cNvSpPr>
            <p:nvPr/>
          </p:nvSpPr>
          <p:spPr bwMode="auto">
            <a:xfrm>
              <a:off x="1036" y="1317"/>
              <a:ext cx="842" cy="2208"/>
            </a:xfrm>
            <a:custGeom>
              <a:avLst/>
              <a:gdLst>
                <a:gd name="T0" fmla="*/ 2 w 842"/>
                <a:gd name="T1" fmla="*/ 0 h 2208"/>
                <a:gd name="T2" fmla="*/ 842 w 842"/>
                <a:gd name="T3" fmla="*/ 170 h 2208"/>
                <a:gd name="T4" fmla="*/ 842 w 842"/>
                <a:gd name="T5" fmla="*/ 2208 h 2208"/>
                <a:gd name="T6" fmla="*/ 0 w 842"/>
                <a:gd name="T7" fmla="*/ 1961 h 2208"/>
                <a:gd name="T8" fmla="*/ 2 w 842"/>
                <a:gd name="T9" fmla="*/ 0 h 2208"/>
                <a:gd name="T10" fmla="*/ 0 60000 65536"/>
                <a:gd name="T11" fmla="*/ 0 60000 65536"/>
                <a:gd name="T12" fmla="*/ 0 60000 65536"/>
                <a:gd name="T13" fmla="*/ 0 60000 65536"/>
                <a:gd name="T14" fmla="*/ 0 60000 65536"/>
                <a:gd name="T15" fmla="*/ 0 w 842"/>
                <a:gd name="T16" fmla="*/ 0 h 2208"/>
                <a:gd name="T17" fmla="*/ 842 w 842"/>
                <a:gd name="T18" fmla="*/ 2208 h 2208"/>
              </a:gdLst>
              <a:ahLst/>
              <a:cxnLst>
                <a:cxn ang="T10">
                  <a:pos x="T0" y="T1"/>
                </a:cxn>
                <a:cxn ang="T11">
                  <a:pos x="T2" y="T3"/>
                </a:cxn>
                <a:cxn ang="T12">
                  <a:pos x="T4" y="T5"/>
                </a:cxn>
                <a:cxn ang="T13">
                  <a:pos x="T6" y="T7"/>
                </a:cxn>
                <a:cxn ang="T14">
                  <a:pos x="T8" y="T9"/>
                </a:cxn>
              </a:cxnLst>
              <a:rect l="T15" t="T16" r="T17" b="T18"/>
              <a:pathLst>
                <a:path w="842" h="2208">
                  <a:moveTo>
                    <a:pt x="2" y="0"/>
                  </a:moveTo>
                  <a:lnTo>
                    <a:pt x="842" y="170"/>
                  </a:lnTo>
                  <a:lnTo>
                    <a:pt x="842" y="2208"/>
                  </a:lnTo>
                  <a:lnTo>
                    <a:pt x="0" y="1961"/>
                  </a:lnTo>
                  <a:lnTo>
                    <a:pt x="2" y="0"/>
                  </a:lnTo>
                  <a:close/>
                </a:path>
              </a:pathLst>
            </a:custGeom>
            <a:solidFill>
              <a:schemeClr val="tx1"/>
            </a:solidFill>
            <a:ln w="9525">
              <a:solidFill>
                <a:schemeClr val="tx1"/>
              </a:solidFill>
              <a:round/>
              <a:headEnd/>
              <a:tailEnd/>
            </a:ln>
          </p:spPr>
          <p:txBody>
            <a:bodyPr/>
            <a:lstStyle/>
            <a:p>
              <a:endParaRPr lang="en-US"/>
            </a:p>
          </p:txBody>
        </p:sp>
        <p:pic>
          <p:nvPicPr>
            <p:cNvPr id="189454" name="Picture 21" descr="cc"/>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32" y="1450"/>
              <a:ext cx="569" cy="1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9455" name="Oval 22"/>
            <p:cNvSpPr>
              <a:spLocks noChangeArrowheads="1"/>
            </p:cNvSpPr>
            <p:nvPr/>
          </p:nvSpPr>
          <p:spPr bwMode="auto">
            <a:xfrm>
              <a:off x="1354" y="1495"/>
              <a:ext cx="31" cy="32"/>
            </a:xfrm>
            <a:prstGeom prst="ellipse">
              <a:avLst/>
            </a:prstGeom>
            <a:solidFill>
              <a:srgbClr val="FF0000"/>
            </a:solidFill>
            <a:ln w="9525">
              <a:solidFill>
                <a:schemeClr val="tx1"/>
              </a:solidFill>
              <a:round/>
              <a:headEnd/>
              <a:tailEnd/>
            </a:ln>
          </p:spPr>
          <p:txBody>
            <a:bodyPr wrap="none" anchor="ctr"/>
            <a:lstStyle/>
            <a:p>
              <a:endParaRPr lang="en-US"/>
            </a:p>
          </p:txBody>
        </p:sp>
        <p:sp>
          <p:nvSpPr>
            <p:cNvPr id="189456" name="Freeform 24"/>
            <p:cNvSpPr>
              <a:spLocks/>
            </p:cNvSpPr>
            <p:nvPr/>
          </p:nvSpPr>
          <p:spPr bwMode="auto">
            <a:xfrm>
              <a:off x="1235" y="1555"/>
              <a:ext cx="384" cy="1361"/>
            </a:xfrm>
            <a:custGeom>
              <a:avLst/>
              <a:gdLst>
                <a:gd name="T0" fmla="*/ 339 w 396"/>
                <a:gd name="T1" fmla="*/ 345 h 1366"/>
                <a:gd name="T2" fmla="*/ 310 w 396"/>
                <a:gd name="T3" fmla="*/ 275 h 1366"/>
                <a:gd name="T4" fmla="*/ 316 w 396"/>
                <a:gd name="T5" fmla="*/ 251 h 1366"/>
                <a:gd name="T6" fmla="*/ 302 w 396"/>
                <a:gd name="T7" fmla="*/ 217 h 1366"/>
                <a:gd name="T8" fmla="*/ 292 w 396"/>
                <a:gd name="T9" fmla="*/ 171 h 1366"/>
                <a:gd name="T10" fmla="*/ 283 w 396"/>
                <a:gd name="T11" fmla="*/ 147 h 1366"/>
                <a:gd name="T12" fmla="*/ 268 w 396"/>
                <a:gd name="T13" fmla="*/ 70 h 1366"/>
                <a:gd name="T14" fmla="*/ 245 w 396"/>
                <a:gd name="T15" fmla="*/ 57 h 1366"/>
                <a:gd name="T16" fmla="*/ 222 w 396"/>
                <a:gd name="T17" fmla="*/ 45 h 1366"/>
                <a:gd name="T18" fmla="*/ 171 w 396"/>
                <a:gd name="T19" fmla="*/ 20 h 1366"/>
                <a:gd name="T20" fmla="*/ 140 w 396"/>
                <a:gd name="T21" fmla="*/ 9 h 1366"/>
                <a:gd name="T22" fmla="*/ 85 w 396"/>
                <a:gd name="T23" fmla="*/ 13 h 1366"/>
                <a:gd name="T24" fmla="*/ 25 w 396"/>
                <a:gd name="T25" fmla="*/ 86 h 1366"/>
                <a:gd name="T26" fmla="*/ 23 w 396"/>
                <a:gd name="T27" fmla="*/ 147 h 1366"/>
                <a:gd name="T28" fmla="*/ 17 w 396"/>
                <a:gd name="T29" fmla="*/ 173 h 1366"/>
                <a:gd name="T30" fmla="*/ 33 w 396"/>
                <a:gd name="T31" fmla="*/ 209 h 1366"/>
                <a:gd name="T32" fmla="*/ 23 w 396"/>
                <a:gd name="T33" fmla="*/ 233 h 1366"/>
                <a:gd name="T34" fmla="*/ 21 w 396"/>
                <a:gd name="T35" fmla="*/ 283 h 1366"/>
                <a:gd name="T36" fmla="*/ 47 w 396"/>
                <a:gd name="T37" fmla="*/ 367 h 1366"/>
                <a:gd name="T38" fmla="*/ 44 w 396"/>
                <a:gd name="T39" fmla="*/ 388 h 1366"/>
                <a:gd name="T40" fmla="*/ 25 w 396"/>
                <a:gd name="T41" fmla="*/ 412 h 1366"/>
                <a:gd name="T42" fmla="*/ 25 w 396"/>
                <a:gd name="T43" fmla="*/ 458 h 1366"/>
                <a:gd name="T44" fmla="*/ 16 w 396"/>
                <a:gd name="T45" fmla="*/ 478 h 1366"/>
                <a:gd name="T46" fmla="*/ 6 w 396"/>
                <a:gd name="T47" fmla="*/ 508 h 1366"/>
                <a:gd name="T48" fmla="*/ 10 w 396"/>
                <a:gd name="T49" fmla="*/ 662 h 1366"/>
                <a:gd name="T50" fmla="*/ 45 w 396"/>
                <a:gd name="T51" fmla="*/ 733 h 1366"/>
                <a:gd name="T52" fmla="*/ 39 w 396"/>
                <a:gd name="T53" fmla="*/ 755 h 1366"/>
                <a:gd name="T54" fmla="*/ 29 w 396"/>
                <a:gd name="T55" fmla="*/ 803 h 1366"/>
                <a:gd name="T56" fmla="*/ 43 w 396"/>
                <a:gd name="T57" fmla="*/ 915 h 1366"/>
                <a:gd name="T58" fmla="*/ 31 w 396"/>
                <a:gd name="T59" fmla="*/ 994 h 1366"/>
                <a:gd name="T60" fmla="*/ 25 w 396"/>
                <a:gd name="T61" fmla="*/ 1138 h 1366"/>
                <a:gd name="T62" fmla="*/ 12 w 396"/>
                <a:gd name="T63" fmla="*/ 1285 h 1366"/>
                <a:gd name="T64" fmla="*/ 0 w 396"/>
                <a:gd name="T65" fmla="*/ 1341 h 1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6"/>
                <a:gd name="T100" fmla="*/ 0 h 1366"/>
                <a:gd name="T101" fmla="*/ 396 w 396"/>
                <a:gd name="T102" fmla="*/ 1366 h 13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6" h="1366">
                  <a:moveTo>
                    <a:pt x="396" y="350"/>
                  </a:moveTo>
                  <a:cubicBezTo>
                    <a:pt x="381" y="323"/>
                    <a:pt x="367" y="296"/>
                    <a:pt x="362" y="280"/>
                  </a:cubicBezTo>
                  <a:cubicBezTo>
                    <a:pt x="357" y="264"/>
                    <a:pt x="370" y="266"/>
                    <a:pt x="368" y="256"/>
                  </a:cubicBezTo>
                  <a:cubicBezTo>
                    <a:pt x="366" y="246"/>
                    <a:pt x="357" y="235"/>
                    <a:pt x="352" y="222"/>
                  </a:cubicBezTo>
                  <a:cubicBezTo>
                    <a:pt x="347" y="209"/>
                    <a:pt x="344" y="188"/>
                    <a:pt x="340" y="176"/>
                  </a:cubicBezTo>
                  <a:cubicBezTo>
                    <a:pt x="336" y="164"/>
                    <a:pt x="335" y="170"/>
                    <a:pt x="330" y="152"/>
                  </a:cubicBezTo>
                  <a:cubicBezTo>
                    <a:pt x="325" y="134"/>
                    <a:pt x="319" y="86"/>
                    <a:pt x="312" y="70"/>
                  </a:cubicBezTo>
                  <a:cubicBezTo>
                    <a:pt x="305" y="54"/>
                    <a:pt x="295" y="61"/>
                    <a:pt x="286" y="57"/>
                  </a:cubicBezTo>
                  <a:cubicBezTo>
                    <a:pt x="277" y="53"/>
                    <a:pt x="273" y="51"/>
                    <a:pt x="259" y="45"/>
                  </a:cubicBezTo>
                  <a:cubicBezTo>
                    <a:pt x="245" y="39"/>
                    <a:pt x="216" y="26"/>
                    <a:pt x="200" y="20"/>
                  </a:cubicBezTo>
                  <a:cubicBezTo>
                    <a:pt x="184" y="14"/>
                    <a:pt x="180" y="10"/>
                    <a:pt x="163" y="9"/>
                  </a:cubicBezTo>
                  <a:cubicBezTo>
                    <a:pt x="146" y="8"/>
                    <a:pt x="122" y="0"/>
                    <a:pt x="100" y="13"/>
                  </a:cubicBezTo>
                  <a:cubicBezTo>
                    <a:pt x="78" y="26"/>
                    <a:pt x="42" y="63"/>
                    <a:pt x="30" y="86"/>
                  </a:cubicBezTo>
                  <a:cubicBezTo>
                    <a:pt x="18" y="109"/>
                    <a:pt x="29" y="137"/>
                    <a:pt x="28" y="152"/>
                  </a:cubicBezTo>
                  <a:cubicBezTo>
                    <a:pt x="27" y="167"/>
                    <a:pt x="20" y="168"/>
                    <a:pt x="22" y="178"/>
                  </a:cubicBezTo>
                  <a:cubicBezTo>
                    <a:pt x="24" y="188"/>
                    <a:pt x="37" y="204"/>
                    <a:pt x="38" y="214"/>
                  </a:cubicBezTo>
                  <a:cubicBezTo>
                    <a:pt x="39" y="224"/>
                    <a:pt x="30" y="226"/>
                    <a:pt x="28" y="238"/>
                  </a:cubicBezTo>
                  <a:cubicBezTo>
                    <a:pt x="26" y="250"/>
                    <a:pt x="22" y="266"/>
                    <a:pt x="26" y="288"/>
                  </a:cubicBezTo>
                  <a:cubicBezTo>
                    <a:pt x="30" y="310"/>
                    <a:pt x="51" y="355"/>
                    <a:pt x="55" y="372"/>
                  </a:cubicBezTo>
                  <a:cubicBezTo>
                    <a:pt x="59" y="389"/>
                    <a:pt x="53" y="385"/>
                    <a:pt x="49" y="393"/>
                  </a:cubicBezTo>
                  <a:cubicBezTo>
                    <a:pt x="45" y="401"/>
                    <a:pt x="33" y="410"/>
                    <a:pt x="30" y="422"/>
                  </a:cubicBezTo>
                  <a:cubicBezTo>
                    <a:pt x="27" y="434"/>
                    <a:pt x="32" y="457"/>
                    <a:pt x="30" y="468"/>
                  </a:cubicBezTo>
                  <a:cubicBezTo>
                    <a:pt x="28" y="479"/>
                    <a:pt x="20" y="480"/>
                    <a:pt x="16" y="488"/>
                  </a:cubicBezTo>
                  <a:cubicBezTo>
                    <a:pt x="12" y="496"/>
                    <a:pt x="7" y="487"/>
                    <a:pt x="6" y="518"/>
                  </a:cubicBezTo>
                  <a:cubicBezTo>
                    <a:pt x="5" y="549"/>
                    <a:pt x="2" y="634"/>
                    <a:pt x="10" y="672"/>
                  </a:cubicBezTo>
                  <a:cubicBezTo>
                    <a:pt x="18" y="710"/>
                    <a:pt x="46" y="732"/>
                    <a:pt x="52" y="748"/>
                  </a:cubicBezTo>
                  <a:cubicBezTo>
                    <a:pt x="58" y="764"/>
                    <a:pt x="47" y="758"/>
                    <a:pt x="44" y="770"/>
                  </a:cubicBezTo>
                  <a:cubicBezTo>
                    <a:pt x="41" y="782"/>
                    <a:pt x="33" y="791"/>
                    <a:pt x="34" y="818"/>
                  </a:cubicBezTo>
                  <a:cubicBezTo>
                    <a:pt x="35" y="845"/>
                    <a:pt x="48" y="897"/>
                    <a:pt x="48" y="930"/>
                  </a:cubicBezTo>
                  <a:cubicBezTo>
                    <a:pt x="48" y="963"/>
                    <a:pt x="39" y="976"/>
                    <a:pt x="36" y="1014"/>
                  </a:cubicBezTo>
                  <a:cubicBezTo>
                    <a:pt x="33" y="1052"/>
                    <a:pt x="34" y="1109"/>
                    <a:pt x="30" y="1158"/>
                  </a:cubicBezTo>
                  <a:cubicBezTo>
                    <a:pt x="26" y="1207"/>
                    <a:pt x="17" y="1275"/>
                    <a:pt x="12" y="1310"/>
                  </a:cubicBezTo>
                  <a:cubicBezTo>
                    <a:pt x="7" y="1345"/>
                    <a:pt x="2" y="1354"/>
                    <a:pt x="0" y="1366"/>
                  </a:cubicBezTo>
                </a:path>
              </a:pathLst>
            </a:custGeom>
            <a:noFill/>
            <a:ln w="19050">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89457" name="Line 30"/>
            <p:cNvSpPr>
              <a:spLocks noChangeShapeType="1"/>
            </p:cNvSpPr>
            <p:nvPr/>
          </p:nvSpPr>
          <p:spPr bwMode="auto">
            <a:xfrm flipV="1">
              <a:off x="1129" y="1445"/>
              <a:ext cx="3" cy="186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9458" name="Line 31"/>
            <p:cNvSpPr>
              <a:spLocks noChangeShapeType="1"/>
            </p:cNvSpPr>
            <p:nvPr/>
          </p:nvSpPr>
          <p:spPr bwMode="auto">
            <a:xfrm flipV="1">
              <a:off x="490" y="1324"/>
              <a:ext cx="547" cy="1244"/>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9459" name="Line 32"/>
            <p:cNvSpPr>
              <a:spLocks noChangeShapeType="1"/>
            </p:cNvSpPr>
            <p:nvPr/>
          </p:nvSpPr>
          <p:spPr bwMode="auto">
            <a:xfrm>
              <a:off x="484" y="2574"/>
              <a:ext cx="547" cy="709"/>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9460" name="Line 33"/>
            <p:cNvSpPr>
              <a:spLocks noChangeShapeType="1"/>
            </p:cNvSpPr>
            <p:nvPr/>
          </p:nvSpPr>
          <p:spPr bwMode="auto">
            <a:xfrm>
              <a:off x="496" y="2574"/>
              <a:ext cx="1388" cy="962"/>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9461" name="Line 34"/>
            <p:cNvSpPr>
              <a:spLocks noChangeShapeType="1"/>
            </p:cNvSpPr>
            <p:nvPr/>
          </p:nvSpPr>
          <p:spPr bwMode="auto">
            <a:xfrm flipV="1">
              <a:off x="478" y="1497"/>
              <a:ext cx="1417" cy="1066"/>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9462" name="Line 36"/>
            <p:cNvSpPr>
              <a:spLocks noChangeShapeType="1"/>
            </p:cNvSpPr>
            <p:nvPr/>
          </p:nvSpPr>
          <p:spPr bwMode="auto">
            <a:xfrm flipV="1">
              <a:off x="495" y="1509"/>
              <a:ext cx="876" cy="1043"/>
            </a:xfrm>
            <a:prstGeom prst="line">
              <a:avLst/>
            </a:prstGeom>
            <a:noFill/>
            <a:ln w="28575">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89463" name="Oval 26"/>
            <p:cNvSpPr>
              <a:spLocks noChangeArrowheads="1"/>
            </p:cNvSpPr>
            <p:nvPr/>
          </p:nvSpPr>
          <p:spPr bwMode="auto">
            <a:xfrm>
              <a:off x="450" y="2528"/>
              <a:ext cx="81" cy="81"/>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189450" name="Rectangle 29"/>
          <p:cNvSpPr>
            <a:spLocks noChangeArrowheads="1"/>
          </p:cNvSpPr>
          <p:nvPr/>
        </p:nvSpPr>
        <p:spPr bwMode="auto">
          <a:xfrm>
            <a:off x="2106613" y="274638"/>
            <a:ext cx="6580187"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defTabSz="457200"/>
            <a:r>
              <a:rPr lang="en-US" sz="3600">
                <a:solidFill>
                  <a:srgbClr val="000099"/>
                </a:solidFill>
                <a:latin typeface="Comic Sans MS" charset="0"/>
              </a:rPr>
              <a:t>Silhouette Constraints</a:t>
            </a:r>
          </a:p>
        </p:txBody>
      </p:sp>
      <p:sp>
        <p:nvSpPr>
          <p:cNvPr id="189451" name="Text Box 117"/>
          <p:cNvSpPr txBox="1">
            <a:spLocks noChangeArrowheads="1"/>
          </p:cNvSpPr>
          <p:nvPr/>
        </p:nvSpPr>
        <p:spPr bwMode="auto">
          <a:xfrm>
            <a:off x="381000" y="5530850"/>
            <a:ext cx="4224338"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sz="2000">
                <a:solidFill>
                  <a:srgbClr val="FF0000"/>
                </a:solidFill>
                <a:latin typeface="Comic Sans MS" charset="0"/>
              </a:rPr>
              <a:t>    Every such ray must meet the    </a:t>
            </a:r>
          </a:p>
          <a:p>
            <a:pPr>
              <a:spcBef>
                <a:spcPct val="50000"/>
              </a:spcBef>
            </a:pPr>
            <a:r>
              <a:rPr lang="en-US" sz="2000">
                <a:solidFill>
                  <a:srgbClr val="FF0000"/>
                </a:solidFill>
                <a:latin typeface="Comic Sans MS" charset="0"/>
              </a:rPr>
              <a:t>    real surface at least once</a:t>
            </a:r>
          </a:p>
        </p:txBody>
      </p:sp>
    </p:spTree>
    <p:extLst>
      <p:ext uri="{BB962C8B-B14F-4D97-AF65-F5344CB8AC3E}">
        <p14:creationId xmlns:p14="http://schemas.microsoft.com/office/powerpoint/2010/main" val="2548726553"/>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ChangeArrowheads="1"/>
          </p:cNvSpPr>
          <p:nvPr/>
        </p:nvSpPr>
        <p:spPr bwMode="auto">
          <a:xfrm>
            <a:off x="4722813" y="1814513"/>
            <a:ext cx="3657600" cy="3706812"/>
          </a:xfrm>
          <a:prstGeom prst="rect">
            <a:avLst/>
          </a:prstGeom>
          <a:solidFill>
            <a:srgbClr val="FF6600"/>
          </a:solidFill>
          <a:ln w="9525">
            <a:solidFill>
              <a:srgbClr val="FF0000"/>
            </a:solidFill>
            <a:miter lim="800000"/>
            <a:headEnd/>
            <a:tailEnd/>
          </a:ln>
        </p:spPr>
        <p:txBody>
          <a:bodyPr wrap="none" anchor="ctr"/>
          <a:lstStyle/>
          <a:p>
            <a:endParaRPr lang="en-US"/>
          </a:p>
        </p:txBody>
      </p:sp>
      <p:sp>
        <p:nvSpPr>
          <p:cNvPr id="190467" name="Freeform 20"/>
          <p:cNvSpPr>
            <a:spLocks/>
          </p:cNvSpPr>
          <p:nvPr/>
        </p:nvSpPr>
        <p:spPr bwMode="auto">
          <a:xfrm>
            <a:off x="4710113" y="2443163"/>
            <a:ext cx="3670300" cy="3079750"/>
          </a:xfrm>
          <a:custGeom>
            <a:avLst/>
            <a:gdLst>
              <a:gd name="T0" fmla="*/ 0 w 2312"/>
              <a:gd name="T1" fmla="*/ 2147483647 h 1940"/>
              <a:gd name="T2" fmla="*/ 0 w 2312"/>
              <a:gd name="T3" fmla="*/ 2147483647 h 1940"/>
              <a:gd name="T4" fmla="*/ 2147483647 w 2312"/>
              <a:gd name="T5" fmla="*/ 2147483647 h 1940"/>
              <a:gd name="T6" fmla="*/ 2147483647 w 2312"/>
              <a:gd name="T7" fmla="*/ 2147483647 h 1940"/>
              <a:gd name="T8" fmla="*/ 2147483647 w 2312"/>
              <a:gd name="T9" fmla="*/ 2147483647 h 1940"/>
              <a:gd name="T10" fmla="*/ 2147483647 w 2312"/>
              <a:gd name="T11" fmla="*/ 2147483647 h 1940"/>
              <a:gd name="T12" fmla="*/ 2147483647 w 2312"/>
              <a:gd name="T13" fmla="*/ 2147483647 h 1940"/>
              <a:gd name="T14" fmla="*/ 2147483647 w 2312"/>
              <a:gd name="T15" fmla="*/ 0 h 1940"/>
              <a:gd name="T16" fmla="*/ 2147483647 w 2312"/>
              <a:gd name="T17" fmla="*/ 2147483647 h 1940"/>
              <a:gd name="T18" fmla="*/ 2147483647 w 2312"/>
              <a:gd name="T19" fmla="*/ 2147483647 h 1940"/>
              <a:gd name="T20" fmla="*/ 2147483647 w 2312"/>
              <a:gd name="T21" fmla="*/ 2147483647 h 1940"/>
              <a:gd name="T22" fmla="*/ 0 w 2312"/>
              <a:gd name="T23" fmla="*/ 2147483647 h 19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12"/>
              <a:gd name="T37" fmla="*/ 0 h 1940"/>
              <a:gd name="T38" fmla="*/ 2312 w 2312"/>
              <a:gd name="T39" fmla="*/ 1940 h 19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12" h="1940">
                <a:moveTo>
                  <a:pt x="0" y="703"/>
                </a:moveTo>
                <a:lnTo>
                  <a:pt x="0" y="1940"/>
                </a:lnTo>
                <a:lnTo>
                  <a:pt x="2312" y="1940"/>
                </a:lnTo>
                <a:lnTo>
                  <a:pt x="2312" y="983"/>
                </a:lnTo>
                <a:lnTo>
                  <a:pt x="2199" y="798"/>
                </a:lnTo>
                <a:lnTo>
                  <a:pt x="1518" y="747"/>
                </a:lnTo>
                <a:lnTo>
                  <a:pt x="1236" y="297"/>
                </a:lnTo>
                <a:lnTo>
                  <a:pt x="987" y="0"/>
                </a:lnTo>
                <a:lnTo>
                  <a:pt x="486" y="66"/>
                </a:lnTo>
                <a:lnTo>
                  <a:pt x="348" y="423"/>
                </a:lnTo>
                <a:lnTo>
                  <a:pt x="243" y="642"/>
                </a:lnTo>
                <a:lnTo>
                  <a:pt x="0" y="703"/>
                </a:lnTo>
                <a:close/>
              </a:path>
            </a:pathLst>
          </a:custGeom>
          <a:solidFill>
            <a:srgbClr val="993300"/>
          </a:solidFill>
          <a:ln w="9525">
            <a:solidFill>
              <a:schemeClr val="tx1"/>
            </a:solidFill>
            <a:round/>
            <a:headEnd/>
            <a:tailEnd/>
          </a:ln>
        </p:spPr>
        <p:txBody>
          <a:bodyPr/>
          <a:lstStyle/>
          <a:p>
            <a:endParaRPr lang="en-US"/>
          </a:p>
        </p:txBody>
      </p:sp>
      <p:sp>
        <p:nvSpPr>
          <p:cNvPr id="190468" name="Freeform 18"/>
          <p:cNvSpPr>
            <a:spLocks/>
          </p:cNvSpPr>
          <p:nvPr/>
        </p:nvSpPr>
        <p:spPr bwMode="auto">
          <a:xfrm>
            <a:off x="4710113" y="2147888"/>
            <a:ext cx="3676650" cy="1871662"/>
          </a:xfrm>
          <a:custGeom>
            <a:avLst/>
            <a:gdLst>
              <a:gd name="T0" fmla="*/ 2147483647 w 2316"/>
              <a:gd name="T1" fmla="*/ 2147483647 h 1179"/>
              <a:gd name="T2" fmla="*/ 2147483647 w 2316"/>
              <a:gd name="T3" fmla="*/ 2147483647 h 1179"/>
              <a:gd name="T4" fmla="*/ 2147483647 w 2316"/>
              <a:gd name="T5" fmla="*/ 2147483647 h 1179"/>
              <a:gd name="T6" fmla="*/ 2147483647 w 2316"/>
              <a:gd name="T7" fmla="*/ 2147483647 h 1179"/>
              <a:gd name="T8" fmla="*/ 2147483647 w 2316"/>
              <a:gd name="T9" fmla="*/ 2147483647 h 1179"/>
              <a:gd name="T10" fmla="*/ 2147483647 w 2316"/>
              <a:gd name="T11" fmla="*/ 2147483647 h 1179"/>
              <a:gd name="T12" fmla="*/ 2147483647 w 2316"/>
              <a:gd name="T13" fmla="*/ 2147483647 h 1179"/>
              <a:gd name="T14" fmla="*/ 2147483647 w 2316"/>
              <a:gd name="T15" fmla="*/ 2147483647 h 1179"/>
              <a:gd name="T16" fmla="*/ 2147483647 w 2316"/>
              <a:gd name="T17" fmla="*/ 2147483647 h 1179"/>
              <a:gd name="T18" fmla="*/ 2147483647 w 2316"/>
              <a:gd name="T19" fmla="*/ 2147483647 h 1179"/>
              <a:gd name="T20" fmla="*/ 2147483647 w 2316"/>
              <a:gd name="T21" fmla="*/ 2147483647 h 1179"/>
              <a:gd name="T22" fmla="*/ 2147483647 w 2316"/>
              <a:gd name="T23" fmla="*/ 0 h 1179"/>
              <a:gd name="T24" fmla="*/ 2147483647 w 2316"/>
              <a:gd name="T25" fmla="*/ 2147483647 h 1179"/>
              <a:gd name="T26" fmla="*/ 2147483647 w 2316"/>
              <a:gd name="T27" fmla="*/ 2147483647 h 1179"/>
              <a:gd name="T28" fmla="*/ 2147483647 w 2316"/>
              <a:gd name="T29" fmla="*/ 2147483647 h 1179"/>
              <a:gd name="T30" fmla="*/ 2147483647 w 2316"/>
              <a:gd name="T31" fmla="*/ 2147483647 h 1179"/>
              <a:gd name="T32" fmla="*/ 2147483647 w 2316"/>
              <a:gd name="T33" fmla="*/ 2147483647 h 1179"/>
              <a:gd name="T34" fmla="*/ 2147483647 w 2316"/>
              <a:gd name="T35" fmla="*/ 2147483647 h 1179"/>
              <a:gd name="T36" fmla="*/ 0 w 2316"/>
              <a:gd name="T37" fmla="*/ 2147483647 h 1179"/>
              <a:gd name="T38" fmla="*/ 2147483647 w 2316"/>
              <a:gd name="T39" fmla="*/ 2147483647 h 1179"/>
              <a:gd name="T40" fmla="*/ 2147483647 w 2316"/>
              <a:gd name="T41" fmla="*/ 2147483647 h 1179"/>
              <a:gd name="T42" fmla="*/ 2147483647 w 2316"/>
              <a:gd name="T43" fmla="*/ 2147483647 h 1179"/>
              <a:gd name="T44" fmla="*/ 2147483647 w 2316"/>
              <a:gd name="T45" fmla="*/ 2147483647 h 1179"/>
              <a:gd name="T46" fmla="*/ 2147483647 w 2316"/>
              <a:gd name="T47" fmla="*/ 2147483647 h 1179"/>
              <a:gd name="T48" fmla="*/ 2147483647 w 2316"/>
              <a:gd name="T49" fmla="*/ 2147483647 h 1179"/>
              <a:gd name="T50" fmla="*/ 2147483647 w 2316"/>
              <a:gd name="T51" fmla="*/ 2147483647 h 1179"/>
              <a:gd name="T52" fmla="*/ 2147483647 w 2316"/>
              <a:gd name="T53" fmla="*/ 2147483647 h 1179"/>
              <a:gd name="T54" fmla="*/ 2147483647 w 2316"/>
              <a:gd name="T55" fmla="*/ 2147483647 h 1179"/>
              <a:gd name="T56" fmla="*/ 2147483647 w 2316"/>
              <a:gd name="T57" fmla="*/ 2147483647 h 1179"/>
              <a:gd name="T58" fmla="*/ 2147483647 w 2316"/>
              <a:gd name="T59" fmla="*/ 2147483647 h 1179"/>
              <a:gd name="T60" fmla="*/ 2147483647 w 2316"/>
              <a:gd name="T61" fmla="*/ 2147483647 h 1179"/>
              <a:gd name="T62" fmla="*/ 2147483647 w 2316"/>
              <a:gd name="T63" fmla="*/ 2147483647 h 1179"/>
              <a:gd name="T64" fmla="*/ 2147483647 w 2316"/>
              <a:gd name="T65" fmla="*/ 2147483647 h 1179"/>
              <a:gd name="T66" fmla="*/ 2147483647 w 2316"/>
              <a:gd name="T67" fmla="*/ 2147483647 h 11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16"/>
              <a:gd name="T103" fmla="*/ 0 h 1179"/>
              <a:gd name="T104" fmla="*/ 2316 w 2316"/>
              <a:gd name="T105" fmla="*/ 1179 h 11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16" h="1179">
                <a:moveTo>
                  <a:pt x="2316" y="1020"/>
                </a:moveTo>
                <a:lnTo>
                  <a:pt x="2214" y="909"/>
                </a:lnTo>
                <a:lnTo>
                  <a:pt x="1905" y="906"/>
                </a:lnTo>
                <a:lnTo>
                  <a:pt x="1872" y="864"/>
                </a:lnTo>
                <a:lnTo>
                  <a:pt x="1569" y="864"/>
                </a:lnTo>
                <a:lnTo>
                  <a:pt x="1368" y="639"/>
                </a:lnTo>
                <a:lnTo>
                  <a:pt x="1368" y="564"/>
                </a:lnTo>
                <a:lnTo>
                  <a:pt x="1140" y="288"/>
                </a:lnTo>
                <a:lnTo>
                  <a:pt x="1140" y="213"/>
                </a:lnTo>
                <a:lnTo>
                  <a:pt x="966" y="57"/>
                </a:lnTo>
                <a:lnTo>
                  <a:pt x="765" y="57"/>
                </a:lnTo>
                <a:lnTo>
                  <a:pt x="693" y="0"/>
                </a:lnTo>
                <a:lnTo>
                  <a:pt x="390" y="267"/>
                </a:lnTo>
                <a:lnTo>
                  <a:pt x="390" y="486"/>
                </a:lnTo>
                <a:lnTo>
                  <a:pt x="297" y="561"/>
                </a:lnTo>
                <a:lnTo>
                  <a:pt x="297" y="705"/>
                </a:lnTo>
                <a:lnTo>
                  <a:pt x="186" y="789"/>
                </a:lnTo>
                <a:lnTo>
                  <a:pt x="3" y="789"/>
                </a:lnTo>
                <a:lnTo>
                  <a:pt x="0" y="927"/>
                </a:lnTo>
                <a:lnTo>
                  <a:pt x="216" y="918"/>
                </a:lnTo>
                <a:lnTo>
                  <a:pt x="375" y="783"/>
                </a:lnTo>
                <a:lnTo>
                  <a:pt x="375" y="681"/>
                </a:lnTo>
                <a:lnTo>
                  <a:pt x="447" y="606"/>
                </a:lnTo>
                <a:lnTo>
                  <a:pt x="447" y="432"/>
                </a:lnTo>
                <a:lnTo>
                  <a:pt x="573" y="306"/>
                </a:lnTo>
                <a:lnTo>
                  <a:pt x="1041" y="312"/>
                </a:lnTo>
                <a:lnTo>
                  <a:pt x="1206" y="492"/>
                </a:lnTo>
                <a:lnTo>
                  <a:pt x="1188" y="567"/>
                </a:lnTo>
                <a:lnTo>
                  <a:pt x="1532" y="991"/>
                </a:lnTo>
                <a:lnTo>
                  <a:pt x="1956" y="984"/>
                </a:lnTo>
                <a:lnTo>
                  <a:pt x="2007" y="1071"/>
                </a:lnTo>
                <a:lnTo>
                  <a:pt x="2208" y="1065"/>
                </a:lnTo>
                <a:lnTo>
                  <a:pt x="2310" y="1179"/>
                </a:lnTo>
                <a:lnTo>
                  <a:pt x="2316" y="1020"/>
                </a:lnTo>
                <a:close/>
              </a:path>
            </a:pathLst>
          </a:custGeom>
          <a:solidFill>
            <a:srgbClr val="3366FF"/>
          </a:solidFill>
          <a:ln w="9525">
            <a:solidFill>
              <a:schemeClr val="tx1"/>
            </a:solidFill>
            <a:round/>
            <a:headEnd/>
            <a:tailEnd/>
          </a:ln>
        </p:spPr>
        <p:txBody>
          <a:bodyPr/>
          <a:lstStyle/>
          <a:p>
            <a:endParaRPr lang="en-US"/>
          </a:p>
        </p:txBody>
      </p:sp>
      <p:sp>
        <p:nvSpPr>
          <p:cNvPr id="119" name="Slide Number Placeholder 3"/>
          <p:cNvSpPr txBox="1">
            <a:spLocks noGrp="1"/>
          </p:cNvSpPr>
          <p:nvPr/>
        </p:nvSpPr>
        <p:spPr bwMode="auto">
          <a:xfrm>
            <a:off x="7858125" y="6418263"/>
            <a:ext cx="822325" cy="246062"/>
          </a:xfrm>
          <a:prstGeom prst="rect">
            <a:avLst/>
          </a:prstGeom>
          <a:noFill/>
          <a:ln>
            <a:miter lim="800000"/>
            <a:headEnd/>
            <a:tailEnd/>
          </a:ln>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A9B81CDF-843C-194A-A68C-39FCED9D6575}" type="slidenum">
              <a:rPr lang="en-US" sz="1200">
                <a:latin typeface="Verdana" charset="0"/>
              </a:rPr>
              <a:pPr algn="r" eaLnBrk="1" hangingPunct="1"/>
              <a:t>148</a:t>
            </a:fld>
            <a:endParaRPr lang="en-US" sz="1200">
              <a:latin typeface="Verdana" charset="0"/>
            </a:endParaRPr>
          </a:p>
        </p:txBody>
      </p:sp>
      <p:sp>
        <p:nvSpPr>
          <p:cNvPr id="190470" name="Rectangle 29"/>
          <p:cNvSpPr>
            <a:spLocks noGrp="1" noChangeArrowheads="1"/>
          </p:cNvSpPr>
          <p:nvPr>
            <p:ph type="title" idx="4294967295"/>
          </p:nvPr>
        </p:nvSpPr>
        <p:spPr/>
        <p:txBody>
          <a:bodyPr/>
          <a:lstStyle/>
          <a:p>
            <a:pPr defTabSz="457200" eaLnBrk="1" hangingPunct="1"/>
            <a:r>
              <a:rPr lang="en-US">
                <a:latin typeface="Verdana" charset="0"/>
              </a:rPr>
              <a:t>Silhouette Constraints</a:t>
            </a:r>
          </a:p>
        </p:txBody>
      </p:sp>
      <p:sp>
        <p:nvSpPr>
          <p:cNvPr id="190471" name="Rectangle 30"/>
          <p:cNvSpPr>
            <a:spLocks noGrp="1" noChangeArrowheads="1"/>
          </p:cNvSpPr>
          <p:nvPr>
            <p:ph type="body" idx="4294967295"/>
          </p:nvPr>
        </p:nvSpPr>
        <p:spPr>
          <a:xfrm>
            <a:off x="457200" y="1600200"/>
            <a:ext cx="3806825" cy="4525963"/>
          </a:xfrm>
        </p:spPr>
        <p:txBody>
          <a:bodyPr/>
          <a:lstStyle/>
          <a:p>
            <a:pPr marL="341313" indent="-341313" defTabSz="457200" eaLnBrk="1" hangingPunct="1">
              <a:buFontTx/>
              <a:buNone/>
            </a:pPr>
            <a:r>
              <a:rPr lang="en-US">
                <a:latin typeface="Verdana" charset="0"/>
              </a:rPr>
              <a:t> </a:t>
            </a: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p:txBody>
      </p:sp>
      <p:pic>
        <p:nvPicPr>
          <p:cNvPr id="190472" name="Picture 119" descr="tb01.png"/>
          <p:cNvPicPr>
            <a:picLocks noChangeAspect="1"/>
          </p:cNvPicPr>
          <p:nvPr/>
        </p:nvPicPr>
        <p:blipFill>
          <a:blip r:embed="rId3">
            <a:lum bright="58000" contrast="-26000"/>
            <a:extLst>
              <a:ext uri="{28A0092B-C50C-407E-A947-70E740481C1C}">
                <a14:useLocalDpi xmlns:a14="http://schemas.microsoft.com/office/drawing/2010/main"/>
              </a:ext>
            </a:extLst>
          </a:blip>
          <a:srcRect/>
          <a:stretch>
            <a:fillRect/>
          </a:stretch>
        </p:blipFill>
        <p:spPr bwMode="auto">
          <a:xfrm>
            <a:off x="219075" y="357188"/>
            <a:ext cx="7778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0939" name="Line 11"/>
          <p:cNvSpPr>
            <a:spLocks noChangeShapeType="1"/>
          </p:cNvSpPr>
          <p:nvPr/>
        </p:nvSpPr>
        <p:spPr bwMode="auto">
          <a:xfrm flipH="1" flipV="1">
            <a:off x="4198938" y="2146300"/>
            <a:ext cx="4510087" cy="619125"/>
          </a:xfrm>
          <a:prstGeom prst="line">
            <a:avLst/>
          </a:prstGeom>
          <a:noFill/>
          <a:ln w="9525">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endParaRPr lang="en-US"/>
          </a:p>
        </p:txBody>
      </p:sp>
      <p:sp>
        <p:nvSpPr>
          <p:cNvPr id="380940" name="AutoShape 12"/>
          <p:cNvSpPr>
            <a:spLocks noChangeArrowheads="1"/>
          </p:cNvSpPr>
          <p:nvPr/>
        </p:nvSpPr>
        <p:spPr bwMode="auto">
          <a:xfrm>
            <a:off x="5872163" y="2322513"/>
            <a:ext cx="182562" cy="136525"/>
          </a:xfrm>
          <a:prstGeom prst="triangle">
            <a:avLst>
              <a:gd name="adj" fmla="val 50000"/>
            </a:avLst>
          </a:prstGeom>
          <a:solidFill>
            <a:srgbClr val="993300"/>
          </a:solidFill>
          <a:ln w="9525">
            <a:solidFill>
              <a:schemeClr val="tx1"/>
            </a:solidFill>
            <a:miter lim="800000"/>
            <a:headEnd/>
            <a:tailEnd/>
          </a:ln>
        </p:spPr>
        <p:txBody>
          <a:bodyPr wrap="none" anchor="ctr"/>
          <a:lstStyle/>
          <a:p>
            <a:endParaRPr lang="en-US"/>
          </a:p>
        </p:txBody>
      </p:sp>
      <p:sp>
        <p:nvSpPr>
          <p:cNvPr id="380944" name="Line 16"/>
          <p:cNvSpPr>
            <a:spLocks noChangeShapeType="1"/>
          </p:cNvSpPr>
          <p:nvPr/>
        </p:nvSpPr>
        <p:spPr bwMode="auto">
          <a:xfrm flipV="1">
            <a:off x="4408488" y="1890713"/>
            <a:ext cx="4137025" cy="998537"/>
          </a:xfrm>
          <a:prstGeom prst="line">
            <a:avLst/>
          </a:prstGeom>
          <a:noFill/>
          <a:ln w="9525">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endParaRPr lang="en-US"/>
          </a:p>
        </p:txBody>
      </p:sp>
      <p:sp>
        <p:nvSpPr>
          <p:cNvPr id="380945" name="AutoShape 17"/>
          <p:cNvSpPr>
            <a:spLocks noChangeArrowheads="1"/>
          </p:cNvSpPr>
          <p:nvPr/>
        </p:nvSpPr>
        <p:spPr bwMode="auto">
          <a:xfrm>
            <a:off x="5776913" y="2468563"/>
            <a:ext cx="182562" cy="136525"/>
          </a:xfrm>
          <a:prstGeom prst="triangle">
            <a:avLst>
              <a:gd name="adj" fmla="val 50000"/>
            </a:avLst>
          </a:prstGeom>
          <a:solidFill>
            <a:srgbClr val="993300"/>
          </a:solidFill>
          <a:ln w="9525">
            <a:solidFill>
              <a:schemeClr val="tx1"/>
            </a:solidFill>
            <a:miter lim="800000"/>
            <a:headEnd/>
            <a:tailEnd/>
          </a:ln>
        </p:spPr>
        <p:txBody>
          <a:bodyPr wrap="none" anchor="ctr"/>
          <a:lstStyle/>
          <a:p>
            <a:endParaRPr lang="en-US"/>
          </a:p>
        </p:txBody>
      </p:sp>
      <p:sp>
        <p:nvSpPr>
          <p:cNvPr id="190477" name="Freeform 21"/>
          <p:cNvSpPr>
            <a:spLocks/>
          </p:cNvSpPr>
          <p:nvPr/>
        </p:nvSpPr>
        <p:spPr bwMode="auto">
          <a:xfrm>
            <a:off x="4705350" y="2638425"/>
            <a:ext cx="3681413" cy="1385888"/>
          </a:xfrm>
          <a:custGeom>
            <a:avLst/>
            <a:gdLst>
              <a:gd name="T0" fmla="*/ 0 w 2319"/>
              <a:gd name="T1" fmla="*/ 2147483647 h 873"/>
              <a:gd name="T2" fmla="*/ 2147483647 w 2319"/>
              <a:gd name="T3" fmla="*/ 2147483647 h 873"/>
              <a:gd name="T4" fmla="*/ 2147483647 w 2319"/>
              <a:gd name="T5" fmla="*/ 2147483647 h 873"/>
              <a:gd name="T6" fmla="*/ 2147483647 w 2319"/>
              <a:gd name="T7" fmla="*/ 2147483647 h 873"/>
              <a:gd name="T8" fmla="*/ 2147483647 w 2319"/>
              <a:gd name="T9" fmla="*/ 2147483647 h 873"/>
              <a:gd name="T10" fmla="*/ 2147483647 w 2319"/>
              <a:gd name="T11" fmla="*/ 2147483647 h 873"/>
              <a:gd name="T12" fmla="*/ 2147483647 w 2319"/>
              <a:gd name="T13" fmla="*/ 0 h 873"/>
              <a:gd name="T14" fmla="*/ 2147483647 w 2319"/>
              <a:gd name="T15" fmla="*/ 0 h 873"/>
              <a:gd name="T16" fmla="*/ 2147483647 w 2319"/>
              <a:gd name="T17" fmla="*/ 2147483647 h 873"/>
              <a:gd name="T18" fmla="*/ 2147483647 w 2319"/>
              <a:gd name="T19" fmla="*/ 2147483647 h 873"/>
              <a:gd name="T20" fmla="*/ 2147483647 w 2319"/>
              <a:gd name="T21" fmla="*/ 2147483647 h 873"/>
              <a:gd name="T22" fmla="*/ 2147483647 w 2319"/>
              <a:gd name="T23" fmla="*/ 2147483647 h 873"/>
              <a:gd name="T24" fmla="*/ 2147483647 w 2319"/>
              <a:gd name="T25" fmla="*/ 2147483647 h 873"/>
              <a:gd name="T26" fmla="*/ 2147483647 w 2319"/>
              <a:gd name="T27" fmla="*/ 2147483647 h 873"/>
              <a:gd name="T28" fmla="*/ 2147483647 w 2319"/>
              <a:gd name="T29" fmla="*/ 2147483647 h 8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9"/>
              <a:gd name="T46" fmla="*/ 0 h 873"/>
              <a:gd name="T47" fmla="*/ 2319 w 2319"/>
              <a:gd name="T48" fmla="*/ 873 h 8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9" h="873">
                <a:moveTo>
                  <a:pt x="0" y="612"/>
                </a:moveTo>
                <a:lnTo>
                  <a:pt x="219" y="609"/>
                </a:lnTo>
                <a:lnTo>
                  <a:pt x="378" y="474"/>
                </a:lnTo>
                <a:lnTo>
                  <a:pt x="378" y="366"/>
                </a:lnTo>
                <a:lnTo>
                  <a:pt x="450" y="297"/>
                </a:lnTo>
                <a:lnTo>
                  <a:pt x="450" y="129"/>
                </a:lnTo>
                <a:lnTo>
                  <a:pt x="576" y="0"/>
                </a:lnTo>
                <a:lnTo>
                  <a:pt x="1038" y="0"/>
                </a:lnTo>
                <a:lnTo>
                  <a:pt x="1200" y="180"/>
                </a:lnTo>
                <a:lnTo>
                  <a:pt x="1197" y="273"/>
                </a:lnTo>
                <a:lnTo>
                  <a:pt x="1540" y="682"/>
                </a:lnTo>
                <a:lnTo>
                  <a:pt x="1947" y="681"/>
                </a:lnTo>
                <a:lnTo>
                  <a:pt x="2010" y="756"/>
                </a:lnTo>
                <a:lnTo>
                  <a:pt x="2211" y="756"/>
                </a:lnTo>
                <a:lnTo>
                  <a:pt x="2319" y="873"/>
                </a:lnTo>
              </a:path>
            </a:pathLst>
          </a:custGeom>
          <a:noFill/>
          <a:ln w="349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0478" name="Text Box 117"/>
          <p:cNvSpPr txBox="1">
            <a:spLocks noChangeArrowheads="1"/>
          </p:cNvSpPr>
          <p:nvPr/>
        </p:nvSpPr>
        <p:spPr bwMode="auto">
          <a:xfrm>
            <a:off x="242888" y="4032250"/>
            <a:ext cx="4270375"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buFontTx/>
              <a:buChar char="•"/>
            </a:pPr>
            <a:r>
              <a:rPr lang="en-US" sz="2000">
                <a:latin typeface="Comic Sans MS" charset="0"/>
              </a:rPr>
              <a:t> Test photo-consistency </a:t>
            </a:r>
          </a:p>
          <a:p>
            <a:pPr>
              <a:spcBef>
                <a:spcPct val="50000"/>
              </a:spcBef>
            </a:pPr>
            <a:r>
              <a:rPr lang="en-US" sz="2000">
                <a:latin typeface="Comic Sans MS" charset="0"/>
              </a:rPr>
              <a:t>   along the ray</a:t>
            </a:r>
          </a:p>
          <a:p>
            <a:pPr>
              <a:spcBef>
                <a:spcPct val="50000"/>
              </a:spcBef>
              <a:buFontTx/>
              <a:buChar char="•"/>
            </a:pPr>
            <a:r>
              <a:rPr lang="en-US" sz="2000">
                <a:latin typeface="Comic Sans MS" charset="0"/>
              </a:rPr>
              <a:t> Robustly find an interior cell</a:t>
            </a:r>
          </a:p>
        </p:txBody>
      </p:sp>
      <p:sp>
        <p:nvSpPr>
          <p:cNvPr id="190479" name="Freeform 26"/>
          <p:cNvSpPr>
            <a:spLocks/>
          </p:cNvSpPr>
          <p:nvPr/>
        </p:nvSpPr>
        <p:spPr bwMode="auto">
          <a:xfrm>
            <a:off x="1376363" y="2308225"/>
            <a:ext cx="1920875" cy="1522413"/>
          </a:xfrm>
          <a:custGeom>
            <a:avLst/>
            <a:gdLst>
              <a:gd name="T0" fmla="*/ 2147483647 w 1210"/>
              <a:gd name="T1" fmla="*/ 2147483647 h 959"/>
              <a:gd name="T2" fmla="*/ 2147483647 w 1210"/>
              <a:gd name="T3" fmla="*/ 2147483647 h 959"/>
              <a:gd name="T4" fmla="*/ 2147483647 w 1210"/>
              <a:gd name="T5" fmla="*/ 2147483647 h 959"/>
              <a:gd name="T6" fmla="*/ 2147483647 w 1210"/>
              <a:gd name="T7" fmla="*/ 2147483647 h 959"/>
              <a:gd name="T8" fmla="*/ 2147483647 w 1210"/>
              <a:gd name="T9" fmla="*/ 2147483647 h 959"/>
              <a:gd name="T10" fmla="*/ 2147483647 w 1210"/>
              <a:gd name="T11" fmla="*/ 2147483647 h 959"/>
              <a:gd name="T12" fmla="*/ 0 w 1210"/>
              <a:gd name="T13" fmla="*/ 2147483647 h 959"/>
              <a:gd name="T14" fmla="*/ 0 60000 65536"/>
              <a:gd name="T15" fmla="*/ 0 60000 65536"/>
              <a:gd name="T16" fmla="*/ 0 60000 65536"/>
              <a:gd name="T17" fmla="*/ 0 60000 65536"/>
              <a:gd name="T18" fmla="*/ 0 60000 65536"/>
              <a:gd name="T19" fmla="*/ 0 60000 65536"/>
              <a:gd name="T20" fmla="*/ 0 60000 65536"/>
              <a:gd name="T21" fmla="*/ 0 w 1210"/>
              <a:gd name="T22" fmla="*/ 0 h 959"/>
              <a:gd name="T23" fmla="*/ 1210 w 1210"/>
              <a:gd name="T24" fmla="*/ 959 h 9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0" h="959">
                <a:moveTo>
                  <a:pt x="1210" y="959"/>
                </a:moveTo>
                <a:cubicBezTo>
                  <a:pt x="1182" y="869"/>
                  <a:pt x="1109" y="559"/>
                  <a:pt x="1048" y="418"/>
                </a:cubicBezTo>
                <a:cubicBezTo>
                  <a:pt x="987" y="277"/>
                  <a:pt x="932" y="182"/>
                  <a:pt x="847" y="113"/>
                </a:cubicBezTo>
                <a:cubicBezTo>
                  <a:pt x="762" y="44"/>
                  <a:pt x="618" y="0"/>
                  <a:pt x="536" y="3"/>
                </a:cubicBezTo>
                <a:cubicBezTo>
                  <a:pt x="454" y="6"/>
                  <a:pt x="410" y="28"/>
                  <a:pt x="357" y="130"/>
                </a:cubicBezTo>
                <a:cubicBezTo>
                  <a:pt x="304" y="232"/>
                  <a:pt x="278" y="478"/>
                  <a:pt x="219" y="614"/>
                </a:cubicBezTo>
                <a:cubicBezTo>
                  <a:pt x="160" y="750"/>
                  <a:pt x="46" y="878"/>
                  <a:pt x="0" y="948"/>
                </a:cubicBezTo>
              </a:path>
            </a:pathLst>
          </a:custGeom>
          <a:solidFill>
            <a:srgbClr val="C0C0C0">
              <a:alpha val="72156"/>
            </a:srgbClr>
          </a:solidFill>
          <a:ln w="28575">
            <a:solidFill>
              <a:srgbClr val="C0C0C0"/>
            </a:solidFill>
            <a:prstDash val="dash"/>
            <a:round/>
            <a:headEnd/>
            <a:tailEnd/>
          </a:ln>
        </p:spPr>
        <p:txBody>
          <a:bodyPr/>
          <a:lstStyle/>
          <a:p>
            <a:endParaRPr lang="en-US"/>
          </a:p>
        </p:txBody>
      </p:sp>
      <p:sp>
        <p:nvSpPr>
          <p:cNvPr id="190480" name="Line 27"/>
          <p:cNvSpPr>
            <a:spLocks noChangeShapeType="1"/>
          </p:cNvSpPr>
          <p:nvPr/>
        </p:nvSpPr>
        <p:spPr bwMode="auto">
          <a:xfrm flipV="1">
            <a:off x="828675" y="2990850"/>
            <a:ext cx="3290888" cy="7938"/>
          </a:xfrm>
          <a:prstGeom prst="line">
            <a:avLst/>
          </a:prstGeom>
          <a:noFill/>
          <a:ln w="19050">
            <a:solidFill>
              <a:srgbClr val="FF0000"/>
            </a:solidFill>
            <a:round/>
            <a:headEnd/>
            <a:tailEnd type="triangle" w="lg" len="lg"/>
          </a:ln>
          <a:extLst>
            <a:ext uri="{909E8E84-426E-40dd-AFC4-6F175D3DCCD1}">
              <a14:hiddenFill xmlns:a14="http://schemas.microsoft.com/office/drawing/2010/main" xmlns="">
                <a:noFill/>
              </a14:hiddenFill>
            </a:ext>
          </a:extLst>
        </p:spPr>
        <p:txBody>
          <a:bodyPr/>
          <a:lstStyle/>
          <a:p>
            <a:endParaRPr lang="en-US"/>
          </a:p>
        </p:txBody>
      </p:sp>
      <p:sp>
        <p:nvSpPr>
          <p:cNvPr id="190481" name="Freeform 29"/>
          <p:cNvSpPr>
            <a:spLocks/>
          </p:cNvSpPr>
          <p:nvPr/>
        </p:nvSpPr>
        <p:spPr bwMode="auto">
          <a:xfrm>
            <a:off x="946150" y="2292350"/>
            <a:ext cx="2908300" cy="688975"/>
          </a:xfrm>
          <a:custGeom>
            <a:avLst/>
            <a:gdLst>
              <a:gd name="T0" fmla="*/ 0 w 1832"/>
              <a:gd name="T1" fmla="*/ 2147483647 h 434"/>
              <a:gd name="T2" fmla="*/ 2147483647 w 1832"/>
              <a:gd name="T3" fmla="*/ 2147483647 h 434"/>
              <a:gd name="T4" fmla="*/ 2147483647 w 1832"/>
              <a:gd name="T5" fmla="*/ 2147483647 h 434"/>
              <a:gd name="T6" fmla="*/ 2147483647 w 1832"/>
              <a:gd name="T7" fmla="*/ 2147483647 h 434"/>
              <a:gd name="T8" fmla="*/ 2147483647 w 1832"/>
              <a:gd name="T9" fmla="*/ 2147483647 h 434"/>
              <a:gd name="T10" fmla="*/ 2147483647 w 1832"/>
              <a:gd name="T11" fmla="*/ 2147483647 h 434"/>
              <a:gd name="T12" fmla="*/ 2147483647 w 1832"/>
              <a:gd name="T13" fmla="*/ 2147483647 h 434"/>
              <a:gd name="T14" fmla="*/ 2147483647 w 1832"/>
              <a:gd name="T15" fmla="*/ 2147483647 h 434"/>
              <a:gd name="T16" fmla="*/ 2147483647 w 1832"/>
              <a:gd name="T17" fmla="*/ 2147483647 h 434"/>
              <a:gd name="T18" fmla="*/ 2147483647 w 1832"/>
              <a:gd name="T19" fmla="*/ 2147483647 h 434"/>
              <a:gd name="T20" fmla="*/ 2147483647 w 1832"/>
              <a:gd name="T21" fmla="*/ 2147483647 h 434"/>
              <a:gd name="T22" fmla="*/ 2147483647 w 1832"/>
              <a:gd name="T23" fmla="*/ 2147483647 h 434"/>
              <a:gd name="T24" fmla="*/ 2147483647 w 1832"/>
              <a:gd name="T25" fmla="*/ 2147483647 h 434"/>
              <a:gd name="T26" fmla="*/ 2147483647 w 1832"/>
              <a:gd name="T27" fmla="*/ 2147483647 h 434"/>
              <a:gd name="T28" fmla="*/ 2147483647 w 1832"/>
              <a:gd name="T29" fmla="*/ 2147483647 h 434"/>
              <a:gd name="T30" fmla="*/ 2147483647 w 1832"/>
              <a:gd name="T31" fmla="*/ 2147483647 h 434"/>
              <a:gd name="T32" fmla="*/ 2147483647 w 1832"/>
              <a:gd name="T33" fmla="*/ 2147483647 h 434"/>
              <a:gd name="T34" fmla="*/ 2147483647 w 1832"/>
              <a:gd name="T35" fmla="*/ 2147483647 h 4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32"/>
              <a:gd name="T55" fmla="*/ 0 h 434"/>
              <a:gd name="T56" fmla="*/ 1832 w 1832"/>
              <a:gd name="T57" fmla="*/ 434 h 4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32" h="434">
                <a:moveTo>
                  <a:pt x="0" y="434"/>
                </a:moveTo>
                <a:cubicBezTo>
                  <a:pt x="79" y="413"/>
                  <a:pt x="158" y="392"/>
                  <a:pt x="219" y="382"/>
                </a:cubicBezTo>
                <a:cubicBezTo>
                  <a:pt x="280" y="372"/>
                  <a:pt x="330" y="379"/>
                  <a:pt x="369" y="376"/>
                </a:cubicBezTo>
                <a:cubicBezTo>
                  <a:pt x="408" y="373"/>
                  <a:pt x="431" y="382"/>
                  <a:pt x="454" y="362"/>
                </a:cubicBezTo>
                <a:cubicBezTo>
                  <a:pt x="477" y="342"/>
                  <a:pt x="492" y="294"/>
                  <a:pt x="505" y="254"/>
                </a:cubicBezTo>
                <a:cubicBezTo>
                  <a:pt x="518" y="214"/>
                  <a:pt x="525" y="164"/>
                  <a:pt x="535" y="125"/>
                </a:cubicBezTo>
                <a:cubicBezTo>
                  <a:pt x="545" y="86"/>
                  <a:pt x="554" y="0"/>
                  <a:pt x="565" y="17"/>
                </a:cubicBezTo>
                <a:cubicBezTo>
                  <a:pt x="576" y="34"/>
                  <a:pt x="589" y="177"/>
                  <a:pt x="599" y="226"/>
                </a:cubicBezTo>
                <a:cubicBezTo>
                  <a:pt x="609" y="275"/>
                  <a:pt x="614" y="289"/>
                  <a:pt x="628" y="314"/>
                </a:cubicBezTo>
                <a:cubicBezTo>
                  <a:pt x="642" y="339"/>
                  <a:pt x="649" y="361"/>
                  <a:pt x="685" y="374"/>
                </a:cubicBezTo>
                <a:cubicBezTo>
                  <a:pt x="721" y="387"/>
                  <a:pt x="788" y="400"/>
                  <a:pt x="847" y="393"/>
                </a:cubicBezTo>
                <a:cubicBezTo>
                  <a:pt x="906" y="386"/>
                  <a:pt x="978" y="341"/>
                  <a:pt x="1037" y="330"/>
                </a:cubicBezTo>
                <a:cubicBezTo>
                  <a:pt x="1096" y="319"/>
                  <a:pt x="1160" y="347"/>
                  <a:pt x="1201" y="329"/>
                </a:cubicBezTo>
                <a:cubicBezTo>
                  <a:pt x="1242" y="311"/>
                  <a:pt x="1260" y="247"/>
                  <a:pt x="1282" y="221"/>
                </a:cubicBezTo>
                <a:cubicBezTo>
                  <a:pt x="1304" y="195"/>
                  <a:pt x="1307" y="163"/>
                  <a:pt x="1336" y="173"/>
                </a:cubicBezTo>
                <a:cubicBezTo>
                  <a:pt x="1365" y="183"/>
                  <a:pt x="1409" y="249"/>
                  <a:pt x="1458" y="284"/>
                </a:cubicBezTo>
                <a:cubicBezTo>
                  <a:pt x="1507" y="319"/>
                  <a:pt x="1568" y="362"/>
                  <a:pt x="1630" y="382"/>
                </a:cubicBezTo>
                <a:cubicBezTo>
                  <a:pt x="1692" y="402"/>
                  <a:pt x="1762" y="403"/>
                  <a:pt x="1832" y="405"/>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90482" name="Oval 30"/>
          <p:cNvSpPr>
            <a:spLocks noChangeArrowheads="1"/>
          </p:cNvSpPr>
          <p:nvPr/>
        </p:nvSpPr>
        <p:spPr bwMode="auto">
          <a:xfrm>
            <a:off x="1771650" y="2962275"/>
            <a:ext cx="74613" cy="74613"/>
          </a:xfrm>
          <a:prstGeom prst="ellipse">
            <a:avLst/>
          </a:prstGeom>
          <a:solidFill>
            <a:srgbClr val="000000"/>
          </a:solidFill>
          <a:ln w="9525">
            <a:solidFill>
              <a:schemeClr val="tx1"/>
            </a:solidFill>
            <a:round/>
            <a:headEnd/>
            <a:tailEnd/>
          </a:ln>
        </p:spPr>
        <p:txBody>
          <a:bodyPr wrap="none" anchor="ctr"/>
          <a:lstStyle/>
          <a:p>
            <a:endParaRPr lang="en-US"/>
          </a:p>
        </p:txBody>
      </p:sp>
      <p:sp>
        <p:nvSpPr>
          <p:cNvPr id="190483" name="Oval 31"/>
          <p:cNvSpPr>
            <a:spLocks noChangeArrowheads="1"/>
          </p:cNvSpPr>
          <p:nvPr/>
        </p:nvSpPr>
        <p:spPr bwMode="auto">
          <a:xfrm>
            <a:off x="3027363" y="2960688"/>
            <a:ext cx="74612" cy="74612"/>
          </a:xfrm>
          <a:prstGeom prst="ellipse">
            <a:avLst/>
          </a:prstGeom>
          <a:solidFill>
            <a:srgbClr val="000000"/>
          </a:solidFill>
          <a:ln w="9525">
            <a:solidFill>
              <a:schemeClr val="tx1"/>
            </a:solidFill>
            <a:round/>
            <a:headEnd/>
            <a:tailEnd/>
          </a:ln>
        </p:spPr>
        <p:txBody>
          <a:bodyPr wrap="none" anchor="ctr"/>
          <a:lstStyle/>
          <a:p>
            <a:endParaRPr lang="en-US"/>
          </a:p>
        </p:txBody>
      </p:sp>
      <p:sp>
        <p:nvSpPr>
          <p:cNvPr id="190484" name="Line 32"/>
          <p:cNvSpPr>
            <a:spLocks noChangeShapeType="1"/>
          </p:cNvSpPr>
          <p:nvPr/>
        </p:nvSpPr>
        <p:spPr bwMode="auto">
          <a:xfrm flipV="1">
            <a:off x="846138" y="2295525"/>
            <a:ext cx="1587" cy="714375"/>
          </a:xfrm>
          <a:prstGeom prst="line">
            <a:avLst/>
          </a:prstGeom>
          <a:noFill/>
          <a:ln w="12700">
            <a:solidFill>
              <a:schemeClr val="tx1"/>
            </a:solidFill>
            <a:round/>
            <a:headEnd/>
            <a:tailEnd type="triangle" w="lg" len="lg"/>
          </a:ln>
          <a:extLst>
            <a:ext uri="{909E8E84-426E-40dd-AFC4-6F175D3DCCD1}">
              <a14:hiddenFill xmlns:a14="http://schemas.microsoft.com/office/drawing/2010/main" xmlns="">
                <a:noFill/>
              </a14:hiddenFill>
            </a:ext>
          </a:extLst>
        </p:spPr>
        <p:txBody>
          <a:bodyPr/>
          <a:lstStyle/>
          <a:p>
            <a:endParaRPr lang="en-US"/>
          </a:p>
        </p:txBody>
      </p:sp>
      <p:sp>
        <p:nvSpPr>
          <p:cNvPr id="190485" name="Text Box 34"/>
          <p:cNvSpPr txBox="1">
            <a:spLocks noChangeArrowheads="1"/>
          </p:cNvSpPr>
          <p:nvPr/>
        </p:nvSpPr>
        <p:spPr bwMode="auto">
          <a:xfrm>
            <a:off x="238125" y="1873250"/>
            <a:ext cx="17065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a:latin typeface="Comic Sans MS" charset="0"/>
              </a:rPr>
              <a:t>Photo-consistency</a:t>
            </a:r>
          </a:p>
        </p:txBody>
      </p:sp>
      <p:sp>
        <p:nvSpPr>
          <p:cNvPr id="190486" name="Text Box 35"/>
          <p:cNvSpPr txBox="1">
            <a:spLocks noChangeArrowheads="1"/>
          </p:cNvSpPr>
          <p:nvPr/>
        </p:nvSpPr>
        <p:spPr bwMode="auto">
          <a:xfrm>
            <a:off x="3471863" y="3479800"/>
            <a:ext cx="10112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a:solidFill>
                  <a:schemeClr val="bg2"/>
                </a:solidFill>
                <a:latin typeface="Comic Sans MS" charset="0"/>
              </a:rPr>
              <a:t>Surface</a:t>
            </a:r>
          </a:p>
        </p:txBody>
      </p:sp>
      <p:sp>
        <p:nvSpPr>
          <p:cNvPr id="190487" name="Line 36"/>
          <p:cNvSpPr>
            <a:spLocks noChangeShapeType="1"/>
          </p:cNvSpPr>
          <p:nvPr/>
        </p:nvSpPr>
        <p:spPr bwMode="auto">
          <a:xfrm flipH="1" flipV="1">
            <a:off x="3232150" y="3484563"/>
            <a:ext cx="301625" cy="127000"/>
          </a:xfrm>
          <a:prstGeom prst="line">
            <a:avLst/>
          </a:prstGeom>
          <a:noFill/>
          <a:ln w="9525">
            <a:solidFill>
              <a:schemeClr val="bg2"/>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0488" name="Line 39"/>
          <p:cNvSpPr>
            <a:spLocks noChangeShapeType="1"/>
          </p:cNvSpPr>
          <p:nvPr/>
        </p:nvSpPr>
        <p:spPr bwMode="auto">
          <a:xfrm flipH="1">
            <a:off x="0" y="2990850"/>
            <a:ext cx="822325" cy="0"/>
          </a:xfrm>
          <a:prstGeom prst="line">
            <a:avLst/>
          </a:prstGeom>
          <a:noFill/>
          <a:ln w="19050">
            <a:solidFill>
              <a:srgbClr val="FF0000"/>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90489" name="AutoShape 38"/>
          <p:cNvSpPr>
            <a:spLocks noChangeArrowheads="1"/>
          </p:cNvSpPr>
          <p:nvPr/>
        </p:nvSpPr>
        <p:spPr bwMode="auto">
          <a:xfrm rot="-5400000">
            <a:off x="97632" y="2851944"/>
            <a:ext cx="211137" cy="301625"/>
          </a:xfrm>
          <a:prstGeom prst="triangle">
            <a:avLst>
              <a:gd name="adj" fmla="val 50000"/>
            </a:avLst>
          </a:prstGeom>
          <a:solidFill>
            <a:srgbClr val="969696"/>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766942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09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09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8093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8094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0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9" grpId="0" animBg="1"/>
      <p:bldP spid="380939" grpId="1" animBg="1"/>
      <p:bldP spid="380940" grpId="0" animBg="1"/>
      <p:bldP spid="380944" grpId="0" animBg="1"/>
      <p:bldP spid="380945"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ChangeArrowheads="1"/>
          </p:cNvSpPr>
          <p:nvPr/>
        </p:nvSpPr>
        <p:spPr bwMode="auto">
          <a:xfrm>
            <a:off x="4722813" y="1809750"/>
            <a:ext cx="3657600" cy="3706813"/>
          </a:xfrm>
          <a:prstGeom prst="rect">
            <a:avLst/>
          </a:prstGeom>
          <a:solidFill>
            <a:srgbClr val="FF6600"/>
          </a:solidFill>
          <a:ln w="9525">
            <a:solidFill>
              <a:srgbClr val="FF0000"/>
            </a:solidFill>
            <a:miter lim="800000"/>
            <a:headEnd/>
            <a:tailEnd/>
          </a:ln>
        </p:spPr>
        <p:txBody>
          <a:bodyPr wrap="none" anchor="ctr"/>
          <a:lstStyle/>
          <a:p>
            <a:endParaRPr lang="en-US"/>
          </a:p>
        </p:txBody>
      </p:sp>
      <p:sp>
        <p:nvSpPr>
          <p:cNvPr id="191491" name="Freeform 22"/>
          <p:cNvSpPr>
            <a:spLocks/>
          </p:cNvSpPr>
          <p:nvPr/>
        </p:nvSpPr>
        <p:spPr bwMode="auto">
          <a:xfrm>
            <a:off x="4719638" y="2262188"/>
            <a:ext cx="3670300" cy="3260725"/>
          </a:xfrm>
          <a:custGeom>
            <a:avLst/>
            <a:gdLst>
              <a:gd name="T0" fmla="*/ 0 w 2312"/>
              <a:gd name="T1" fmla="*/ 2147483647 h 2054"/>
              <a:gd name="T2" fmla="*/ 0 w 2312"/>
              <a:gd name="T3" fmla="*/ 2147483647 h 2054"/>
              <a:gd name="T4" fmla="*/ 2147483647 w 2312"/>
              <a:gd name="T5" fmla="*/ 2147483647 h 2054"/>
              <a:gd name="T6" fmla="*/ 2147483647 w 2312"/>
              <a:gd name="T7" fmla="*/ 2147483647 h 2054"/>
              <a:gd name="T8" fmla="*/ 2147483647 w 2312"/>
              <a:gd name="T9" fmla="*/ 2147483647 h 2054"/>
              <a:gd name="T10" fmla="*/ 2147483647 w 2312"/>
              <a:gd name="T11" fmla="*/ 2147483647 h 2054"/>
              <a:gd name="T12" fmla="*/ 2147483647 w 2312"/>
              <a:gd name="T13" fmla="*/ 2147483647 h 2054"/>
              <a:gd name="T14" fmla="*/ 2147483647 w 2312"/>
              <a:gd name="T15" fmla="*/ 2147483647 h 2054"/>
              <a:gd name="T16" fmla="*/ 2147483647 w 2312"/>
              <a:gd name="T17" fmla="*/ 0 h 2054"/>
              <a:gd name="T18" fmla="*/ 2147483647 w 2312"/>
              <a:gd name="T19" fmla="*/ 2147483647 h 2054"/>
              <a:gd name="T20" fmla="*/ 2147483647 w 2312"/>
              <a:gd name="T21" fmla="*/ 2147483647 h 2054"/>
              <a:gd name="T22" fmla="*/ 2147483647 w 2312"/>
              <a:gd name="T23" fmla="*/ 2147483647 h 2054"/>
              <a:gd name="T24" fmla="*/ 0 w 2312"/>
              <a:gd name="T25" fmla="*/ 2147483647 h 20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12"/>
              <a:gd name="T40" fmla="*/ 0 h 2054"/>
              <a:gd name="T41" fmla="*/ 2312 w 2312"/>
              <a:gd name="T42" fmla="*/ 2054 h 20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12" h="2054">
                <a:moveTo>
                  <a:pt x="0" y="817"/>
                </a:moveTo>
                <a:lnTo>
                  <a:pt x="0" y="2054"/>
                </a:lnTo>
                <a:lnTo>
                  <a:pt x="2312" y="2054"/>
                </a:lnTo>
                <a:lnTo>
                  <a:pt x="2312" y="1097"/>
                </a:lnTo>
                <a:lnTo>
                  <a:pt x="2199" y="912"/>
                </a:lnTo>
                <a:lnTo>
                  <a:pt x="1518" y="861"/>
                </a:lnTo>
                <a:lnTo>
                  <a:pt x="1236" y="411"/>
                </a:lnTo>
                <a:lnTo>
                  <a:pt x="945" y="51"/>
                </a:lnTo>
                <a:lnTo>
                  <a:pt x="702" y="0"/>
                </a:lnTo>
                <a:lnTo>
                  <a:pt x="486" y="180"/>
                </a:lnTo>
                <a:lnTo>
                  <a:pt x="348" y="537"/>
                </a:lnTo>
                <a:lnTo>
                  <a:pt x="243" y="756"/>
                </a:lnTo>
                <a:lnTo>
                  <a:pt x="0" y="817"/>
                </a:lnTo>
                <a:close/>
              </a:path>
            </a:pathLst>
          </a:custGeom>
          <a:solidFill>
            <a:srgbClr val="993300"/>
          </a:solidFill>
          <a:ln w="9525">
            <a:solidFill>
              <a:schemeClr val="tx1"/>
            </a:solidFill>
            <a:round/>
            <a:headEnd/>
            <a:tailEnd/>
          </a:ln>
        </p:spPr>
        <p:txBody>
          <a:bodyPr/>
          <a:lstStyle/>
          <a:p>
            <a:endParaRPr lang="en-US"/>
          </a:p>
        </p:txBody>
      </p:sp>
      <p:sp>
        <p:nvSpPr>
          <p:cNvPr id="191492" name="Freeform 23"/>
          <p:cNvSpPr>
            <a:spLocks/>
          </p:cNvSpPr>
          <p:nvPr/>
        </p:nvSpPr>
        <p:spPr bwMode="auto">
          <a:xfrm>
            <a:off x="4710113" y="2128838"/>
            <a:ext cx="3676650" cy="1890712"/>
          </a:xfrm>
          <a:custGeom>
            <a:avLst/>
            <a:gdLst>
              <a:gd name="T0" fmla="*/ 2147483647 w 2316"/>
              <a:gd name="T1" fmla="*/ 2147483647 h 1191"/>
              <a:gd name="T2" fmla="*/ 2147483647 w 2316"/>
              <a:gd name="T3" fmla="*/ 2147483647 h 1191"/>
              <a:gd name="T4" fmla="*/ 2147483647 w 2316"/>
              <a:gd name="T5" fmla="*/ 2147483647 h 1191"/>
              <a:gd name="T6" fmla="*/ 2147483647 w 2316"/>
              <a:gd name="T7" fmla="*/ 2147483647 h 1191"/>
              <a:gd name="T8" fmla="*/ 2147483647 w 2316"/>
              <a:gd name="T9" fmla="*/ 2147483647 h 1191"/>
              <a:gd name="T10" fmla="*/ 2147483647 w 2316"/>
              <a:gd name="T11" fmla="*/ 2147483647 h 1191"/>
              <a:gd name="T12" fmla="*/ 2147483647 w 2316"/>
              <a:gd name="T13" fmla="*/ 2147483647 h 1191"/>
              <a:gd name="T14" fmla="*/ 2147483647 w 2316"/>
              <a:gd name="T15" fmla="*/ 2147483647 h 1191"/>
              <a:gd name="T16" fmla="*/ 2147483647 w 2316"/>
              <a:gd name="T17" fmla="*/ 2147483647 h 1191"/>
              <a:gd name="T18" fmla="*/ 2147483647 w 2316"/>
              <a:gd name="T19" fmla="*/ 2147483647 h 1191"/>
              <a:gd name="T20" fmla="*/ 2147483647 w 2316"/>
              <a:gd name="T21" fmla="*/ 2147483647 h 1191"/>
              <a:gd name="T22" fmla="*/ 2147483647 w 2316"/>
              <a:gd name="T23" fmla="*/ 0 h 1191"/>
              <a:gd name="T24" fmla="*/ 2147483647 w 2316"/>
              <a:gd name="T25" fmla="*/ 2147483647 h 1191"/>
              <a:gd name="T26" fmla="*/ 2147483647 w 2316"/>
              <a:gd name="T27" fmla="*/ 2147483647 h 1191"/>
              <a:gd name="T28" fmla="*/ 2147483647 w 2316"/>
              <a:gd name="T29" fmla="*/ 2147483647 h 1191"/>
              <a:gd name="T30" fmla="*/ 2147483647 w 2316"/>
              <a:gd name="T31" fmla="*/ 2147483647 h 1191"/>
              <a:gd name="T32" fmla="*/ 2147483647 w 2316"/>
              <a:gd name="T33" fmla="*/ 2147483647 h 1191"/>
              <a:gd name="T34" fmla="*/ 2147483647 w 2316"/>
              <a:gd name="T35" fmla="*/ 2147483647 h 1191"/>
              <a:gd name="T36" fmla="*/ 0 w 2316"/>
              <a:gd name="T37" fmla="*/ 2147483647 h 1191"/>
              <a:gd name="T38" fmla="*/ 2147483647 w 2316"/>
              <a:gd name="T39" fmla="*/ 2147483647 h 1191"/>
              <a:gd name="T40" fmla="*/ 2147483647 w 2316"/>
              <a:gd name="T41" fmla="*/ 2147483647 h 1191"/>
              <a:gd name="T42" fmla="*/ 2147483647 w 2316"/>
              <a:gd name="T43" fmla="*/ 2147483647 h 1191"/>
              <a:gd name="T44" fmla="*/ 2147483647 w 2316"/>
              <a:gd name="T45" fmla="*/ 2147483647 h 1191"/>
              <a:gd name="T46" fmla="*/ 2147483647 w 2316"/>
              <a:gd name="T47" fmla="*/ 2147483647 h 1191"/>
              <a:gd name="T48" fmla="*/ 2147483647 w 2316"/>
              <a:gd name="T49" fmla="*/ 2147483647 h 1191"/>
              <a:gd name="T50" fmla="*/ 2147483647 w 2316"/>
              <a:gd name="T51" fmla="*/ 2147483647 h 1191"/>
              <a:gd name="T52" fmla="*/ 2147483647 w 2316"/>
              <a:gd name="T53" fmla="*/ 2147483647 h 1191"/>
              <a:gd name="T54" fmla="*/ 2147483647 w 2316"/>
              <a:gd name="T55" fmla="*/ 2147483647 h 1191"/>
              <a:gd name="T56" fmla="*/ 2147483647 w 2316"/>
              <a:gd name="T57" fmla="*/ 2147483647 h 1191"/>
              <a:gd name="T58" fmla="*/ 2147483647 w 2316"/>
              <a:gd name="T59" fmla="*/ 2147483647 h 1191"/>
              <a:gd name="T60" fmla="*/ 2147483647 w 2316"/>
              <a:gd name="T61" fmla="*/ 2147483647 h 1191"/>
              <a:gd name="T62" fmla="*/ 2147483647 w 2316"/>
              <a:gd name="T63" fmla="*/ 2147483647 h 1191"/>
              <a:gd name="T64" fmla="*/ 2147483647 w 2316"/>
              <a:gd name="T65" fmla="*/ 2147483647 h 1191"/>
              <a:gd name="T66" fmla="*/ 2147483647 w 2316"/>
              <a:gd name="T67" fmla="*/ 2147483647 h 1191"/>
              <a:gd name="T68" fmla="*/ 2147483647 w 2316"/>
              <a:gd name="T69" fmla="*/ 2147483647 h 1191"/>
              <a:gd name="T70" fmla="*/ 2147483647 w 2316"/>
              <a:gd name="T71" fmla="*/ 2147483647 h 1191"/>
              <a:gd name="T72" fmla="*/ 2147483647 w 2316"/>
              <a:gd name="T73" fmla="*/ 2147483647 h 1191"/>
              <a:gd name="T74" fmla="*/ 2147483647 w 2316"/>
              <a:gd name="T75" fmla="*/ 2147483647 h 11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16"/>
              <a:gd name="T115" fmla="*/ 0 h 1191"/>
              <a:gd name="T116" fmla="*/ 2316 w 2316"/>
              <a:gd name="T117" fmla="*/ 1191 h 11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16" h="1191">
                <a:moveTo>
                  <a:pt x="2316" y="1032"/>
                </a:moveTo>
                <a:lnTo>
                  <a:pt x="2214" y="921"/>
                </a:lnTo>
                <a:lnTo>
                  <a:pt x="1905" y="918"/>
                </a:lnTo>
                <a:lnTo>
                  <a:pt x="1872" y="876"/>
                </a:lnTo>
                <a:lnTo>
                  <a:pt x="1569" y="876"/>
                </a:lnTo>
                <a:lnTo>
                  <a:pt x="1368" y="651"/>
                </a:lnTo>
                <a:lnTo>
                  <a:pt x="1368" y="576"/>
                </a:lnTo>
                <a:lnTo>
                  <a:pt x="1140" y="300"/>
                </a:lnTo>
                <a:lnTo>
                  <a:pt x="1140" y="225"/>
                </a:lnTo>
                <a:lnTo>
                  <a:pt x="966" y="69"/>
                </a:lnTo>
                <a:lnTo>
                  <a:pt x="765" y="69"/>
                </a:lnTo>
                <a:lnTo>
                  <a:pt x="678" y="0"/>
                </a:lnTo>
                <a:lnTo>
                  <a:pt x="390" y="279"/>
                </a:lnTo>
                <a:lnTo>
                  <a:pt x="390" y="498"/>
                </a:lnTo>
                <a:lnTo>
                  <a:pt x="297" y="573"/>
                </a:lnTo>
                <a:lnTo>
                  <a:pt x="297" y="717"/>
                </a:lnTo>
                <a:lnTo>
                  <a:pt x="186" y="801"/>
                </a:lnTo>
                <a:lnTo>
                  <a:pt x="3" y="801"/>
                </a:lnTo>
                <a:lnTo>
                  <a:pt x="0" y="939"/>
                </a:lnTo>
                <a:lnTo>
                  <a:pt x="216" y="930"/>
                </a:lnTo>
                <a:lnTo>
                  <a:pt x="375" y="795"/>
                </a:lnTo>
                <a:lnTo>
                  <a:pt x="375" y="693"/>
                </a:lnTo>
                <a:lnTo>
                  <a:pt x="447" y="618"/>
                </a:lnTo>
                <a:lnTo>
                  <a:pt x="447" y="444"/>
                </a:lnTo>
                <a:lnTo>
                  <a:pt x="573" y="318"/>
                </a:lnTo>
                <a:lnTo>
                  <a:pt x="642" y="309"/>
                </a:lnTo>
                <a:lnTo>
                  <a:pt x="789" y="129"/>
                </a:lnTo>
                <a:lnTo>
                  <a:pt x="849" y="189"/>
                </a:lnTo>
                <a:lnTo>
                  <a:pt x="846" y="318"/>
                </a:lnTo>
                <a:lnTo>
                  <a:pt x="1041" y="324"/>
                </a:lnTo>
                <a:lnTo>
                  <a:pt x="1194" y="498"/>
                </a:lnTo>
                <a:lnTo>
                  <a:pt x="1200" y="582"/>
                </a:lnTo>
                <a:lnTo>
                  <a:pt x="1458" y="999"/>
                </a:lnTo>
                <a:lnTo>
                  <a:pt x="1956" y="996"/>
                </a:lnTo>
                <a:lnTo>
                  <a:pt x="2007" y="1083"/>
                </a:lnTo>
                <a:lnTo>
                  <a:pt x="2208" y="1077"/>
                </a:lnTo>
                <a:lnTo>
                  <a:pt x="2310" y="1191"/>
                </a:lnTo>
                <a:lnTo>
                  <a:pt x="2316" y="1032"/>
                </a:lnTo>
                <a:close/>
              </a:path>
            </a:pathLst>
          </a:custGeom>
          <a:solidFill>
            <a:srgbClr val="3366FF"/>
          </a:solidFill>
          <a:ln w="9525">
            <a:solidFill>
              <a:schemeClr val="tx1"/>
            </a:solidFill>
            <a:round/>
            <a:headEnd/>
            <a:tailEnd/>
          </a:ln>
        </p:spPr>
        <p:txBody>
          <a:bodyPr/>
          <a:lstStyle/>
          <a:p>
            <a:endParaRPr lang="en-US"/>
          </a:p>
        </p:txBody>
      </p:sp>
      <p:sp>
        <p:nvSpPr>
          <p:cNvPr id="119" name="Slide Number Placeholder 3"/>
          <p:cNvSpPr txBox="1">
            <a:spLocks noGrp="1"/>
          </p:cNvSpPr>
          <p:nvPr/>
        </p:nvSpPr>
        <p:spPr bwMode="auto">
          <a:xfrm>
            <a:off x="7858125" y="6418263"/>
            <a:ext cx="822325" cy="246062"/>
          </a:xfrm>
          <a:prstGeom prst="rect">
            <a:avLst/>
          </a:prstGeom>
          <a:noFill/>
          <a:ln>
            <a:miter lim="800000"/>
            <a:headEnd/>
            <a:tailEnd/>
          </a:ln>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FDD56C94-8392-D54D-83EF-F7DDF46E34BC}" type="slidenum">
              <a:rPr lang="en-US" sz="1200">
                <a:latin typeface="Verdana" charset="0"/>
              </a:rPr>
              <a:pPr algn="r" eaLnBrk="1" hangingPunct="1"/>
              <a:t>149</a:t>
            </a:fld>
            <a:endParaRPr lang="en-US" sz="1200">
              <a:latin typeface="Verdana" charset="0"/>
            </a:endParaRPr>
          </a:p>
        </p:txBody>
      </p:sp>
      <p:sp>
        <p:nvSpPr>
          <p:cNvPr id="191494" name="Rectangle 30"/>
          <p:cNvSpPr>
            <a:spLocks noGrp="1" noChangeArrowheads="1"/>
          </p:cNvSpPr>
          <p:nvPr>
            <p:ph type="body" idx="4294967295"/>
          </p:nvPr>
        </p:nvSpPr>
        <p:spPr>
          <a:xfrm>
            <a:off x="457200" y="1600200"/>
            <a:ext cx="3806825" cy="4525963"/>
          </a:xfrm>
        </p:spPr>
        <p:txBody>
          <a:bodyPr/>
          <a:lstStyle/>
          <a:p>
            <a:pPr marL="341313" indent="-341313" defTabSz="457200" eaLnBrk="1" hangingPunct="1">
              <a:buFontTx/>
              <a:buNone/>
            </a:pPr>
            <a:r>
              <a:rPr lang="en-US">
                <a:latin typeface="Verdana" charset="0"/>
              </a:rPr>
              <a:t> </a:t>
            </a: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p:txBody>
      </p:sp>
      <p:sp>
        <p:nvSpPr>
          <p:cNvPr id="191495" name="Text Box 117"/>
          <p:cNvSpPr txBox="1">
            <a:spLocks noChangeArrowheads="1"/>
          </p:cNvSpPr>
          <p:nvPr/>
        </p:nvSpPr>
        <p:spPr bwMode="auto">
          <a:xfrm>
            <a:off x="381000" y="1844675"/>
            <a:ext cx="40957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endParaRPr lang="en-US" sz="2000" i="1">
              <a:solidFill>
                <a:srgbClr val="0000FF"/>
              </a:solidFill>
              <a:latin typeface="Comic Sans MS" charset="0"/>
            </a:endParaRPr>
          </a:p>
        </p:txBody>
      </p:sp>
      <p:pic>
        <p:nvPicPr>
          <p:cNvPr id="191496" name="Picture 119" descr="tb01.png"/>
          <p:cNvPicPr>
            <a:picLocks noChangeAspect="1"/>
          </p:cNvPicPr>
          <p:nvPr/>
        </p:nvPicPr>
        <p:blipFill>
          <a:blip r:embed="rId3">
            <a:lum bright="58000" contrast="-26000"/>
            <a:extLst>
              <a:ext uri="{28A0092B-C50C-407E-A947-70E740481C1C}">
                <a14:useLocalDpi xmlns:a14="http://schemas.microsoft.com/office/drawing/2010/main"/>
              </a:ext>
            </a:extLst>
          </a:blip>
          <a:srcRect/>
          <a:stretch>
            <a:fillRect/>
          </a:stretch>
        </p:blipFill>
        <p:spPr bwMode="auto">
          <a:xfrm>
            <a:off x="219075" y="357188"/>
            <a:ext cx="777875" cy="70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1497" name="Text Box 26"/>
          <p:cNvSpPr txBox="1">
            <a:spLocks noChangeArrowheads="1"/>
          </p:cNvSpPr>
          <p:nvPr/>
        </p:nvSpPr>
        <p:spPr bwMode="auto">
          <a:xfrm>
            <a:off x="6784975" y="1928813"/>
            <a:ext cx="15001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2000">
                <a:latin typeface="Comic Sans MS" charset="0"/>
              </a:rPr>
              <a:t>Source</a:t>
            </a:r>
          </a:p>
        </p:txBody>
      </p:sp>
      <p:sp>
        <p:nvSpPr>
          <p:cNvPr id="191498" name="Text Box 27"/>
          <p:cNvSpPr txBox="1">
            <a:spLocks noChangeArrowheads="1"/>
          </p:cNvSpPr>
          <p:nvPr/>
        </p:nvSpPr>
        <p:spPr bwMode="auto">
          <a:xfrm>
            <a:off x="5191125" y="4019550"/>
            <a:ext cx="150018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2000">
                <a:latin typeface="Comic Sans MS" charset="0"/>
              </a:rPr>
              <a:t>Sink</a:t>
            </a:r>
          </a:p>
        </p:txBody>
      </p:sp>
      <p:sp>
        <p:nvSpPr>
          <p:cNvPr id="191499" name="Rectangle 29"/>
          <p:cNvSpPr>
            <a:spLocks noChangeArrowheads="1"/>
          </p:cNvSpPr>
          <p:nvPr/>
        </p:nvSpPr>
        <p:spPr bwMode="auto">
          <a:xfrm>
            <a:off x="1828800" y="274638"/>
            <a:ext cx="6858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defTabSz="457200"/>
            <a:r>
              <a:rPr lang="en-US" sz="3600">
                <a:solidFill>
                  <a:srgbClr val="000099"/>
                </a:solidFill>
                <a:latin typeface="Comic Sans MS" charset="0"/>
              </a:rPr>
              <a:t>Final Graph-Cut</a:t>
            </a:r>
          </a:p>
        </p:txBody>
      </p:sp>
    </p:spTree>
    <p:extLst>
      <p:ext uri="{BB962C8B-B14F-4D97-AF65-F5344CB8AC3E}">
        <p14:creationId xmlns:p14="http://schemas.microsoft.com/office/powerpoint/2010/main" val="49977792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00C3094-1C98-6A45-B69E-89D50F7271F7}" type="slidenum">
              <a:rPr lang="en-US" sz="1400">
                <a:latin typeface="Verdana" charset="0"/>
              </a:rPr>
              <a:pPr/>
              <a:t>15</a:t>
            </a:fld>
            <a:endParaRPr lang="en-US" sz="1400">
              <a:latin typeface="Verdana" charset="0"/>
            </a:endParaRPr>
          </a:p>
        </p:txBody>
      </p:sp>
      <p:sp>
        <p:nvSpPr>
          <p:cNvPr id="43010" name="Text Box 2"/>
          <p:cNvSpPr txBox="1">
            <a:spLocks noChangeArrowheads="1"/>
          </p:cNvSpPr>
          <p:nvPr/>
        </p:nvSpPr>
        <p:spPr bwMode="auto">
          <a:xfrm>
            <a:off x="1812925" y="142875"/>
            <a:ext cx="46767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Human Stereopsis: Binocular Fusion</a:t>
            </a:r>
          </a:p>
        </p:txBody>
      </p:sp>
      <p:sp>
        <p:nvSpPr>
          <p:cNvPr id="719875" name="Text Box 3"/>
          <p:cNvSpPr txBox="1">
            <a:spLocks noChangeArrowheads="1"/>
          </p:cNvSpPr>
          <p:nvPr/>
        </p:nvSpPr>
        <p:spPr bwMode="auto">
          <a:xfrm>
            <a:off x="1692275" y="820738"/>
            <a:ext cx="53435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chemeClr val="accent2"/>
                </a:solidFill>
              </a:rPr>
              <a:t>How are the correspondences established?</a:t>
            </a:r>
          </a:p>
        </p:txBody>
      </p:sp>
      <p:sp>
        <p:nvSpPr>
          <p:cNvPr id="719876" name="Text Box 4"/>
          <p:cNvSpPr txBox="1">
            <a:spLocks noChangeArrowheads="1"/>
          </p:cNvSpPr>
          <p:nvPr/>
        </p:nvSpPr>
        <p:spPr bwMode="auto">
          <a:xfrm>
            <a:off x="1685925" y="1439863"/>
            <a:ext cx="7108825" cy="155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Julesz (1971): Is the  mechanism for binocular fusion</a:t>
            </a:r>
          </a:p>
          <a:p>
            <a:r>
              <a:rPr lang="en-US"/>
              <a:t>a monocular process or a binocular one??</a:t>
            </a:r>
          </a:p>
          <a:p>
            <a:pPr>
              <a:buFontTx/>
              <a:buChar char="•"/>
            </a:pPr>
            <a:r>
              <a:rPr lang="en-US"/>
              <a:t> There is anecdotal evidence for the latter (camouflage).</a:t>
            </a:r>
          </a:p>
          <a:p>
            <a:endParaRPr lang="en-US"/>
          </a:p>
        </p:txBody>
      </p:sp>
      <p:sp>
        <p:nvSpPr>
          <p:cNvPr id="719877" name="Text Box 5"/>
          <p:cNvSpPr txBox="1">
            <a:spLocks noChangeArrowheads="1"/>
          </p:cNvSpPr>
          <p:nvPr/>
        </p:nvSpPr>
        <p:spPr bwMode="auto">
          <a:xfrm>
            <a:off x="1692275" y="6062663"/>
            <a:ext cx="69119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a:t> Random dot stereograms provide an objective answer</a:t>
            </a:r>
          </a:p>
        </p:txBody>
      </p:sp>
      <p:pic>
        <p:nvPicPr>
          <p:cNvPr id="719878"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05000" y="2819400"/>
            <a:ext cx="5715000" cy="324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9879" name="Text Box 7"/>
          <p:cNvSpPr txBox="1">
            <a:spLocks noChangeArrowheads="1"/>
          </p:cNvSpPr>
          <p:nvPr/>
        </p:nvSpPr>
        <p:spPr bwMode="auto">
          <a:xfrm>
            <a:off x="8405813" y="6338888"/>
            <a:ext cx="738187"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800">
                <a:solidFill>
                  <a:schemeClr val="accent2"/>
                </a:solidFill>
              </a:rPr>
              <a:t>BP!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98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98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198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1987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19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autoUpdateAnimBg="0"/>
      <p:bldP spid="719876" grpId="0" autoUpdateAnimBg="0"/>
      <p:bldP spid="719877" grpId="0" autoUpdateAnimBg="0"/>
      <p:bldP spid="719879" grpId="0"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4722813" y="1809750"/>
            <a:ext cx="3657600" cy="3706813"/>
          </a:xfrm>
          <a:prstGeom prst="rect">
            <a:avLst/>
          </a:prstGeom>
          <a:solidFill>
            <a:srgbClr val="FF6600"/>
          </a:solidFill>
          <a:ln w="9525">
            <a:solidFill>
              <a:srgbClr val="FF0000"/>
            </a:solidFill>
            <a:miter lim="800000"/>
            <a:headEnd/>
            <a:tailEnd/>
          </a:ln>
        </p:spPr>
        <p:txBody>
          <a:bodyPr wrap="none" anchor="ctr"/>
          <a:lstStyle/>
          <a:p>
            <a:endParaRPr lang="en-US"/>
          </a:p>
        </p:txBody>
      </p:sp>
      <p:sp>
        <p:nvSpPr>
          <p:cNvPr id="192515" name="Freeform 3"/>
          <p:cNvSpPr>
            <a:spLocks/>
          </p:cNvSpPr>
          <p:nvPr/>
        </p:nvSpPr>
        <p:spPr bwMode="auto">
          <a:xfrm>
            <a:off x="4719638" y="2262188"/>
            <a:ext cx="3670300" cy="3260725"/>
          </a:xfrm>
          <a:custGeom>
            <a:avLst/>
            <a:gdLst>
              <a:gd name="T0" fmla="*/ 0 w 2312"/>
              <a:gd name="T1" fmla="*/ 2147483647 h 2054"/>
              <a:gd name="T2" fmla="*/ 0 w 2312"/>
              <a:gd name="T3" fmla="*/ 2147483647 h 2054"/>
              <a:gd name="T4" fmla="*/ 2147483647 w 2312"/>
              <a:gd name="T5" fmla="*/ 2147483647 h 2054"/>
              <a:gd name="T6" fmla="*/ 2147483647 w 2312"/>
              <a:gd name="T7" fmla="*/ 2147483647 h 2054"/>
              <a:gd name="T8" fmla="*/ 2147483647 w 2312"/>
              <a:gd name="T9" fmla="*/ 2147483647 h 2054"/>
              <a:gd name="T10" fmla="*/ 2147483647 w 2312"/>
              <a:gd name="T11" fmla="*/ 2147483647 h 2054"/>
              <a:gd name="T12" fmla="*/ 2147483647 w 2312"/>
              <a:gd name="T13" fmla="*/ 2147483647 h 2054"/>
              <a:gd name="T14" fmla="*/ 2147483647 w 2312"/>
              <a:gd name="T15" fmla="*/ 2147483647 h 2054"/>
              <a:gd name="T16" fmla="*/ 2147483647 w 2312"/>
              <a:gd name="T17" fmla="*/ 0 h 2054"/>
              <a:gd name="T18" fmla="*/ 2147483647 w 2312"/>
              <a:gd name="T19" fmla="*/ 2147483647 h 2054"/>
              <a:gd name="T20" fmla="*/ 2147483647 w 2312"/>
              <a:gd name="T21" fmla="*/ 2147483647 h 2054"/>
              <a:gd name="T22" fmla="*/ 2147483647 w 2312"/>
              <a:gd name="T23" fmla="*/ 2147483647 h 2054"/>
              <a:gd name="T24" fmla="*/ 0 w 2312"/>
              <a:gd name="T25" fmla="*/ 2147483647 h 20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12"/>
              <a:gd name="T40" fmla="*/ 0 h 2054"/>
              <a:gd name="T41" fmla="*/ 2312 w 2312"/>
              <a:gd name="T42" fmla="*/ 2054 h 20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12" h="2054">
                <a:moveTo>
                  <a:pt x="0" y="817"/>
                </a:moveTo>
                <a:lnTo>
                  <a:pt x="0" y="2054"/>
                </a:lnTo>
                <a:lnTo>
                  <a:pt x="2312" y="2054"/>
                </a:lnTo>
                <a:lnTo>
                  <a:pt x="2312" y="1097"/>
                </a:lnTo>
                <a:lnTo>
                  <a:pt x="2199" y="912"/>
                </a:lnTo>
                <a:lnTo>
                  <a:pt x="1518" y="861"/>
                </a:lnTo>
                <a:lnTo>
                  <a:pt x="1236" y="411"/>
                </a:lnTo>
                <a:lnTo>
                  <a:pt x="945" y="51"/>
                </a:lnTo>
                <a:lnTo>
                  <a:pt x="702" y="0"/>
                </a:lnTo>
                <a:lnTo>
                  <a:pt x="486" y="180"/>
                </a:lnTo>
                <a:lnTo>
                  <a:pt x="348" y="537"/>
                </a:lnTo>
                <a:lnTo>
                  <a:pt x="243" y="756"/>
                </a:lnTo>
                <a:lnTo>
                  <a:pt x="0" y="817"/>
                </a:lnTo>
                <a:close/>
              </a:path>
            </a:pathLst>
          </a:custGeom>
          <a:solidFill>
            <a:srgbClr val="993300"/>
          </a:solidFill>
          <a:ln w="9525">
            <a:solidFill>
              <a:schemeClr val="tx1"/>
            </a:solidFill>
            <a:round/>
            <a:headEnd/>
            <a:tailEnd/>
          </a:ln>
        </p:spPr>
        <p:txBody>
          <a:bodyPr/>
          <a:lstStyle/>
          <a:p>
            <a:endParaRPr lang="en-US"/>
          </a:p>
        </p:txBody>
      </p:sp>
      <p:sp>
        <p:nvSpPr>
          <p:cNvPr id="192516" name="Freeform 4"/>
          <p:cNvSpPr>
            <a:spLocks/>
          </p:cNvSpPr>
          <p:nvPr/>
        </p:nvSpPr>
        <p:spPr bwMode="auto">
          <a:xfrm>
            <a:off x="4710113" y="2147888"/>
            <a:ext cx="3676650" cy="1871662"/>
          </a:xfrm>
          <a:custGeom>
            <a:avLst/>
            <a:gdLst>
              <a:gd name="T0" fmla="*/ 2147483647 w 2316"/>
              <a:gd name="T1" fmla="*/ 2147483647 h 1179"/>
              <a:gd name="T2" fmla="*/ 2147483647 w 2316"/>
              <a:gd name="T3" fmla="*/ 2147483647 h 1179"/>
              <a:gd name="T4" fmla="*/ 2147483647 w 2316"/>
              <a:gd name="T5" fmla="*/ 2147483647 h 1179"/>
              <a:gd name="T6" fmla="*/ 2147483647 w 2316"/>
              <a:gd name="T7" fmla="*/ 2147483647 h 1179"/>
              <a:gd name="T8" fmla="*/ 2147483647 w 2316"/>
              <a:gd name="T9" fmla="*/ 2147483647 h 1179"/>
              <a:gd name="T10" fmla="*/ 2147483647 w 2316"/>
              <a:gd name="T11" fmla="*/ 2147483647 h 1179"/>
              <a:gd name="T12" fmla="*/ 2147483647 w 2316"/>
              <a:gd name="T13" fmla="*/ 2147483647 h 1179"/>
              <a:gd name="T14" fmla="*/ 2147483647 w 2316"/>
              <a:gd name="T15" fmla="*/ 2147483647 h 1179"/>
              <a:gd name="T16" fmla="*/ 2147483647 w 2316"/>
              <a:gd name="T17" fmla="*/ 2147483647 h 1179"/>
              <a:gd name="T18" fmla="*/ 2147483647 w 2316"/>
              <a:gd name="T19" fmla="*/ 2147483647 h 1179"/>
              <a:gd name="T20" fmla="*/ 2147483647 w 2316"/>
              <a:gd name="T21" fmla="*/ 2147483647 h 1179"/>
              <a:gd name="T22" fmla="*/ 2147483647 w 2316"/>
              <a:gd name="T23" fmla="*/ 0 h 1179"/>
              <a:gd name="T24" fmla="*/ 2147483647 w 2316"/>
              <a:gd name="T25" fmla="*/ 2147483647 h 1179"/>
              <a:gd name="T26" fmla="*/ 2147483647 w 2316"/>
              <a:gd name="T27" fmla="*/ 2147483647 h 1179"/>
              <a:gd name="T28" fmla="*/ 2147483647 w 2316"/>
              <a:gd name="T29" fmla="*/ 2147483647 h 1179"/>
              <a:gd name="T30" fmla="*/ 2147483647 w 2316"/>
              <a:gd name="T31" fmla="*/ 2147483647 h 1179"/>
              <a:gd name="T32" fmla="*/ 2147483647 w 2316"/>
              <a:gd name="T33" fmla="*/ 2147483647 h 1179"/>
              <a:gd name="T34" fmla="*/ 2147483647 w 2316"/>
              <a:gd name="T35" fmla="*/ 2147483647 h 1179"/>
              <a:gd name="T36" fmla="*/ 0 w 2316"/>
              <a:gd name="T37" fmla="*/ 2147483647 h 1179"/>
              <a:gd name="T38" fmla="*/ 2147483647 w 2316"/>
              <a:gd name="T39" fmla="*/ 2147483647 h 1179"/>
              <a:gd name="T40" fmla="*/ 2147483647 w 2316"/>
              <a:gd name="T41" fmla="*/ 2147483647 h 1179"/>
              <a:gd name="T42" fmla="*/ 2147483647 w 2316"/>
              <a:gd name="T43" fmla="*/ 2147483647 h 1179"/>
              <a:gd name="T44" fmla="*/ 2147483647 w 2316"/>
              <a:gd name="T45" fmla="*/ 2147483647 h 1179"/>
              <a:gd name="T46" fmla="*/ 2147483647 w 2316"/>
              <a:gd name="T47" fmla="*/ 2147483647 h 1179"/>
              <a:gd name="T48" fmla="*/ 2147483647 w 2316"/>
              <a:gd name="T49" fmla="*/ 2147483647 h 1179"/>
              <a:gd name="T50" fmla="*/ 2147483647 w 2316"/>
              <a:gd name="T51" fmla="*/ 2147483647 h 1179"/>
              <a:gd name="T52" fmla="*/ 2147483647 w 2316"/>
              <a:gd name="T53" fmla="*/ 2147483647 h 1179"/>
              <a:gd name="T54" fmla="*/ 2147483647 w 2316"/>
              <a:gd name="T55" fmla="*/ 2147483647 h 1179"/>
              <a:gd name="T56" fmla="*/ 2147483647 w 2316"/>
              <a:gd name="T57" fmla="*/ 2147483647 h 1179"/>
              <a:gd name="T58" fmla="*/ 2147483647 w 2316"/>
              <a:gd name="T59" fmla="*/ 2147483647 h 1179"/>
              <a:gd name="T60" fmla="*/ 2147483647 w 2316"/>
              <a:gd name="T61" fmla="*/ 2147483647 h 1179"/>
              <a:gd name="T62" fmla="*/ 2147483647 w 2316"/>
              <a:gd name="T63" fmla="*/ 2147483647 h 1179"/>
              <a:gd name="T64" fmla="*/ 2147483647 w 2316"/>
              <a:gd name="T65" fmla="*/ 2147483647 h 1179"/>
              <a:gd name="T66" fmla="*/ 2147483647 w 2316"/>
              <a:gd name="T67" fmla="*/ 2147483647 h 1179"/>
              <a:gd name="T68" fmla="*/ 2147483647 w 2316"/>
              <a:gd name="T69" fmla="*/ 2147483647 h 1179"/>
              <a:gd name="T70" fmla="*/ 2147483647 w 2316"/>
              <a:gd name="T71" fmla="*/ 2147483647 h 1179"/>
              <a:gd name="T72" fmla="*/ 2147483647 w 2316"/>
              <a:gd name="T73" fmla="*/ 2147483647 h 1179"/>
              <a:gd name="T74" fmla="*/ 2147483647 w 2316"/>
              <a:gd name="T75" fmla="*/ 2147483647 h 117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16"/>
              <a:gd name="T115" fmla="*/ 0 h 1179"/>
              <a:gd name="T116" fmla="*/ 2316 w 2316"/>
              <a:gd name="T117" fmla="*/ 1179 h 117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16" h="1179">
                <a:moveTo>
                  <a:pt x="2316" y="1020"/>
                </a:moveTo>
                <a:lnTo>
                  <a:pt x="2214" y="909"/>
                </a:lnTo>
                <a:lnTo>
                  <a:pt x="1905" y="906"/>
                </a:lnTo>
                <a:lnTo>
                  <a:pt x="1872" y="864"/>
                </a:lnTo>
                <a:lnTo>
                  <a:pt x="1569" y="864"/>
                </a:lnTo>
                <a:lnTo>
                  <a:pt x="1368" y="639"/>
                </a:lnTo>
                <a:lnTo>
                  <a:pt x="1368" y="564"/>
                </a:lnTo>
                <a:lnTo>
                  <a:pt x="1140" y="288"/>
                </a:lnTo>
                <a:lnTo>
                  <a:pt x="1140" y="213"/>
                </a:lnTo>
                <a:lnTo>
                  <a:pt x="966" y="57"/>
                </a:lnTo>
                <a:lnTo>
                  <a:pt x="765" y="57"/>
                </a:lnTo>
                <a:lnTo>
                  <a:pt x="693" y="0"/>
                </a:lnTo>
                <a:lnTo>
                  <a:pt x="390" y="267"/>
                </a:lnTo>
                <a:lnTo>
                  <a:pt x="390" y="486"/>
                </a:lnTo>
                <a:lnTo>
                  <a:pt x="297" y="561"/>
                </a:lnTo>
                <a:lnTo>
                  <a:pt x="297" y="705"/>
                </a:lnTo>
                <a:lnTo>
                  <a:pt x="186" y="789"/>
                </a:lnTo>
                <a:lnTo>
                  <a:pt x="3" y="789"/>
                </a:lnTo>
                <a:lnTo>
                  <a:pt x="0" y="927"/>
                </a:lnTo>
                <a:lnTo>
                  <a:pt x="216" y="918"/>
                </a:lnTo>
                <a:lnTo>
                  <a:pt x="375" y="783"/>
                </a:lnTo>
                <a:lnTo>
                  <a:pt x="375" y="681"/>
                </a:lnTo>
                <a:lnTo>
                  <a:pt x="447" y="606"/>
                </a:lnTo>
                <a:lnTo>
                  <a:pt x="447" y="432"/>
                </a:lnTo>
                <a:lnTo>
                  <a:pt x="573" y="306"/>
                </a:lnTo>
                <a:lnTo>
                  <a:pt x="645" y="303"/>
                </a:lnTo>
                <a:lnTo>
                  <a:pt x="789" y="117"/>
                </a:lnTo>
                <a:lnTo>
                  <a:pt x="849" y="177"/>
                </a:lnTo>
                <a:lnTo>
                  <a:pt x="846" y="306"/>
                </a:lnTo>
                <a:lnTo>
                  <a:pt x="1041" y="312"/>
                </a:lnTo>
                <a:lnTo>
                  <a:pt x="1206" y="492"/>
                </a:lnTo>
                <a:lnTo>
                  <a:pt x="1188" y="567"/>
                </a:lnTo>
                <a:lnTo>
                  <a:pt x="1543" y="986"/>
                </a:lnTo>
                <a:lnTo>
                  <a:pt x="1956" y="984"/>
                </a:lnTo>
                <a:lnTo>
                  <a:pt x="2007" y="1071"/>
                </a:lnTo>
                <a:lnTo>
                  <a:pt x="2208" y="1065"/>
                </a:lnTo>
                <a:lnTo>
                  <a:pt x="2310" y="1179"/>
                </a:lnTo>
                <a:lnTo>
                  <a:pt x="2316" y="1020"/>
                </a:lnTo>
                <a:close/>
              </a:path>
            </a:pathLst>
          </a:custGeom>
          <a:solidFill>
            <a:srgbClr val="3366FF"/>
          </a:solidFill>
          <a:ln w="9525">
            <a:solidFill>
              <a:schemeClr val="tx1"/>
            </a:solidFill>
            <a:round/>
            <a:headEnd/>
            <a:tailEnd/>
          </a:ln>
        </p:spPr>
        <p:txBody>
          <a:bodyPr/>
          <a:lstStyle/>
          <a:p>
            <a:endParaRPr lang="en-US"/>
          </a:p>
        </p:txBody>
      </p:sp>
      <p:sp>
        <p:nvSpPr>
          <p:cNvPr id="119" name="Slide Number Placeholder 3"/>
          <p:cNvSpPr txBox="1">
            <a:spLocks noGrp="1"/>
          </p:cNvSpPr>
          <p:nvPr/>
        </p:nvSpPr>
        <p:spPr bwMode="auto">
          <a:xfrm>
            <a:off x="7858125" y="6418263"/>
            <a:ext cx="822325" cy="246062"/>
          </a:xfrm>
          <a:prstGeom prst="rect">
            <a:avLst/>
          </a:prstGeom>
          <a:noFill/>
          <a:ln>
            <a:miter lim="800000"/>
            <a:headEnd/>
            <a:tailEnd/>
          </a:ln>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3750BDD6-E815-5945-B86A-1CCD53DB9145}" type="slidenum">
              <a:rPr lang="en-US" sz="1200">
                <a:latin typeface="Verdana" charset="0"/>
              </a:rPr>
              <a:pPr algn="r" eaLnBrk="1" hangingPunct="1"/>
              <a:t>150</a:t>
            </a:fld>
            <a:endParaRPr lang="en-US" sz="1200">
              <a:latin typeface="Verdana" charset="0"/>
            </a:endParaRPr>
          </a:p>
        </p:txBody>
      </p:sp>
      <p:sp>
        <p:nvSpPr>
          <p:cNvPr id="192518" name="Rectangle 29"/>
          <p:cNvSpPr>
            <a:spLocks noGrp="1" noChangeArrowheads="1"/>
          </p:cNvSpPr>
          <p:nvPr>
            <p:ph type="title" idx="4294967295"/>
          </p:nvPr>
        </p:nvSpPr>
        <p:spPr/>
        <p:txBody>
          <a:bodyPr/>
          <a:lstStyle/>
          <a:p>
            <a:pPr defTabSz="457200" eaLnBrk="1" hangingPunct="1"/>
            <a:r>
              <a:rPr lang="en-US">
                <a:latin typeface="Verdana" charset="0"/>
              </a:rPr>
              <a:t>Final Graph-Cut</a:t>
            </a:r>
          </a:p>
        </p:txBody>
      </p:sp>
      <p:sp>
        <p:nvSpPr>
          <p:cNvPr id="192519" name="Rectangle 30"/>
          <p:cNvSpPr>
            <a:spLocks noGrp="1" noChangeArrowheads="1"/>
          </p:cNvSpPr>
          <p:nvPr>
            <p:ph type="body" idx="4294967295"/>
          </p:nvPr>
        </p:nvSpPr>
        <p:spPr>
          <a:xfrm>
            <a:off x="457200" y="1600200"/>
            <a:ext cx="3806825" cy="4525963"/>
          </a:xfrm>
        </p:spPr>
        <p:txBody>
          <a:bodyPr/>
          <a:lstStyle/>
          <a:p>
            <a:pPr marL="341313" indent="-341313" defTabSz="457200" eaLnBrk="1" hangingPunct="1">
              <a:buFontTx/>
              <a:buNone/>
            </a:pPr>
            <a:r>
              <a:rPr lang="en-US">
                <a:latin typeface="Verdana" charset="0"/>
              </a:rPr>
              <a:t> </a:t>
            </a: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a:p>
            <a:pPr marL="341313" indent="-341313" defTabSz="457200" eaLnBrk="1" hangingPunct="1">
              <a:buFontTx/>
              <a:buNone/>
            </a:pPr>
            <a:endParaRPr lang="en-US">
              <a:latin typeface="Verdana" charset="0"/>
            </a:endParaRPr>
          </a:p>
        </p:txBody>
      </p:sp>
      <p:sp>
        <p:nvSpPr>
          <p:cNvPr id="192520" name="Text Box 117"/>
          <p:cNvSpPr txBox="1">
            <a:spLocks noChangeArrowheads="1"/>
          </p:cNvSpPr>
          <p:nvPr/>
        </p:nvSpPr>
        <p:spPr bwMode="auto">
          <a:xfrm>
            <a:off x="241300" y="3036888"/>
            <a:ext cx="4095750" cy="2682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endParaRPr lang="en-US" sz="2000">
              <a:latin typeface="Comic Sans MS" charset="0"/>
            </a:endParaRPr>
          </a:p>
          <a:p>
            <a:pPr>
              <a:spcBef>
                <a:spcPct val="50000"/>
              </a:spcBef>
              <a:buFontTx/>
              <a:buChar char="•"/>
            </a:pPr>
            <a:endParaRPr lang="en-US" sz="2000">
              <a:latin typeface="Comic Sans MS" charset="0"/>
            </a:endParaRPr>
          </a:p>
          <a:p>
            <a:pPr>
              <a:spcBef>
                <a:spcPct val="50000"/>
              </a:spcBef>
              <a:buFontTx/>
              <a:buChar char="•"/>
            </a:pPr>
            <a:endParaRPr lang="en-US" sz="2000">
              <a:latin typeface="Comic Sans MS" charset="0"/>
            </a:endParaRPr>
          </a:p>
          <a:p>
            <a:pPr>
              <a:spcBef>
                <a:spcPct val="50000"/>
              </a:spcBef>
              <a:buFontTx/>
              <a:buChar char="•"/>
            </a:pPr>
            <a:endParaRPr lang="en-US" sz="2000">
              <a:latin typeface="Comic Sans MS" charset="0"/>
            </a:endParaRPr>
          </a:p>
          <a:p>
            <a:pPr>
              <a:spcBef>
                <a:spcPct val="50000"/>
              </a:spcBef>
              <a:buFontTx/>
              <a:buChar char="•"/>
            </a:pPr>
            <a:endParaRPr lang="en-US" sz="2000">
              <a:latin typeface="Comic Sans MS" charset="0"/>
            </a:endParaRPr>
          </a:p>
          <a:p>
            <a:pPr>
              <a:spcBef>
                <a:spcPct val="50000"/>
              </a:spcBef>
            </a:pPr>
            <a:r>
              <a:rPr lang="en-US" sz="2000">
                <a:latin typeface="Comic Sans MS" charset="0"/>
              </a:rPr>
              <a:t>        Before                 After</a:t>
            </a:r>
          </a:p>
        </p:txBody>
      </p:sp>
      <p:sp>
        <p:nvSpPr>
          <p:cNvPr id="192521" name="Freeform 11"/>
          <p:cNvSpPr>
            <a:spLocks/>
          </p:cNvSpPr>
          <p:nvPr/>
        </p:nvSpPr>
        <p:spPr bwMode="auto">
          <a:xfrm>
            <a:off x="4705350" y="2271713"/>
            <a:ext cx="3681413" cy="1752600"/>
          </a:xfrm>
          <a:custGeom>
            <a:avLst/>
            <a:gdLst>
              <a:gd name="T0" fmla="*/ 0 w 2319"/>
              <a:gd name="T1" fmla="*/ 2147483647 h 1104"/>
              <a:gd name="T2" fmla="*/ 2147483647 w 2319"/>
              <a:gd name="T3" fmla="*/ 2147483647 h 1104"/>
              <a:gd name="T4" fmla="*/ 2147483647 w 2319"/>
              <a:gd name="T5" fmla="*/ 2147483647 h 1104"/>
              <a:gd name="T6" fmla="*/ 2147483647 w 2319"/>
              <a:gd name="T7" fmla="*/ 2147483647 h 1104"/>
              <a:gd name="T8" fmla="*/ 2147483647 w 2319"/>
              <a:gd name="T9" fmla="*/ 2147483647 h 1104"/>
              <a:gd name="T10" fmla="*/ 2147483647 w 2319"/>
              <a:gd name="T11" fmla="*/ 2147483647 h 1104"/>
              <a:gd name="T12" fmla="*/ 2147483647 w 2319"/>
              <a:gd name="T13" fmla="*/ 2147483647 h 1104"/>
              <a:gd name="T14" fmla="*/ 2147483647 w 2319"/>
              <a:gd name="T15" fmla="*/ 2147483647 h 1104"/>
              <a:gd name="T16" fmla="*/ 2147483647 w 2319"/>
              <a:gd name="T17" fmla="*/ 0 h 1104"/>
              <a:gd name="T18" fmla="*/ 2147483647 w 2319"/>
              <a:gd name="T19" fmla="*/ 0 h 1104"/>
              <a:gd name="T20" fmla="*/ 2147483647 w 2319"/>
              <a:gd name="T21" fmla="*/ 2147483647 h 1104"/>
              <a:gd name="T22" fmla="*/ 2147483647 w 2319"/>
              <a:gd name="T23" fmla="*/ 2147483647 h 1104"/>
              <a:gd name="T24" fmla="*/ 2147483647 w 2319"/>
              <a:gd name="T25" fmla="*/ 2147483647 h 1104"/>
              <a:gd name="T26" fmla="*/ 2147483647 w 2319"/>
              <a:gd name="T27" fmla="*/ 2147483647 h 1104"/>
              <a:gd name="T28" fmla="*/ 2147483647 w 2319"/>
              <a:gd name="T29" fmla="*/ 2147483647 h 1104"/>
              <a:gd name="T30" fmla="*/ 2147483647 w 2319"/>
              <a:gd name="T31" fmla="*/ 2147483647 h 1104"/>
              <a:gd name="T32" fmla="*/ 2147483647 w 2319"/>
              <a:gd name="T33" fmla="*/ 2147483647 h 1104"/>
              <a:gd name="T34" fmla="*/ 2147483647 w 2319"/>
              <a:gd name="T35" fmla="*/ 2147483647 h 1104"/>
              <a:gd name="T36" fmla="*/ 2147483647 w 2319"/>
              <a:gd name="T37" fmla="*/ 2147483647 h 1104"/>
              <a:gd name="T38" fmla="*/ 2147483647 w 2319"/>
              <a:gd name="T39" fmla="*/ 2147483647 h 11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19"/>
              <a:gd name="T61" fmla="*/ 0 h 1104"/>
              <a:gd name="T62" fmla="*/ 2319 w 2319"/>
              <a:gd name="T63" fmla="*/ 1104 h 11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19" h="1104">
                <a:moveTo>
                  <a:pt x="0" y="843"/>
                </a:moveTo>
                <a:lnTo>
                  <a:pt x="219" y="840"/>
                </a:lnTo>
                <a:lnTo>
                  <a:pt x="378" y="705"/>
                </a:lnTo>
                <a:lnTo>
                  <a:pt x="378" y="597"/>
                </a:lnTo>
                <a:lnTo>
                  <a:pt x="450" y="528"/>
                </a:lnTo>
                <a:lnTo>
                  <a:pt x="450" y="360"/>
                </a:lnTo>
                <a:lnTo>
                  <a:pt x="576" y="231"/>
                </a:lnTo>
                <a:lnTo>
                  <a:pt x="576" y="117"/>
                </a:lnTo>
                <a:lnTo>
                  <a:pt x="687" y="0"/>
                </a:lnTo>
                <a:lnTo>
                  <a:pt x="795" y="0"/>
                </a:lnTo>
                <a:lnTo>
                  <a:pt x="918" y="102"/>
                </a:lnTo>
                <a:lnTo>
                  <a:pt x="975" y="168"/>
                </a:lnTo>
                <a:lnTo>
                  <a:pt x="1038" y="231"/>
                </a:lnTo>
                <a:lnTo>
                  <a:pt x="1200" y="411"/>
                </a:lnTo>
                <a:lnTo>
                  <a:pt x="1197" y="504"/>
                </a:lnTo>
                <a:lnTo>
                  <a:pt x="1563" y="925"/>
                </a:lnTo>
                <a:lnTo>
                  <a:pt x="1947" y="912"/>
                </a:lnTo>
                <a:lnTo>
                  <a:pt x="2010" y="987"/>
                </a:lnTo>
                <a:lnTo>
                  <a:pt x="2211" y="987"/>
                </a:lnTo>
                <a:lnTo>
                  <a:pt x="2319" y="1104"/>
                </a:lnTo>
              </a:path>
            </a:pathLst>
          </a:custGeom>
          <a:noFill/>
          <a:ln w="349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pic>
        <p:nvPicPr>
          <p:cNvPr id="192522" name="Picture 12" descr="ee"/>
          <p:cNvPicPr>
            <a:picLocks noChangeAspect="1" noChangeArrowheads="1"/>
          </p:cNvPicPr>
          <p:nvPr/>
        </p:nvPicPr>
        <p:blipFill>
          <a:blip r:embed="rId3">
            <a:lum bright="6000" contrast="-20000"/>
            <a:extLst>
              <a:ext uri="{28A0092B-C50C-407E-A947-70E740481C1C}">
                <a14:useLocalDpi xmlns:a14="http://schemas.microsoft.com/office/drawing/2010/main"/>
              </a:ext>
            </a:extLst>
          </a:blip>
          <a:srcRect/>
          <a:stretch>
            <a:fillRect/>
          </a:stretch>
        </p:blipFill>
        <p:spPr bwMode="auto">
          <a:xfrm>
            <a:off x="2901950" y="1843088"/>
            <a:ext cx="931863" cy="3141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92523" name="Group 13"/>
          <p:cNvGrpSpPr>
            <a:grpSpLocks/>
          </p:cNvGrpSpPr>
          <p:nvPr/>
        </p:nvGrpSpPr>
        <p:grpSpPr bwMode="auto">
          <a:xfrm>
            <a:off x="852488" y="1835150"/>
            <a:ext cx="1004887" cy="3152775"/>
            <a:chOff x="1126" y="1445"/>
            <a:chExt cx="585" cy="1869"/>
          </a:xfrm>
        </p:grpSpPr>
        <p:pic>
          <p:nvPicPr>
            <p:cNvPr id="192524" name="Picture 14" descr="cc"/>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26" y="1445"/>
              <a:ext cx="585" cy="1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2525" name="Freeform 15"/>
            <p:cNvSpPr>
              <a:spLocks/>
            </p:cNvSpPr>
            <p:nvPr/>
          </p:nvSpPr>
          <p:spPr bwMode="auto">
            <a:xfrm>
              <a:off x="1235" y="1555"/>
              <a:ext cx="384" cy="1361"/>
            </a:xfrm>
            <a:custGeom>
              <a:avLst/>
              <a:gdLst>
                <a:gd name="T0" fmla="*/ 339 w 396"/>
                <a:gd name="T1" fmla="*/ 345 h 1366"/>
                <a:gd name="T2" fmla="*/ 310 w 396"/>
                <a:gd name="T3" fmla="*/ 275 h 1366"/>
                <a:gd name="T4" fmla="*/ 316 w 396"/>
                <a:gd name="T5" fmla="*/ 251 h 1366"/>
                <a:gd name="T6" fmla="*/ 302 w 396"/>
                <a:gd name="T7" fmla="*/ 217 h 1366"/>
                <a:gd name="T8" fmla="*/ 292 w 396"/>
                <a:gd name="T9" fmla="*/ 171 h 1366"/>
                <a:gd name="T10" fmla="*/ 283 w 396"/>
                <a:gd name="T11" fmla="*/ 147 h 1366"/>
                <a:gd name="T12" fmla="*/ 268 w 396"/>
                <a:gd name="T13" fmla="*/ 70 h 1366"/>
                <a:gd name="T14" fmla="*/ 245 w 396"/>
                <a:gd name="T15" fmla="*/ 57 h 1366"/>
                <a:gd name="T16" fmla="*/ 222 w 396"/>
                <a:gd name="T17" fmla="*/ 45 h 1366"/>
                <a:gd name="T18" fmla="*/ 171 w 396"/>
                <a:gd name="T19" fmla="*/ 20 h 1366"/>
                <a:gd name="T20" fmla="*/ 140 w 396"/>
                <a:gd name="T21" fmla="*/ 9 h 1366"/>
                <a:gd name="T22" fmla="*/ 85 w 396"/>
                <a:gd name="T23" fmla="*/ 13 h 1366"/>
                <a:gd name="T24" fmla="*/ 25 w 396"/>
                <a:gd name="T25" fmla="*/ 86 h 1366"/>
                <a:gd name="T26" fmla="*/ 23 w 396"/>
                <a:gd name="T27" fmla="*/ 147 h 1366"/>
                <a:gd name="T28" fmla="*/ 17 w 396"/>
                <a:gd name="T29" fmla="*/ 173 h 1366"/>
                <a:gd name="T30" fmla="*/ 33 w 396"/>
                <a:gd name="T31" fmla="*/ 209 h 1366"/>
                <a:gd name="T32" fmla="*/ 23 w 396"/>
                <a:gd name="T33" fmla="*/ 233 h 1366"/>
                <a:gd name="T34" fmla="*/ 21 w 396"/>
                <a:gd name="T35" fmla="*/ 283 h 1366"/>
                <a:gd name="T36" fmla="*/ 47 w 396"/>
                <a:gd name="T37" fmla="*/ 367 h 1366"/>
                <a:gd name="T38" fmla="*/ 44 w 396"/>
                <a:gd name="T39" fmla="*/ 388 h 1366"/>
                <a:gd name="T40" fmla="*/ 25 w 396"/>
                <a:gd name="T41" fmla="*/ 412 h 1366"/>
                <a:gd name="T42" fmla="*/ 25 w 396"/>
                <a:gd name="T43" fmla="*/ 458 h 1366"/>
                <a:gd name="T44" fmla="*/ 16 w 396"/>
                <a:gd name="T45" fmla="*/ 478 h 1366"/>
                <a:gd name="T46" fmla="*/ 6 w 396"/>
                <a:gd name="T47" fmla="*/ 508 h 1366"/>
                <a:gd name="T48" fmla="*/ 10 w 396"/>
                <a:gd name="T49" fmla="*/ 662 h 1366"/>
                <a:gd name="T50" fmla="*/ 45 w 396"/>
                <a:gd name="T51" fmla="*/ 733 h 1366"/>
                <a:gd name="T52" fmla="*/ 39 w 396"/>
                <a:gd name="T53" fmla="*/ 755 h 1366"/>
                <a:gd name="T54" fmla="*/ 29 w 396"/>
                <a:gd name="T55" fmla="*/ 803 h 1366"/>
                <a:gd name="T56" fmla="*/ 43 w 396"/>
                <a:gd name="T57" fmla="*/ 915 h 1366"/>
                <a:gd name="T58" fmla="*/ 31 w 396"/>
                <a:gd name="T59" fmla="*/ 994 h 1366"/>
                <a:gd name="T60" fmla="*/ 25 w 396"/>
                <a:gd name="T61" fmla="*/ 1138 h 1366"/>
                <a:gd name="T62" fmla="*/ 12 w 396"/>
                <a:gd name="T63" fmla="*/ 1285 h 1366"/>
                <a:gd name="T64" fmla="*/ 0 w 396"/>
                <a:gd name="T65" fmla="*/ 1341 h 13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6"/>
                <a:gd name="T100" fmla="*/ 0 h 1366"/>
                <a:gd name="T101" fmla="*/ 396 w 396"/>
                <a:gd name="T102" fmla="*/ 1366 h 13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6" h="1366">
                  <a:moveTo>
                    <a:pt x="396" y="350"/>
                  </a:moveTo>
                  <a:cubicBezTo>
                    <a:pt x="381" y="323"/>
                    <a:pt x="367" y="296"/>
                    <a:pt x="362" y="280"/>
                  </a:cubicBezTo>
                  <a:cubicBezTo>
                    <a:pt x="357" y="264"/>
                    <a:pt x="370" y="266"/>
                    <a:pt x="368" y="256"/>
                  </a:cubicBezTo>
                  <a:cubicBezTo>
                    <a:pt x="366" y="246"/>
                    <a:pt x="357" y="235"/>
                    <a:pt x="352" y="222"/>
                  </a:cubicBezTo>
                  <a:cubicBezTo>
                    <a:pt x="347" y="209"/>
                    <a:pt x="344" y="188"/>
                    <a:pt x="340" y="176"/>
                  </a:cubicBezTo>
                  <a:cubicBezTo>
                    <a:pt x="336" y="164"/>
                    <a:pt x="335" y="170"/>
                    <a:pt x="330" y="152"/>
                  </a:cubicBezTo>
                  <a:cubicBezTo>
                    <a:pt x="325" y="134"/>
                    <a:pt x="319" y="86"/>
                    <a:pt x="312" y="70"/>
                  </a:cubicBezTo>
                  <a:cubicBezTo>
                    <a:pt x="305" y="54"/>
                    <a:pt x="295" y="61"/>
                    <a:pt x="286" y="57"/>
                  </a:cubicBezTo>
                  <a:cubicBezTo>
                    <a:pt x="277" y="53"/>
                    <a:pt x="273" y="51"/>
                    <a:pt x="259" y="45"/>
                  </a:cubicBezTo>
                  <a:cubicBezTo>
                    <a:pt x="245" y="39"/>
                    <a:pt x="216" y="26"/>
                    <a:pt x="200" y="20"/>
                  </a:cubicBezTo>
                  <a:cubicBezTo>
                    <a:pt x="184" y="14"/>
                    <a:pt x="180" y="10"/>
                    <a:pt x="163" y="9"/>
                  </a:cubicBezTo>
                  <a:cubicBezTo>
                    <a:pt x="146" y="8"/>
                    <a:pt x="122" y="0"/>
                    <a:pt x="100" y="13"/>
                  </a:cubicBezTo>
                  <a:cubicBezTo>
                    <a:pt x="78" y="26"/>
                    <a:pt x="42" y="63"/>
                    <a:pt x="30" y="86"/>
                  </a:cubicBezTo>
                  <a:cubicBezTo>
                    <a:pt x="18" y="109"/>
                    <a:pt x="29" y="137"/>
                    <a:pt x="28" y="152"/>
                  </a:cubicBezTo>
                  <a:cubicBezTo>
                    <a:pt x="27" y="167"/>
                    <a:pt x="20" y="168"/>
                    <a:pt x="22" y="178"/>
                  </a:cubicBezTo>
                  <a:cubicBezTo>
                    <a:pt x="24" y="188"/>
                    <a:pt x="37" y="204"/>
                    <a:pt x="38" y="214"/>
                  </a:cubicBezTo>
                  <a:cubicBezTo>
                    <a:pt x="39" y="224"/>
                    <a:pt x="30" y="226"/>
                    <a:pt x="28" y="238"/>
                  </a:cubicBezTo>
                  <a:cubicBezTo>
                    <a:pt x="26" y="250"/>
                    <a:pt x="22" y="266"/>
                    <a:pt x="26" y="288"/>
                  </a:cubicBezTo>
                  <a:cubicBezTo>
                    <a:pt x="30" y="310"/>
                    <a:pt x="51" y="355"/>
                    <a:pt x="55" y="372"/>
                  </a:cubicBezTo>
                  <a:cubicBezTo>
                    <a:pt x="59" y="389"/>
                    <a:pt x="53" y="385"/>
                    <a:pt x="49" y="393"/>
                  </a:cubicBezTo>
                  <a:cubicBezTo>
                    <a:pt x="45" y="401"/>
                    <a:pt x="33" y="410"/>
                    <a:pt x="30" y="422"/>
                  </a:cubicBezTo>
                  <a:cubicBezTo>
                    <a:pt x="27" y="434"/>
                    <a:pt x="32" y="457"/>
                    <a:pt x="30" y="468"/>
                  </a:cubicBezTo>
                  <a:cubicBezTo>
                    <a:pt x="28" y="479"/>
                    <a:pt x="20" y="480"/>
                    <a:pt x="16" y="488"/>
                  </a:cubicBezTo>
                  <a:cubicBezTo>
                    <a:pt x="12" y="496"/>
                    <a:pt x="7" y="487"/>
                    <a:pt x="6" y="518"/>
                  </a:cubicBezTo>
                  <a:cubicBezTo>
                    <a:pt x="5" y="549"/>
                    <a:pt x="2" y="634"/>
                    <a:pt x="10" y="672"/>
                  </a:cubicBezTo>
                  <a:cubicBezTo>
                    <a:pt x="18" y="710"/>
                    <a:pt x="46" y="732"/>
                    <a:pt x="52" y="748"/>
                  </a:cubicBezTo>
                  <a:cubicBezTo>
                    <a:pt x="58" y="764"/>
                    <a:pt x="47" y="758"/>
                    <a:pt x="44" y="770"/>
                  </a:cubicBezTo>
                  <a:cubicBezTo>
                    <a:pt x="41" y="782"/>
                    <a:pt x="33" y="791"/>
                    <a:pt x="34" y="818"/>
                  </a:cubicBezTo>
                  <a:cubicBezTo>
                    <a:pt x="35" y="845"/>
                    <a:pt x="48" y="897"/>
                    <a:pt x="48" y="930"/>
                  </a:cubicBezTo>
                  <a:cubicBezTo>
                    <a:pt x="48" y="963"/>
                    <a:pt x="39" y="976"/>
                    <a:pt x="36" y="1014"/>
                  </a:cubicBezTo>
                  <a:cubicBezTo>
                    <a:pt x="33" y="1052"/>
                    <a:pt x="34" y="1109"/>
                    <a:pt x="30" y="1158"/>
                  </a:cubicBezTo>
                  <a:cubicBezTo>
                    <a:pt x="26" y="1207"/>
                    <a:pt x="17" y="1275"/>
                    <a:pt x="12" y="1310"/>
                  </a:cubicBezTo>
                  <a:cubicBezTo>
                    <a:pt x="7" y="1345"/>
                    <a:pt x="2" y="1354"/>
                    <a:pt x="0" y="1366"/>
                  </a:cubicBezTo>
                </a:path>
              </a:pathLst>
            </a:custGeom>
            <a:noFill/>
            <a:ln w="19050">
              <a:solidFill>
                <a:schemeClr val="accent2"/>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Tree>
    <p:extLst>
      <p:ext uri="{BB962C8B-B14F-4D97-AF65-F5344CB8AC3E}">
        <p14:creationId xmlns:p14="http://schemas.microsoft.com/office/powerpoint/2010/main" val="3077611556"/>
      </p:ext>
    </p:extLst>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Number Placeholder 3"/>
          <p:cNvSpPr>
            <a:spLocks noGrp="1"/>
          </p:cNvSpPr>
          <p:nvPr>
            <p:ph type="sldNum" sz="quarter" idx="10"/>
          </p:nvPr>
        </p:nvSpPr>
        <p:spPr>
          <a:xfrm>
            <a:off x="7858125" y="6418263"/>
            <a:ext cx="822325" cy="246062"/>
          </a:xfrm>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661DA1F-4BB7-8844-8E73-5DB839CE8317}" type="slidenum">
              <a:rPr lang="en-US" sz="1400">
                <a:latin typeface="Verdana" charset="0"/>
              </a:rPr>
              <a:pPr/>
              <a:t>151</a:t>
            </a:fld>
            <a:endParaRPr lang="en-US" sz="1400">
              <a:latin typeface="Verdana" charset="0"/>
            </a:endParaRPr>
          </a:p>
        </p:txBody>
      </p:sp>
      <p:sp>
        <p:nvSpPr>
          <p:cNvPr id="193539" name="Rectangle 2"/>
          <p:cNvSpPr>
            <a:spLocks noGrp="1" noChangeArrowheads="1"/>
          </p:cNvSpPr>
          <p:nvPr>
            <p:ph type="title"/>
          </p:nvPr>
        </p:nvSpPr>
        <p:spPr>
          <a:xfrm>
            <a:off x="457200" y="100013"/>
            <a:ext cx="8229600" cy="1143000"/>
          </a:xfrm>
        </p:spPr>
        <p:txBody>
          <a:bodyPr/>
          <a:lstStyle/>
          <a:p>
            <a:pPr defTabSz="457200" eaLnBrk="1" hangingPunct="1"/>
            <a:r>
              <a:rPr lang="en-US">
                <a:latin typeface="Verdana" charset="0"/>
              </a:rPr>
              <a:t>Results</a:t>
            </a:r>
          </a:p>
        </p:txBody>
      </p:sp>
      <p:sp>
        <p:nvSpPr>
          <p:cNvPr id="193540" name="Rectangle 3"/>
          <p:cNvSpPr>
            <a:spLocks noGrp="1" noChangeArrowheads="1"/>
          </p:cNvSpPr>
          <p:nvPr>
            <p:ph type="body" idx="1"/>
          </p:nvPr>
        </p:nvSpPr>
        <p:spPr/>
        <p:txBody>
          <a:bodyPr/>
          <a:lstStyle/>
          <a:p>
            <a:pPr marL="341313" indent="-341313" defTabSz="457200" eaLnBrk="1" hangingPunct="1">
              <a:buFontTx/>
              <a:buNone/>
            </a:pPr>
            <a:r>
              <a:rPr lang="en-US">
                <a:latin typeface="Verdana" charset="0"/>
              </a:rPr>
              <a:t> </a:t>
            </a:r>
          </a:p>
        </p:txBody>
      </p:sp>
      <p:pic>
        <p:nvPicPr>
          <p:cNvPr id="193541" name="Picture 4" descr="hygia-results"/>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04850" y="1219200"/>
            <a:ext cx="6553200" cy="27903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3542" name="Text Box 5"/>
          <p:cNvSpPr txBox="1">
            <a:spLocks noChangeArrowheads="1"/>
          </p:cNvSpPr>
          <p:nvPr/>
        </p:nvSpPr>
        <p:spPr bwMode="auto">
          <a:xfrm>
            <a:off x="6891338" y="1743075"/>
            <a:ext cx="215265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sz="2000">
                <a:latin typeface="Comic Sans MS" charset="0"/>
              </a:rPr>
              <a:t>After graph-cut optimization</a:t>
            </a:r>
          </a:p>
        </p:txBody>
      </p:sp>
      <p:sp>
        <p:nvSpPr>
          <p:cNvPr id="193544" name="Text Box 7"/>
          <p:cNvSpPr txBox="1">
            <a:spLocks noChangeArrowheads="1"/>
          </p:cNvSpPr>
          <p:nvPr/>
        </p:nvSpPr>
        <p:spPr bwMode="auto">
          <a:xfrm>
            <a:off x="0" y="5387975"/>
            <a:ext cx="266065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b="1">
                <a:solidFill>
                  <a:srgbClr val="FF0000"/>
                </a:solidFill>
              </a:rPr>
              <a:t>         36 images</a:t>
            </a:r>
          </a:p>
          <a:p>
            <a:pPr>
              <a:spcBef>
                <a:spcPct val="50000"/>
              </a:spcBef>
            </a:pPr>
            <a:r>
              <a:rPr lang="en-US">
                <a:solidFill>
                  <a:srgbClr val="FF0000"/>
                </a:solidFill>
              </a:rPr>
              <a:t>2000 x 3000 pixels</a:t>
            </a:r>
          </a:p>
        </p:txBody>
      </p:sp>
    </p:spTree>
    <p:extLst>
      <p:ext uri="{BB962C8B-B14F-4D97-AF65-F5344CB8AC3E}">
        <p14:creationId xmlns:p14="http://schemas.microsoft.com/office/powerpoint/2010/main" val="137468354"/>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idx="4294967295"/>
          </p:nvPr>
        </p:nvSpPr>
        <p:spPr/>
        <p:txBody>
          <a:bodyPr/>
          <a:lstStyle/>
          <a:p>
            <a:pPr defTabSz="457200" eaLnBrk="1" hangingPunct="1"/>
            <a:r>
              <a:rPr lang="en-US">
                <a:latin typeface="Verdana" charset="0"/>
              </a:rPr>
              <a:t> </a:t>
            </a:r>
          </a:p>
        </p:txBody>
      </p:sp>
      <p:sp>
        <p:nvSpPr>
          <p:cNvPr id="194563" name="Rectangle 3"/>
          <p:cNvSpPr>
            <a:spLocks noGrp="1" noChangeArrowheads="1"/>
          </p:cNvSpPr>
          <p:nvPr>
            <p:ph type="body" idx="4294967295"/>
          </p:nvPr>
        </p:nvSpPr>
        <p:spPr/>
        <p:txBody>
          <a:bodyPr/>
          <a:lstStyle/>
          <a:p>
            <a:pPr marL="341313" indent="-341313" defTabSz="457200" eaLnBrk="1" hangingPunct="1">
              <a:buFontTx/>
              <a:buNone/>
            </a:pPr>
            <a:r>
              <a:rPr lang="en-US">
                <a:latin typeface="Verdana" charset="0"/>
              </a:rPr>
              <a:t> </a:t>
            </a:r>
          </a:p>
        </p:txBody>
      </p:sp>
      <p:sp>
        <p:nvSpPr>
          <p:cNvPr id="194564" name="Text Box 10"/>
          <p:cNvSpPr txBox="1">
            <a:spLocks noChangeArrowheads="1"/>
          </p:cNvSpPr>
          <p:nvPr/>
        </p:nvSpPr>
        <p:spPr bwMode="auto">
          <a:xfrm>
            <a:off x="6096000" y="1233488"/>
            <a:ext cx="11430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b="1">
                <a:solidFill>
                  <a:srgbClr val="FF0000"/>
                </a:solidFill>
              </a:rPr>
              <a:t>20 images</a:t>
            </a:r>
          </a:p>
        </p:txBody>
      </p:sp>
      <p:pic>
        <p:nvPicPr>
          <p:cNvPr id="194565" name="Picture 5" descr="iccv0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57475" y="787400"/>
            <a:ext cx="6238875" cy="561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66" name="Text Box 7"/>
          <p:cNvSpPr txBox="1">
            <a:spLocks noChangeArrowheads="1"/>
          </p:cNvSpPr>
          <p:nvPr/>
        </p:nvSpPr>
        <p:spPr bwMode="auto">
          <a:xfrm>
            <a:off x="420688" y="3375025"/>
            <a:ext cx="3424237" cy="180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b="1">
                <a:latin typeface="Comic Sans MS" charset="0"/>
              </a:rPr>
              <a:t>Running Time:</a:t>
            </a:r>
          </a:p>
          <a:p>
            <a:pPr>
              <a:spcBef>
                <a:spcPct val="50000"/>
              </a:spcBef>
            </a:pPr>
            <a:r>
              <a:rPr lang="en-US" sz="900" b="1">
                <a:latin typeface="Comic Sans MS" charset="0"/>
              </a:rPr>
              <a:t> </a:t>
            </a:r>
          </a:p>
          <a:p>
            <a:pPr>
              <a:spcBef>
                <a:spcPct val="50000"/>
              </a:spcBef>
            </a:pPr>
            <a:r>
              <a:rPr lang="en-US">
                <a:latin typeface="Comic Sans MS" charset="0"/>
              </a:rPr>
              <a:t>Graph Construction</a:t>
            </a:r>
            <a:r>
              <a:rPr lang="en-US" sz="1200">
                <a:latin typeface="Comic Sans MS" charset="0"/>
              </a:rPr>
              <a:t> </a:t>
            </a:r>
            <a:r>
              <a:rPr lang="en-US">
                <a:latin typeface="Comic Sans MS" charset="0"/>
              </a:rPr>
              <a:t> : 25 mins</a:t>
            </a:r>
          </a:p>
          <a:p>
            <a:pPr>
              <a:spcBef>
                <a:spcPct val="50000"/>
              </a:spcBef>
            </a:pPr>
            <a:r>
              <a:rPr lang="en-US">
                <a:latin typeface="Comic Sans MS" charset="0"/>
              </a:rPr>
              <a:t>Graph-cut                :   5  mins</a:t>
            </a:r>
          </a:p>
          <a:p>
            <a:pPr>
              <a:spcBef>
                <a:spcPct val="50000"/>
              </a:spcBef>
            </a:pPr>
            <a:r>
              <a:rPr lang="en-US">
                <a:latin typeface="Comic Sans MS" charset="0"/>
              </a:rPr>
              <a:t>Local Refinement     : 20  mins</a:t>
            </a:r>
          </a:p>
        </p:txBody>
      </p:sp>
      <p:sp>
        <p:nvSpPr>
          <p:cNvPr id="194567" name="Text Box 8"/>
          <p:cNvSpPr txBox="1">
            <a:spLocks noChangeArrowheads="1"/>
          </p:cNvSpPr>
          <p:nvPr/>
        </p:nvSpPr>
        <p:spPr bwMode="auto">
          <a:xfrm>
            <a:off x="568325" y="795338"/>
            <a:ext cx="1903413" cy="779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b="1">
                <a:solidFill>
                  <a:srgbClr val="FF0000"/>
                </a:solidFill>
              </a:rPr>
              <a:t>20 images</a:t>
            </a:r>
          </a:p>
          <a:p>
            <a:pPr>
              <a:spcBef>
                <a:spcPct val="50000"/>
              </a:spcBef>
            </a:pPr>
            <a:r>
              <a:rPr lang="en-US">
                <a:solidFill>
                  <a:srgbClr val="FF0000"/>
                </a:solidFill>
              </a:rPr>
              <a:t>640 x 480 pixels</a:t>
            </a:r>
          </a:p>
        </p:txBody>
      </p:sp>
      <p:sp>
        <p:nvSpPr>
          <p:cNvPr id="194568" name="Rectangle 9"/>
          <p:cNvSpPr>
            <a:spLocks noChangeArrowheads="1"/>
          </p:cNvSpPr>
          <p:nvPr/>
        </p:nvSpPr>
        <p:spPr bwMode="auto">
          <a:xfrm>
            <a:off x="2359025" y="5430838"/>
            <a:ext cx="2468563" cy="1143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3483267037"/>
      </p:ext>
    </p:extLst>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Number Placeholder 3"/>
          <p:cNvSpPr>
            <a:spLocks noGrp="1"/>
          </p:cNvSpPr>
          <p:nvPr>
            <p:ph type="sldNum" sz="quarter" idx="10"/>
          </p:nvPr>
        </p:nvSpPr>
        <p:spPr>
          <a:xfrm>
            <a:off x="7858125" y="6418263"/>
            <a:ext cx="822325" cy="246062"/>
          </a:xfrm>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BAD2C6D-F489-6942-953C-2173D4569352}" type="slidenum">
              <a:rPr lang="en-US" sz="1400">
                <a:latin typeface="Verdana" charset="0"/>
              </a:rPr>
              <a:pPr/>
              <a:t>153</a:t>
            </a:fld>
            <a:endParaRPr lang="en-US" sz="1400">
              <a:latin typeface="Verdana" charset="0"/>
            </a:endParaRPr>
          </a:p>
        </p:txBody>
      </p:sp>
      <p:sp>
        <p:nvSpPr>
          <p:cNvPr id="195587" name="Rectangle 2"/>
          <p:cNvSpPr>
            <a:spLocks noGrp="1" noChangeArrowheads="1"/>
          </p:cNvSpPr>
          <p:nvPr>
            <p:ph type="title"/>
          </p:nvPr>
        </p:nvSpPr>
        <p:spPr/>
        <p:txBody>
          <a:bodyPr/>
          <a:lstStyle/>
          <a:p>
            <a:pPr defTabSz="457200" eaLnBrk="1" hangingPunct="1"/>
            <a:r>
              <a:rPr lang="en-US">
                <a:latin typeface="Verdana" charset="0"/>
              </a:rPr>
              <a:t> </a:t>
            </a:r>
          </a:p>
        </p:txBody>
      </p:sp>
      <p:sp>
        <p:nvSpPr>
          <p:cNvPr id="195588" name="Rectangle 3"/>
          <p:cNvSpPr>
            <a:spLocks noGrp="1" noChangeArrowheads="1"/>
          </p:cNvSpPr>
          <p:nvPr>
            <p:ph type="body" idx="1"/>
          </p:nvPr>
        </p:nvSpPr>
        <p:spPr/>
        <p:txBody>
          <a:bodyPr/>
          <a:lstStyle/>
          <a:p>
            <a:pPr marL="341313" indent="-341313" defTabSz="457200" eaLnBrk="1" hangingPunct="1"/>
            <a:endParaRPr lang="en-US">
              <a:latin typeface="Verdana" charset="0"/>
            </a:endParaRPr>
          </a:p>
          <a:p>
            <a:pPr marL="341313" indent="-341313" defTabSz="457200" eaLnBrk="1" hangingPunct="1"/>
            <a:endParaRPr lang="en-US">
              <a:latin typeface="Verdana" charset="0"/>
            </a:endParaRPr>
          </a:p>
          <a:p>
            <a:pPr marL="341313" indent="-341313" defTabSz="457200" eaLnBrk="1" hangingPunct="1"/>
            <a:endParaRPr lang="en-US">
              <a:latin typeface="Verdana" charset="0"/>
            </a:endParaRPr>
          </a:p>
          <a:p>
            <a:pPr marL="341313" indent="-341313" defTabSz="457200" eaLnBrk="1" hangingPunct="1">
              <a:buFontTx/>
              <a:buNone/>
            </a:pPr>
            <a:r>
              <a:rPr lang="en-US">
                <a:latin typeface="Verdana" charset="0"/>
              </a:rPr>
              <a:t> </a:t>
            </a:r>
          </a:p>
          <a:p>
            <a:pPr marL="341313" indent="-341313" defTabSz="457200" eaLnBrk="1" hangingPunct="1">
              <a:buFontTx/>
              <a:buNone/>
            </a:pPr>
            <a:r>
              <a:rPr lang="en-US">
                <a:latin typeface="Verdana" charset="0"/>
              </a:rPr>
              <a:t> </a:t>
            </a:r>
          </a:p>
        </p:txBody>
      </p:sp>
      <p:pic>
        <p:nvPicPr>
          <p:cNvPr id="195589" name="Picture 4" descr="twin-datase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25" y="147638"/>
            <a:ext cx="9010650" cy="2509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95590" name="Group 16"/>
          <p:cNvGrpSpPr>
            <a:grpSpLocks/>
          </p:cNvGrpSpPr>
          <p:nvPr/>
        </p:nvGrpSpPr>
        <p:grpSpPr bwMode="auto">
          <a:xfrm>
            <a:off x="1217613" y="2649538"/>
            <a:ext cx="7123112" cy="4141787"/>
            <a:chOff x="661" y="1669"/>
            <a:chExt cx="4487" cy="2609"/>
          </a:xfrm>
        </p:grpSpPr>
        <p:pic>
          <p:nvPicPr>
            <p:cNvPr id="195601" name="Picture 5" descr="bigHead"/>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94" y="1669"/>
              <a:ext cx="3354" cy="2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5602" name="Picture 6" descr="bigHead"/>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1" y="1673"/>
              <a:ext cx="1088" cy="26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95591" name="Group 15"/>
          <p:cNvGrpSpPr>
            <a:grpSpLocks/>
          </p:cNvGrpSpPr>
          <p:nvPr/>
        </p:nvGrpSpPr>
        <p:grpSpPr bwMode="auto">
          <a:xfrm>
            <a:off x="95250" y="2354263"/>
            <a:ext cx="7089775" cy="276225"/>
            <a:chOff x="60" y="1490"/>
            <a:chExt cx="4466" cy="174"/>
          </a:xfrm>
        </p:grpSpPr>
        <p:sp>
          <p:nvSpPr>
            <p:cNvPr id="195594" name="Rectangle 7"/>
            <p:cNvSpPr>
              <a:spLocks noChangeArrowheads="1"/>
            </p:cNvSpPr>
            <p:nvPr/>
          </p:nvSpPr>
          <p:spPr bwMode="auto">
            <a:xfrm>
              <a:off x="936" y="1512"/>
              <a:ext cx="168" cy="13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95595" name="Rectangle 8"/>
            <p:cNvSpPr>
              <a:spLocks noChangeArrowheads="1"/>
            </p:cNvSpPr>
            <p:nvPr/>
          </p:nvSpPr>
          <p:spPr bwMode="auto">
            <a:xfrm>
              <a:off x="1817" y="1517"/>
              <a:ext cx="168" cy="13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95596" name="Rectangle 9"/>
            <p:cNvSpPr>
              <a:spLocks noChangeArrowheads="1"/>
            </p:cNvSpPr>
            <p:nvPr/>
          </p:nvSpPr>
          <p:spPr bwMode="auto">
            <a:xfrm>
              <a:off x="2716" y="1522"/>
              <a:ext cx="168" cy="13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95597" name="Rectangle 10"/>
            <p:cNvSpPr>
              <a:spLocks noChangeArrowheads="1"/>
            </p:cNvSpPr>
            <p:nvPr/>
          </p:nvSpPr>
          <p:spPr bwMode="auto">
            <a:xfrm>
              <a:off x="3615" y="1509"/>
              <a:ext cx="168" cy="13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95598" name="Rectangle 11"/>
            <p:cNvSpPr>
              <a:spLocks noChangeArrowheads="1"/>
            </p:cNvSpPr>
            <p:nvPr/>
          </p:nvSpPr>
          <p:spPr bwMode="auto">
            <a:xfrm>
              <a:off x="4406" y="1526"/>
              <a:ext cx="120" cy="138"/>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95599" name="Rectangle 12"/>
            <p:cNvSpPr>
              <a:spLocks noChangeArrowheads="1"/>
            </p:cNvSpPr>
            <p:nvPr/>
          </p:nvSpPr>
          <p:spPr bwMode="auto">
            <a:xfrm>
              <a:off x="60" y="1497"/>
              <a:ext cx="126" cy="13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95600" name="Rectangle 14"/>
            <p:cNvSpPr>
              <a:spLocks noChangeArrowheads="1"/>
            </p:cNvSpPr>
            <p:nvPr/>
          </p:nvSpPr>
          <p:spPr bwMode="auto">
            <a:xfrm>
              <a:off x="4406" y="1490"/>
              <a:ext cx="114" cy="138"/>
            </a:xfrm>
            <a:prstGeom prst="rect">
              <a:avLst/>
            </a:prstGeom>
            <a:solidFill>
              <a:schemeClr val="bg1"/>
            </a:solidFill>
            <a:ln w="9525">
              <a:solidFill>
                <a:schemeClr val="bg1"/>
              </a:solidFill>
              <a:miter lim="800000"/>
              <a:headEnd/>
              <a:tailEnd/>
            </a:ln>
          </p:spPr>
          <p:txBody>
            <a:bodyPr wrap="none" anchor="ctr"/>
            <a:lstStyle/>
            <a:p>
              <a:endParaRPr lang="en-US"/>
            </a:p>
          </p:txBody>
        </p:sp>
      </p:grpSp>
      <p:sp>
        <p:nvSpPr>
          <p:cNvPr id="195592" name="Text Box 17"/>
          <p:cNvSpPr txBox="1">
            <a:spLocks noChangeArrowheads="1"/>
          </p:cNvSpPr>
          <p:nvPr/>
        </p:nvSpPr>
        <p:spPr bwMode="auto">
          <a:xfrm>
            <a:off x="28575" y="2647950"/>
            <a:ext cx="1143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b="1">
                <a:solidFill>
                  <a:srgbClr val="FF0000"/>
                </a:solidFill>
              </a:rPr>
              <a:t>36 images</a:t>
            </a:r>
          </a:p>
        </p:txBody>
      </p:sp>
      <p:sp>
        <p:nvSpPr>
          <p:cNvPr id="195593" name="Text Box 18"/>
          <p:cNvSpPr txBox="1">
            <a:spLocks noChangeArrowheads="1"/>
          </p:cNvSpPr>
          <p:nvPr/>
        </p:nvSpPr>
        <p:spPr bwMode="auto">
          <a:xfrm>
            <a:off x="22225" y="6208713"/>
            <a:ext cx="1584325" cy="62388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b="1">
                <a:solidFill>
                  <a:srgbClr val="FF0000"/>
                </a:solidFill>
              </a:rPr>
              <a:t>36 images</a:t>
            </a:r>
          </a:p>
          <a:p>
            <a:pPr>
              <a:spcBef>
                <a:spcPct val="50000"/>
              </a:spcBef>
            </a:pPr>
            <a:r>
              <a:rPr lang="en-US" sz="700" b="1">
                <a:solidFill>
                  <a:srgbClr val="FF0000"/>
                </a:solidFill>
              </a:rPr>
              <a:t> </a:t>
            </a:r>
          </a:p>
        </p:txBody>
      </p:sp>
    </p:spTree>
    <p:extLst>
      <p:ext uri="{BB962C8B-B14F-4D97-AF65-F5344CB8AC3E}">
        <p14:creationId xmlns:p14="http://schemas.microsoft.com/office/powerpoint/2010/main" val="3437051059"/>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txBox="1">
            <a:spLocks noGrp="1"/>
          </p:cNvSpPr>
          <p:nvPr/>
        </p:nvSpPr>
        <p:spPr bwMode="auto">
          <a:xfrm>
            <a:off x="7915275" y="4951413"/>
            <a:ext cx="822325" cy="246062"/>
          </a:xfrm>
          <a:prstGeom prst="rect">
            <a:avLst/>
          </a:prstGeom>
          <a:noFill/>
          <a:ln>
            <a:miter lim="800000"/>
            <a:headEnd/>
            <a:tailEnd/>
          </a:ln>
        </p:spPr>
        <p:txBody>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fld id="{C3A7C01D-0DFF-6F43-A986-FC43393EACC5}" type="slidenum">
              <a:rPr lang="en-US" sz="1200">
                <a:latin typeface="Verdana" charset="0"/>
              </a:rPr>
              <a:pPr algn="r" eaLnBrk="1" hangingPunct="1"/>
              <a:t>154</a:t>
            </a:fld>
            <a:endParaRPr lang="en-US" sz="1200">
              <a:latin typeface="Verdana" charset="0"/>
            </a:endParaRPr>
          </a:p>
        </p:txBody>
      </p:sp>
      <p:sp>
        <p:nvSpPr>
          <p:cNvPr id="196611" name="Rectangle 3"/>
          <p:cNvSpPr>
            <a:spLocks noGrp="1" noChangeArrowheads="1"/>
          </p:cNvSpPr>
          <p:nvPr>
            <p:ph type="body" idx="4294967295"/>
          </p:nvPr>
        </p:nvSpPr>
        <p:spPr/>
        <p:txBody>
          <a:bodyPr/>
          <a:lstStyle/>
          <a:p>
            <a:pPr marL="341313" indent="-341313" defTabSz="457200" eaLnBrk="1" hangingPunct="1">
              <a:buFontTx/>
              <a:buNone/>
            </a:pPr>
            <a:r>
              <a:rPr lang="en-US">
                <a:latin typeface="Verdana" charset="0"/>
              </a:rPr>
              <a:t> </a:t>
            </a:r>
          </a:p>
        </p:txBody>
      </p:sp>
      <p:grpSp>
        <p:nvGrpSpPr>
          <p:cNvPr id="196612" name="Group 11"/>
          <p:cNvGrpSpPr>
            <a:grpSpLocks/>
          </p:cNvGrpSpPr>
          <p:nvPr/>
        </p:nvGrpSpPr>
        <p:grpSpPr bwMode="auto">
          <a:xfrm>
            <a:off x="76200" y="3471863"/>
            <a:ext cx="8953500" cy="3132137"/>
            <a:chOff x="120" y="1341"/>
            <a:chExt cx="5640" cy="1973"/>
          </a:xfrm>
        </p:grpSpPr>
        <p:sp>
          <p:nvSpPr>
            <p:cNvPr id="196616" name="Text Box 8"/>
            <p:cNvSpPr txBox="1">
              <a:spLocks noChangeArrowheads="1"/>
            </p:cNvSpPr>
            <p:nvPr/>
          </p:nvSpPr>
          <p:spPr bwMode="auto">
            <a:xfrm>
              <a:off x="120" y="1356"/>
              <a:ext cx="1296"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b="1">
                  <a:solidFill>
                    <a:srgbClr val="FF0000"/>
                  </a:solidFill>
                </a:rPr>
                <a:t>48 images</a:t>
              </a:r>
            </a:p>
          </p:txBody>
        </p:sp>
        <p:sp>
          <p:nvSpPr>
            <p:cNvPr id="196617" name="Text Box 9"/>
            <p:cNvSpPr txBox="1">
              <a:spLocks noChangeArrowheads="1"/>
            </p:cNvSpPr>
            <p:nvPr/>
          </p:nvSpPr>
          <p:spPr bwMode="auto">
            <a:xfrm>
              <a:off x="3054" y="1341"/>
              <a:ext cx="1225"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b="1">
                  <a:solidFill>
                    <a:srgbClr val="FF0000"/>
                  </a:solidFill>
                </a:rPr>
                <a:t>47 images</a:t>
              </a:r>
            </a:p>
          </p:txBody>
        </p:sp>
        <p:pic>
          <p:nvPicPr>
            <p:cNvPr id="196618" name="Picture 12" descr="fi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4" y="1572"/>
              <a:ext cx="5616" cy="17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96613" name="Group 15"/>
          <p:cNvGrpSpPr>
            <a:grpSpLocks/>
          </p:cNvGrpSpPr>
          <p:nvPr/>
        </p:nvGrpSpPr>
        <p:grpSpPr bwMode="auto">
          <a:xfrm>
            <a:off x="677863" y="354013"/>
            <a:ext cx="7572375" cy="3049587"/>
            <a:chOff x="427" y="223"/>
            <a:chExt cx="4770" cy="1921"/>
          </a:xfrm>
        </p:grpSpPr>
        <p:pic>
          <p:nvPicPr>
            <p:cNvPr id="196614" name="Picture 6" descr="sku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5" y="223"/>
              <a:ext cx="4722" cy="1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6615" name="Text Box 7"/>
            <p:cNvSpPr txBox="1">
              <a:spLocks noChangeAspect="1" noChangeArrowheads="1"/>
            </p:cNvSpPr>
            <p:nvPr/>
          </p:nvSpPr>
          <p:spPr bwMode="auto">
            <a:xfrm>
              <a:off x="427" y="1050"/>
              <a:ext cx="1196"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US" b="1">
                  <a:solidFill>
                    <a:srgbClr val="FF0000"/>
                  </a:solidFill>
                </a:rPr>
                <a:t>24 images</a:t>
              </a:r>
            </a:p>
          </p:txBody>
        </p:sp>
      </p:grpSp>
    </p:spTree>
    <p:extLst>
      <p:ext uri="{BB962C8B-B14F-4D97-AF65-F5344CB8AC3E}">
        <p14:creationId xmlns:p14="http://schemas.microsoft.com/office/powerpoint/2010/main" val="2975927884"/>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8"/>
          <p:cNvSpPr>
            <a:spLocks noGrp="1"/>
          </p:cNvSpPr>
          <p:nvPr>
            <p:ph idx="1"/>
          </p:nvPr>
        </p:nvSpPr>
        <p:spPr>
          <a:xfrm>
            <a:off x="1524000" y="1814513"/>
            <a:ext cx="7391400" cy="4738687"/>
          </a:xfrm>
        </p:spPr>
        <p:txBody>
          <a:bodyPr/>
          <a:lstStyle/>
          <a:p>
            <a:pPr eaLnBrk="1" hangingPunct="1"/>
            <a:r>
              <a:rPr lang="en-US" sz="2800">
                <a:latin typeface="Verdana" charset="0"/>
              </a:rPr>
              <a:t>Optimize photo-consistency while exactly enforcing silhouette constraint</a:t>
            </a:r>
          </a:p>
        </p:txBody>
      </p:sp>
      <p:sp>
        <p:nvSpPr>
          <p:cNvPr id="9220" name="Rectangle 2"/>
          <p:cNvSpPr>
            <a:spLocks noGrp="1" noChangeArrowheads="1"/>
          </p:cNvSpPr>
          <p:nvPr>
            <p:ph type="title"/>
          </p:nvPr>
        </p:nvSpPr>
        <p:spPr>
          <a:xfrm>
            <a:off x="1676400" y="546100"/>
            <a:ext cx="7239000" cy="1143000"/>
          </a:xfrm>
        </p:spPr>
        <p:txBody>
          <a:bodyPr/>
          <a:lstStyle/>
          <a:p>
            <a:pPr eaLnBrk="1" hangingPunct="1"/>
            <a:r>
              <a:rPr lang="en-US" sz="3200">
                <a:latin typeface="Verdana" charset="0"/>
              </a:rPr>
              <a:t>Photo-consistency + silhouettes</a:t>
            </a:r>
          </a:p>
        </p:txBody>
      </p:sp>
      <p:sp>
        <p:nvSpPr>
          <p:cNvPr id="9221" name="Rectangle 6"/>
          <p:cNvSpPr>
            <a:spLocks noChangeArrowheads="1"/>
          </p:cNvSpPr>
          <p:nvPr/>
        </p:nvSpPr>
        <p:spPr bwMode="auto">
          <a:xfrm>
            <a:off x="5287963" y="1463675"/>
            <a:ext cx="35639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000">
                <a:latin typeface="Arial" charset="0"/>
              </a:rPr>
              <a:t>[Sinha and Pollefeys ICCV05]</a:t>
            </a:r>
          </a:p>
        </p:txBody>
      </p:sp>
      <p:grpSp>
        <p:nvGrpSpPr>
          <p:cNvPr id="9222" name="Group 11"/>
          <p:cNvGrpSpPr>
            <a:grpSpLocks/>
          </p:cNvGrpSpPr>
          <p:nvPr/>
        </p:nvGrpSpPr>
        <p:grpSpPr bwMode="auto">
          <a:xfrm>
            <a:off x="2460625" y="3006725"/>
            <a:ext cx="3251200" cy="3225800"/>
            <a:chOff x="3371273" y="4606260"/>
            <a:chExt cx="1916690" cy="2069321"/>
          </a:xfrm>
        </p:grpSpPr>
        <p:graphicFrame>
          <p:nvGraphicFramePr>
            <p:cNvPr id="9218" name="Object 4"/>
            <p:cNvGraphicFramePr>
              <a:graphicFrameLocks noChangeAspect="1"/>
            </p:cNvGraphicFramePr>
            <p:nvPr/>
          </p:nvGraphicFramePr>
          <p:xfrm>
            <a:off x="4649644" y="4606260"/>
            <a:ext cx="638319" cy="2042622"/>
          </p:xfrm>
          <a:graphic>
            <a:graphicData uri="http://schemas.openxmlformats.org/presentationml/2006/ole">
              <mc:AlternateContent xmlns:mc="http://schemas.openxmlformats.org/markup-compatibility/2006">
                <mc:Choice xmlns:v="urn:schemas-microsoft-com:vml" Requires="v">
                  <p:oleObj spid="_x0000_s327684" name="Bitmap Image" r:id="rId4" imgW="2038095" imgH="6523810" progId="Paint.Picture">
                    <p:embed/>
                  </p:oleObj>
                </mc:Choice>
                <mc:Fallback>
                  <p:oleObj name="Bitmap Image" r:id="rId4" imgW="2038095" imgH="6523810" progId="Paint.Picture">
                    <p:embed/>
                    <p:pic>
                      <p:nvPicPr>
                        <p:cNvPr id="921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644" y="4606260"/>
                          <a:ext cx="638319" cy="20426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9224" name="Picture 8" descr="head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71273" y="4613563"/>
              <a:ext cx="1267741" cy="2062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223" name="TextBox 10"/>
          <p:cNvSpPr txBox="1">
            <a:spLocks noChangeArrowheads="1"/>
          </p:cNvSpPr>
          <p:nvPr/>
        </p:nvSpPr>
        <p:spPr bwMode="auto">
          <a:xfrm>
            <a:off x="6664325" y="3297238"/>
            <a:ext cx="18415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endParaRPr lang="en-US"/>
          </a:p>
        </p:txBody>
      </p:sp>
    </p:spTree>
    <p:extLst>
      <p:ext uri="{BB962C8B-B14F-4D97-AF65-F5344CB8AC3E}">
        <p14:creationId xmlns:p14="http://schemas.microsoft.com/office/powerpoint/2010/main" val="3626147347"/>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pPr eaLnBrk="1" hangingPunct="1"/>
            <a:r>
              <a:rPr lang="en-US">
                <a:latin typeface="Verdana" charset="0"/>
              </a:rPr>
              <a:t>Interesting comparison of multi-view stereo approaches</a:t>
            </a:r>
          </a:p>
        </p:txBody>
      </p:sp>
      <p:sp>
        <p:nvSpPr>
          <p:cNvPr id="197635" name="Rectangle 5"/>
          <p:cNvSpPr>
            <a:spLocks noChangeArrowheads="1"/>
          </p:cNvSpPr>
          <p:nvPr/>
        </p:nvSpPr>
        <p:spPr bwMode="auto">
          <a:xfrm>
            <a:off x="2541588" y="5667375"/>
            <a:ext cx="474764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hlinkClick r:id="rId3"/>
              </a:rPr>
              <a:t>http://vision.middlebury.edu/mview</a:t>
            </a:r>
            <a:r>
              <a:rPr lang="en-US" dirty="0" smtClean="0">
                <a:hlinkClick r:id="rId3"/>
              </a:rPr>
              <a:t>/</a:t>
            </a:r>
            <a:r>
              <a:rPr lang="en-US" dirty="0" smtClean="0"/>
              <a:t> </a:t>
            </a:r>
            <a:endParaRPr lang="en-US" dirty="0"/>
          </a:p>
        </p:txBody>
      </p:sp>
      <p:grpSp>
        <p:nvGrpSpPr>
          <p:cNvPr id="197636" name="Group 11"/>
          <p:cNvGrpSpPr>
            <a:grpSpLocks/>
          </p:cNvGrpSpPr>
          <p:nvPr/>
        </p:nvGrpSpPr>
        <p:grpSpPr bwMode="auto">
          <a:xfrm>
            <a:off x="3848100" y="2087563"/>
            <a:ext cx="2879725" cy="3105150"/>
            <a:chOff x="2580" y="1175"/>
            <a:chExt cx="1201" cy="1312"/>
          </a:xfrm>
        </p:grpSpPr>
        <p:pic>
          <p:nvPicPr>
            <p:cNvPr id="197637"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1" y="1832"/>
              <a:ext cx="600" cy="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7638" name="Picture 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80" y="1833"/>
              <a:ext cx="600" cy="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7639" name="Picture 9"/>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80" y="1175"/>
              <a:ext cx="600" cy="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7640" name="Picture 10"/>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80" y="1178"/>
              <a:ext cx="600" cy="6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564196877"/>
      </p:ext>
    </p:extLst>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Dense Multi-View Stereo Benchmark</a:t>
            </a:r>
            <a:endParaRPr lang="en-US" dirty="0"/>
          </a:p>
        </p:txBody>
      </p:sp>
      <p:sp>
        <p:nvSpPr>
          <p:cNvPr id="3" name="Content Placeholder 2"/>
          <p:cNvSpPr>
            <a:spLocks noGrp="1"/>
          </p:cNvSpPr>
          <p:nvPr>
            <p:ph idx="1"/>
          </p:nvPr>
        </p:nvSpPr>
        <p:spPr>
          <a:xfrm>
            <a:off x="1524000" y="1435348"/>
            <a:ext cx="7391400" cy="5105400"/>
          </a:xfrm>
        </p:spPr>
        <p:txBody>
          <a:bodyPr/>
          <a:lstStyle/>
          <a:p>
            <a:pPr marL="0" indent="0">
              <a:buNone/>
            </a:pPr>
            <a:r>
              <a:rPr lang="en-US" sz="2000" dirty="0" smtClean="0"/>
              <a:t>More realistic scenes scanned with laser scanner</a:t>
            </a:r>
          </a:p>
          <a:p>
            <a:pPr marL="0" indent="0">
              <a:buNone/>
            </a:pPr>
            <a:endParaRPr lang="en-US" sz="2000" dirty="0">
              <a:hlinkClick r:id="rId2"/>
            </a:endParaRPr>
          </a:p>
          <a:p>
            <a:pPr marL="0" indent="0">
              <a:buNone/>
            </a:pPr>
            <a:r>
              <a:rPr lang="en-US" sz="2000" dirty="0">
                <a:hlinkClick r:id="rId3"/>
              </a:rPr>
              <a:t>https://www.eth3d.net</a:t>
            </a:r>
            <a:r>
              <a:rPr lang="en-US" sz="2000" dirty="0" smtClean="0">
                <a:hlinkClick r:id="rId3"/>
              </a:rPr>
              <a:t>/</a:t>
            </a:r>
            <a:r>
              <a:rPr lang="en-US" sz="2000" dirty="0" smtClean="0"/>
              <a:t> </a:t>
            </a:r>
          </a:p>
          <a:p>
            <a:pPr marL="0" indent="0">
              <a:buNone/>
            </a:pPr>
            <a:endParaRPr lang="en-US" sz="2000" dirty="0"/>
          </a:p>
          <a:p>
            <a:pPr marL="0" indent="0">
              <a:buNone/>
            </a:pPr>
            <a:r>
              <a:rPr lang="en-US" sz="2000" dirty="0">
                <a:hlinkClick r:id="rId4"/>
              </a:rPr>
              <a:t>https://www.tanksandtemples.org</a:t>
            </a:r>
            <a:r>
              <a:rPr lang="en-US" sz="2000" dirty="0" smtClean="0">
                <a:hlinkClick r:id="rId4"/>
              </a:rPr>
              <a:t>/</a:t>
            </a:r>
            <a:r>
              <a:rPr lang="en-US" sz="2000" dirty="0" smtClean="0"/>
              <a:t> </a:t>
            </a:r>
            <a:endParaRPr lang="en-US" sz="2000" dirty="0"/>
          </a:p>
          <a:p>
            <a:pPr marL="0" indent="0">
              <a:buNone/>
            </a:pPr>
            <a:endParaRPr lang="en-US" sz="2000" dirty="0" smtClean="0"/>
          </a:p>
        </p:txBody>
      </p:sp>
      <p:sp>
        <p:nvSpPr>
          <p:cNvPr id="4" name="Slide Number Placeholder 3"/>
          <p:cNvSpPr>
            <a:spLocks noGrp="1"/>
          </p:cNvSpPr>
          <p:nvPr>
            <p:ph type="sldNum" sz="quarter" idx="10"/>
          </p:nvPr>
        </p:nvSpPr>
        <p:spPr/>
        <p:txBody>
          <a:bodyPr/>
          <a:lstStyle/>
          <a:p>
            <a:fld id="{5A87EA3D-C9B8-8C4B-AA74-8798D37925B4}" type="slidenum">
              <a:rPr lang="en-US" smtClean="0"/>
              <a:pPr/>
              <a:t>157</a:t>
            </a:fld>
            <a:endParaRPr lang="en-US"/>
          </a:p>
        </p:txBody>
      </p:sp>
    </p:spTree>
    <p:extLst>
      <p:ext uri="{BB962C8B-B14F-4D97-AF65-F5344CB8AC3E}">
        <p14:creationId xmlns:p14="http://schemas.microsoft.com/office/powerpoint/2010/main" val="173581568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A0886-60AC-4E73-87FC-976525682692}"/>
              </a:ext>
            </a:extLst>
          </p:cNvPr>
          <p:cNvSpPr>
            <a:spLocks noGrp="1"/>
          </p:cNvSpPr>
          <p:nvPr>
            <p:ph type="ctrTitle"/>
          </p:nvPr>
        </p:nvSpPr>
        <p:spPr/>
        <p:txBody>
          <a:bodyPr/>
          <a:lstStyle/>
          <a:p>
            <a:r>
              <a:rPr lang="en-US" dirty="0"/>
              <a:t>Deep Stereo Matching</a:t>
            </a:r>
          </a:p>
        </p:txBody>
      </p:sp>
      <p:sp>
        <p:nvSpPr>
          <p:cNvPr id="3" name="Subtitle 2">
            <a:extLst>
              <a:ext uri="{FF2B5EF4-FFF2-40B4-BE49-F238E27FC236}">
                <a16:creationId xmlns:a16="http://schemas.microsoft.com/office/drawing/2014/main" id="{918B3276-43A6-46F0-A058-B69BE79C7D1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655400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4371A-E66B-43BC-8912-C3CC66D72A6F}"/>
              </a:ext>
            </a:extLst>
          </p:cNvPr>
          <p:cNvSpPr>
            <a:spLocks noGrp="1"/>
          </p:cNvSpPr>
          <p:nvPr>
            <p:ph idx="1"/>
          </p:nvPr>
        </p:nvSpPr>
        <p:spPr/>
        <p:txBody>
          <a:bodyPr/>
          <a:lstStyle/>
          <a:p>
            <a:r>
              <a:rPr lang="en-US" sz="2400" dirty="0"/>
              <a:t>In 2015 </a:t>
            </a:r>
            <a:r>
              <a:rPr lang="en-US" sz="2400" dirty="0" err="1"/>
              <a:t>Zbontar</a:t>
            </a:r>
            <a:r>
              <a:rPr lang="en-US" sz="2400" dirty="0"/>
              <a:t> and </a:t>
            </a:r>
            <a:r>
              <a:rPr lang="en-US" sz="2400" dirty="0" err="1"/>
              <a:t>LeCun</a:t>
            </a:r>
            <a:r>
              <a:rPr lang="en-US" sz="2400" dirty="0"/>
              <a:t>[1] propose first approach to deep stereo matching</a:t>
            </a:r>
          </a:p>
          <a:p>
            <a:r>
              <a:rPr lang="en-US" sz="2400" dirty="0"/>
              <a:t>Train a model to classify patches in similar or not similar</a:t>
            </a:r>
          </a:p>
          <a:p>
            <a:r>
              <a:rPr lang="en-US" sz="2400" dirty="0"/>
              <a:t>Build cost volume and apply standard SGM</a:t>
            </a:r>
          </a:p>
          <a:p>
            <a:endParaRPr lang="en-US" sz="2400" i="1" dirty="0"/>
          </a:p>
          <a:p>
            <a:endParaRPr lang="en-US" sz="2400" i="1" dirty="0"/>
          </a:p>
        </p:txBody>
      </p:sp>
      <p:sp>
        <p:nvSpPr>
          <p:cNvPr id="2" name="Title 1">
            <a:extLst>
              <a:ext uri="{FF2B5EF4-FFF2-40B4-BE49-F238E27FC236}">
                <a16:creationId xmlns:a16="http://schemas.microsoft.com/office/drawing/2014/main" id="{D1578097-B2C8-42C7-83FD-10CEAE7342BD}"/>
              </a:ext>
            </a:extLst>
          </p:cNvPr>
          <p:cNvSpPr>
            <a:spLocks noGrp="1"/>
          </p:cNvSpPr>
          <p:nvPr>
            <p:ph type="title"/>
          </p:nvPr>
        </p:nvSpPr>
        <p:spPr/>
        <p:txBody>
          <a:bodyPr/>
          <a:lstStyle/>
          <a:p>
            <a:r>
              <a:rPr lang="en-US" sz="2800" dirty="0"/>
              <a:t>Deep Stereo reconstruction</a:t>
            </a:r>
          </a:p>
        </p:txBody>
      </p:sp>
      <p:sp>
        <p:nvSpPr>
          <p:cNvPr id="7" name="TextBox 6">
            <a:extLst>
              <a:ext uri="{FF2B5EF4-FFF2-40B4-BE49-F238E27FC236}">
                <a16:creationId xmlns:a16="http://schemas.microsoft.com/office/drawing/2014/main" id="{9F062E80-829F-49FA-96AD-ABCFEA095862}"/>
              </a:ext>
            </a:extLst>
          </p:cNvPr>
          <p:cNvSpPr txBox="1"/>
          <p:nvPr/>
        </p:nvSpPr>
        <p:spPr>
          <a:xfrm>
            <a:off x="2103652" y="5772689"/>
            <a:ext cx="3853754" cy="577081"/>
          </a:xfrm>
          <a:prstGeom prst="rect">
            <a:avLst/>
          </a:prstGeom>
          <a:noFill/>
        </p:spPr>
        <p:txBody>
          <a:bodyPr wrap="square" rtlCol="0">
            <a:spAutoFit/>
          </a:bodyPr>
          <a:lstStyle/>
          <a:p>
            <a:r>
              <a:rPr lang="en-US" sz="1050" dirty="0"/>
              <a:t>[1] J. </a:t>
            </a:r>
            <a:r>
              <a:rPr lang="en-US" sz="1050" dirty="0" err="1"/>
              <a:t>Zbontar</a:t>
            </a:r>
            <a:r>
              <a:rPr lang="en-US" sz="1050" dirty="0"/>
              <a:t>  and Y. </a:t>
            </a:r>
            <a:r>
              <a:rPr lang="en-US" sz="1050" dirty="0" err="1"/>
              <a:t>LeCun</a:t>
            </a:r>
            <a:r>
              <a:rPr lang="en-US" sz="1050" dirty="0"/>
              <a:t>. "Computing the stereo matching cost with a convolutional neural network." </a:t>
            </a:r>
            <a:r>
              <a:rPr lang="en-US" sz="1050" i="1" dirty="0"/>
              <a:t>CVPR ‘15</a:t>
            </a:r>
            <a:endParaRPr lang="en-US" sz="1050" dirty="0"/>
          </a:p>
          <a:p>
            <a:endParaRPr lang="en-US" sz="1050" dirty="0"/>
          </a:p>
        </p:txBody>
      </p:sp>
      <p:pic>
        <p:nvPicPr>
          <p:cNvPr id="9" name="Picture 8">
            <a:extLst>
              <a:ext uri="{FF2B5EF4-FFF2-40B4-BE49-F238E27FC236}">
                <a16:creationId xmlns:a16="http://schemas.microsoft.com/office/drawing/2014/main" id="{7EA2D045-D446-4271-B6CD-47DD9D176DEC}"/>
              </a:ext>
            </a:extLst>
          </p:cNvPr>
          <p:cNvPicPr>
            <a:picLocks noChangeAspect="1"/>
          </p:cNvPicPr>
          <p:nvPr/>
        </p:nvPicPr>
        <p:blipFill>
          <a:blip r:embed="rId2"/>
          <a:stretch>
            <a:fillRect/>
          </a:stretch>
        </p:blipFill>
        <p:spPr>
          <a:xfrm>
            <a:off x="4243111" y="4021952"/>
            <a:ext cx="3428589" cy="1388248"/>
          </a:xfrm>
          <a:prstGeom prst="rect">
            <a:avLst/>
          </a:prstGeom>
        </p:spPr>
      </p:pic>
    </p:spTree>
    <p:extLst>
      <p:ext uri="{BB962C8B-B14F-4D97-AF65-F5344CB8AC3E}">
        <p14:creationId xmlns:p14="http://schemas.microsoft.com/office/powerpoint/2010/main" val="42086196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57CCB9B-627F-DE43-AFA7-FF2BE398AE58}" type="slidenum">
              <a:rPr lang="en-US" sz="1400">
                <a:latin typeface="Verdana" charset="0"/>
              </a:rPr>
              <a:pPr/>
              <a:t>16</a:t>
            </a:fld>
            <a:endParaRPr lang="en-US" sz="1400">
              <a:latin typeface="Verdana" charset="0"/>
            </a:endParaRPr>
          </a:p>
        </p:txBody>
      </p:sp>
      <p:sp>
        <p:nvSpPr>
          <p:cNvPr id="45058" name="Line 2"/>
          <p:cNvSpPr>
            <a:spLocks noChangeShapeType="1"/>
          </p:cNvSpPr>
          <p:nvPr/>
        </p:nvSpPr>
        <p:spPr bwMode="auto">
          <a:xfrm>
            <a:off x="2070100" y="5334000"/>
            <a:ext cx="16764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5059" name="Line 3"/>
          <p:cNvSpPr>
            <a:spLocks noChangeShapeType="1"/>
          </p:cNvSpPr>
          <p:nvPr/>
        </p:nvSpPr>
        <p:spPr bwMode="auto">
          <a:xfrm>
            <a:off x="2908300" y="4495800"/>
            <a:ext cx="0" cy="16764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pic>
        <p:nvPicPr>
          <p:cNvPr id="4506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14400" y="914400"/>
            <a:ext cx="7467600" cy="3040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1" name="Text Box 5"/>
          <p:cNvSpPr txBox="1">
            <a:spLocks noChangeArrowheads="1"/>
          </p:cNvSpPr>
          <p:nvPr/>
        </p:nvSpPr>
        <p:spPr bwMode="auto">
          <a:xfrm>
            <a:off x="1677988" y="209550"/>
            <a:ext cx="60229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A Cooperative Model  (Marr and Poggio, 1976)</a:t>
            </a:r>
          </a:p>
        </p:txBody>
      </p:sp>
      <p:sp>
        <p:nvSpPr>
          <p:cNvPr id="720902" name="Line 6"/>
          <p:cNvSpPr>
            <a:spLocks noChangeShapeType="1"/>
          </p:cNvSpPr>
          <p:nvPr/>
        </p:nvSpPr>
        <p:spPr bwMode="auto">
          <a:xfrm>
            <a:off x="2908300" y="4495800"/>
            <a:ext cx="0" cy="1676400"/>
          </a:xfrm>
          <a:prstGeom prst="line">
            <a:avLst/>
          </a:prstGeom>
          <a:noFill/>
          <a:ln w="28575">
            <a:solidFill>
              <a:srgbClr val="FF3399"/>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20903" name="Line 7"/>
          <p:cNvSpPr>
            <a:spLocks noChangeShapeType="1"/>
          </p:cNvSpPr>
          <p:nvPr/>
        </p:nvSpPr>
        <p:spPr bwMode="auto">
          <a:xfrm>
            <a:off x="2070100" y="5334000"/>
            <a:ext cx="1676400" cy="0"/>
          </a:xfrm>
          <a:prstGeom prst="line">
            <a:avLst/>
          </a:prstGeom>
          <a:noFill/>
          <a:ln w="28575">
            <a:solidFill>
              <a:srgbClr val="FF3399"/>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5064" name="Rectangle 8"/>
          <p:cNvSpPr>
            <a:spLocks noChangeArrowheads="1"/>
          </p:cNvSpPr>
          <p:nvPr/>
        </p:nvSpPr>
        <p:spPr bwMode="auto">
          <a:xfrm>
            <a:off x="2070100" y="4495800"/>
            <a:ext cx="1676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0905" name="Line 9"/>
          <p:cNvSpPr>
            <a:spLocks noChangeShapeType="1"/>
          </p:cNvSpPr>
          <p:nvPr/>
        </p:nvSpPr>
        <p:spPr bwMode="auto">
          <a:xfrm>
            <a:off x="2070100" y="4495800"/>
            <a:ext cx="1676400" cy="1676400"/>
          </a:xfrm>
          <a:prstGeom prst="line">
            <a:avLst/>
          </a:prstGeom>
          <a:noFill/>
          <a:ln w="28575">
            <a:solidFill>
              <a:srgbClr val="FFFF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5066" name="Oval 10"/>
          <p:cNvSpPr>
            <a:spLocks noChangeArrowheads="1"/>
          </p:cNvSpPr>
          <p:nvPr/>
        </p:nvSpPr>
        <p:spPr bwMode="auto">
          <a:xfrm>
            <a:off x="2832100" y="5257800"/>
            <a:ext cx="152400" cy="15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45067" name="Oval 11"/>
          <p:cNvSpPr>
            <a:spLocks noChangeArrowheads="1"/>
          </p:cNvSpPr>
          <p:nvPr/>
        </p:nvSpPr>
        <p:spPr bwMode="auto">
          <a:xfrm>
            <a:off x="3670300" y="5257800"/>
            <a:ext cx="152400" cy="15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45068" name="Oval 12"/>
          <p:cNvSpPr>
            <a:spLocks noChangeArrowheads="1"/>
          </p:cNvSpPr>
          <p:nvPr/>
        </p:nvSpPr>
        <p:spPr bwMode="auto">
          <a:xfrm>
            <a:off x="1993900" y="5257800"/>
            <a:ext cx="152400" cy="15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45069" name="Oval 13"/>
          <p:cNvSpPr>
            <a:spLocks noChangeArrowheads="1"/>
          </p:cNvSpPr>
          <p:nvPr/>
        </p:nvSpPr>
        <p:spPr bwMode="auto">
          <a:xfrm>
            <a:off x="2832100" y="4419600"/>
            <a:ext cx="152400" cy="15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45070" name="Oval 14"/>
          <p:cNvSpPr>
            <a:spLocks noChangeArrowheads="1"/>
          </p:cNvSpPr>
          <p:nvPr/>
        </p:nvSpPr>
        <p:spPr bwMode="auto">
          <a:xfrm>
            <a:off x="2832100" y="6096000"/>
            <a:ext cx="152400" cy="15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45071" name="Oval 15"/>
          <p:cNvSpPr>
            <a:spLocks noChangeArrowheads="1"/>
          </p:cNvSpPr>
          <p:nvPr/>
        </p:nvSpPr>
        <p:spPr bwMode="auto">
          <a:xfrm>
            <a:off x="1993900" y="4419600"/>
            <a:ext cx="152400" cy="15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45072" name="Oval 16"/>
          <p:cNvSpPr>
            <a:spLocks noChangeArrowheads="1"/>
          </p:cNvSpPr>
          <p:nvPr/>
        </p:nvSpPr>
        <p:spPr bwMode="auto">
          <a:xfrm>
            <a:off x="3670300" y="4419600"/>
            <a:ext cx="152400" cy="15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45073" name="Oval 17"/>
          <p:cNvSpPr>
            <a:spLocks noChangeArrowheads="1"/>
          </p:cNvSpPr>
          <p:nvPr/>
        </p:nvSpPr>
        <p:spPr bwMode="auto">
          <a:xfrm>
            <a:off x="3670300" y="6096000"/>
            <a:ext cx="152400" cy="15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45074" name="Oval 18"/>
          <p:cNvSpPr>
            <a:spLocks noChangeArrowheads="1"/>
          </p:cNvSpPr>
          <p:nvPr/>
        </p:nvSpPr>
        <p:spPr bwMode="auto">
          <a:xfrm>
            <a:off x="1993900" y="6096000"/>
            <a:ext cx="152400" cy="152400"/>
          </a:xfrm>
          <a:prstGeom prst="ellipse">
            <a:avLst/>
          </a:prstGeom>
          <a:solidFill>
            <a:schemeClr val="bg1"/>
          </a:solidFill>
          <a:ln w="9525">
            <a:solidFill>
              <a:schemeClr val="tx1"/>
            </a:solidFill>
            <a:round/>
            <a:headEnd/>
            <a:tailEnd/>
          </a:ln>
        </p:spPr>
        <p:txBody>
          <a:bodyPr wrap="none" anchor="ctr"/>
          <a:lstStyle/>
          <a:p>
            <a:endParaRPr lang="en-US"/>
          </a:p>
        </p:txBody>
      </p:sp>
      <p:sp>
        <p:nvSpPr>
          <p:cNvPr id="720915" name="Text Box 19"/>
          <p:cNvSpPr txBox="1">
            <a:spLocks noChangeArrowheads="1"/>
          </p:cNvSpPr>
          <p:nvPr/>
        </p:nvSpPr>
        <p:spPr bwMode="auto">
          <a:xfrm>
            <a:off x="4279900" y="4495800"/>
            <a:ext cx="41560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Excitory connections: continuity</a:t>
            </a:r>
          </a:p>
        </p:txBody>
      </p:sp>
      <p:sp>
        <p:nvSpPr>
          <p:cNvPr id="720916" name="Text Box 20"/>
          <p:cNvSpPr txBox="1">
            <a:spLocks noChangeArrowheads="1"/>
          </p:cNvSpPr>
          <p:nvPr/>
        </p:nvSpPr>
        <p:spPr bwMode="auto">
          <a:xfrm>
            <a:off x="4279900" y="5029200"/>
            <a:ext cx="44465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Inhibitory connections: uniqueness</a:t>
            </a:r>
          </a:p>
        </p:txBody>
      </p:sp>
      <p:sp>
        <p:nvSpPr>
          <p:cNvPr id="720917" name="Text Box 21"/>
          <p:cNvSpPr txBox="1">
            <a:spLocks noChangeArrowheads="1"/>
          </p:cNvSpPr>
          <p:nvPr/>
        </p:nvSpPr>
        <p:spPr bwMode="auto">
          <a:xfrm>
            <a:off x="4264025" y="5673725"/>
            <a:ext cx="43084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Iterate: </a:t>
            </a:r>
            <a:r>
              <a:rPr lang="en-US" i="1"/>
              <a:t>C =  </a:t>
            </a:r>
            <a:r>
              <a:rPr lang="en-US">
                <a:latin typeface="Symbol" charset="0"/>
              </a:rPr>
              <a:t>S</a:t>
            </a:r>
            <a:r>
              <a:rPr lang="en-US" i="1"/>
              <a:t> C   - w</a:t>
            </a:r>
            <a:r>
              <a:rPr lang="en-US">
                <a:latin typeface="Symbol" charset="0"/>
              </a:rPr>
              <a:t>S</a:t>
            </a:r>
            <a:r>
              <a:rPr lang="en-US" i="1"/>
              <a:t> C   + C   </a:t>
            </a:r>
            <a:r>
              <a:rPr lang="en-US"/>
              <a:t>.</a:t>
            </a:r>
          </a:p>
        </p:txBody>
      </p:sp>
      <p:sp>
        <p:nvSpPr>
          <p:cNvPr id="720918" name="Text Box 22"/>
          <p:cNvSpPr txBox="1">
            <a:spLocks noChangeArrowheads="1"/>
          </p:cNvSpPr>
          <p:nvPr/>
        </p:nvSpPr>
        <p:spPr bwMode="auto">
          <a:xfrm>
            <a:off x="6261100" y="5791200"/>
            <a:ext cx="3190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e</a:t>
            </a:r>
          </a:p>
        </p:txBody>
      </p:sp>
      <p:sp>
        <p:nvSpPr>
          <p:cNvPr id="720919" name="Text Box 23"/>
          <p:cNvSpPr txBox="1">
            <a:spLocks noChangeArrowheads="1"/>
          </p:cNvSpPr>
          <p:nvPr/>
        </p:nvSpPr>
        <p:spPr bwMode="auto">
          <a:xfrm>
            <a:off x="7404100" y="5791200"/>
            <a:ext cx="2682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i</a:t>
            </a:r>
          </a:p>
        </p:txBody>
      </p:sp>
      <p:sp>
        <p:nvSpPr>
          <p:cNvPr id="720920" name="Text Box 24"/>
          <p:cNvSpPr txBox="1">
            <a:spLocks noChangeArrowheads="1"/>
          </p:cNvSpPr>
          <p:nvPr/>
        </p:nvSpPr>
        <p:spPr bwMode="auto">
          <a:xfrm>
            <a:off x="8089900" y="5791200"/>
            <a:ext cx="336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0</a:t>
            </a:r>
          </a:p>
        </p:txBody>
      </p:sp>
      <p:sp>
        <p:nvSpPr>
          <p:cNvPr id="720921" name="Rectangle 25"/>
          <p:cNvSpPr>
            <a:spLocks noChangeArrowheads="1"/>
          </p:cNvSpPr>
          <p:nvPr/>
        </p:nvSpPr>
        <p:spPr bwMode="auto">
          <a:xfrm>
            <a:off x="1765300" y="4267200"/>
            <a:ext cx="7086600" cy="22098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pic>
        <p:nvPicPr>
          <p:cNvPr id="720922" name="Picture 26" descr="m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191000"/>
            <a:ext cx="2057400" cy="192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0923" name="Picture 27" descr="mp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4191000"/>
            <a:ext cx="2057400" cy="192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0924" name="Picture 28" descr="mp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4038600"/>
            <a:ext cx="2333625"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0925" name="AutoShape 29"/>
          <p:cNvSpPr>
            <a:spLocks noChangeArrowheads="1"/>
          </p:cNvSpPr>
          <p:nvPr/>
        </p:nvSpPr>
        <p:spPr bwMode="auto">
          <a:xfrm>
            <a:off x="2743200" y="5029200"/>
            <a:ext cx="609600" cy="6096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720926" name="AutoShape 30"/>
          <p:cNvSpPr>
            <a:spLocks noChangeArrowheads="1"/>
          </p:cNvSpPr>
          <p:nvPr/>
        </p:nvSpPr>
        <p:spPr bwMode="auto">
          <a:xfrm>
            <a:off x="5867400" y="5029200"/>
            <a:ext cx="609600" cy="6096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720927" name="Text Box 31"/>
          <p:cNvSpPr txBox="1">
            <a:spLocks noChangeArrowheads="1"/>
          </p:cNvSpPr>
          <p:nvPr/>
        </p:nvSpPr>
        <p:spPr bwMode="auto">
          <a:xfrm>
            <a:off x="517525" y="6461125"/>
            <a:ext cx="73533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000"/>
              <a:t>Reprinted from Vision: A Computational Investigation into the Human Representation and Processing of Visual Information by David Marr.</a:t>
            </a:r>
          </a:p>
          <a:p>
            <a:r>
              <a:rPr lang="en-US" sz="1000">
                <a:sym typeface="Symbol" charset="0"/>
              </a:rPr>
              <a:t></a:t>
            </a:r>
            <a:r>
              <a:rPr lang="en-US" sz="1000"/>
              <a:t> 1982 by David Marr. Reprinted by permission of Henry Holt and Company, LLC.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09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209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209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209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2091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7209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209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7209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7209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2092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209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499"/>
                                          </p:stCondLst>
                                        </p:cTn>
                                        <p:tgtEl>
                                          <p:spTgt spid="72092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7209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7209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7209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0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902" grpId="0" animBg="1"/>
      <p:bldP spid="720903" grpId="0" animBg="1"/>
      <p:bldP spid="720905" grpId="0" animBg="1"/>
      <p:bldP spid="720915" grpId="0" autoUpdateAnimBg="0"/>
      <p:bldP spid="720916" grpId="0" autoUpdateAnimBg="0"/>
      <p:bldP spid="720917" grpId="0" autoUpdateAnimBg="0"/>
      <p:bldP spid="720918" grpId="0" autoUpdateAnimBg="0"/>
      <p:bldP spid="720919" grpId="0" autoUpdateAnimBg="0"/>
      <p:bldP spid="720920" grpId="0" autoUpdateAnimBg="0"/>
      <p:bldP spid="720921" grpId="0" animBg="1"/>
      <p:bldP spid="720925" grpId="0" animBg="1"/>
      <p:bldP spid="720926" grpId="0" animBg="1"/>
      <p:bldP spid="720927"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4371A-E66B-43BC-8912-C3CC66D72A6F}"/>
              </a:ext>
            </a:extLst>
          </p:cNvPr>
          <p:cNvSpPr>
            <a:spLocks noGrp="1"/>
          </p:cNvSpPr>
          <p:nvPr>
            <p:ph idx="1"/>
          </p:nvPr>
        </p:nvSpPr>
        <p:spPr/>
        <p:txBody>
          <a:bodyPr/>
          <a:lstStyle/>
          <a:p>
            <a:r>
              <a:rPr lang="en-US" dirty="0"/>
              <a:t>Dataset for training constructed from KITTI and Middlebury</a:t>
            </a:r>
          </a:p>
          <a:p>
            <a:pPr lvl="1"/>
            <a:r>
              <a:rPr lang="en-US" dirty="0"/>
              <a:t>Patches extracted from true disparity have low cost, otherwise high cost</a:t>
            </a:r>
          </a:p>
          <a:p>
            <a:r>
              <a:rPr lang="en-US" dirty="0"/>
              <a:t>Two network architecture proposed:</a:t>
            </a:r>
          </a:p>
          <a:p>
            <a:pPr lvl="1"/>
            <a:endParaRPr lang="en-US" dirty="0"/>
          </a:p>
          <a:p>
            <a:endParaRPr lang="en-US" dirty="0"/>
          </a:p>
          <a:p>
            <a:endParaRPr lang="en-US" i="1" dirty="0"/>
          </a:p>
          <a:p>
            <a:endParaRPr lang="en-US" i="1" dirty="0"/>
          </a:p>
        </p:txBody>
      </p:sp>
      <p:pic>
        <p:nvPicPr>
          <p:cNvPr id="4" name="Picture 3">
            <a:extLst>
              <a:ext uri="{FF2B5EF4-FFF2-40B4-BE49-F238E27FC236}">
                <a16:creationId xmlns:a16="http://schemas.microsoft.com/office/drawing/2014/main" id="{539C826B-0E92-4874-B212-83E370C4DD16}"/>
              </a:ext>
            </a:extLst>
          </p:cNvPr>
          <p:cNvPicPr>
            <a:picLocks noChangeAspect="1"/>
          </p:cNvPicPr>
          <p:nvPr/>
        </p:nvPicPr>
        <p:blipFill>
          <a:blip r:embed="rId2"/>
          <a:stretch>
            <a:fillRect/>
          </a:stretch>
        </p:blipFill>
        <p:spPr>
          <a:xfrm>
            <a:off x="2119974" y="3855865"/>
            <a:ext cx="2579326" cy="1488949"/>
          </a:xfrm>
          <a:prstGeom prst="rect">
            <a:avLst/>
          </a:prstGeom>
        </p:spPr>
      </p:pic>
      <p:sp>
        <p:nvSpPr>
          <p:cNvPr id="2" name="Title 1">
            <a:extLst>
              <a:ext uri="{FF2B5EF4-FFF2-40B4-BE49-F238E27FC236}">
                <a16:creationId xmlns:a16="http://schemas.microsoft.com/office/drawing/2014/main" id="{D1578097-B2C8-42C7-83FD-10CEAE7342BD}"/>
              </a:ext>
            </a:extLst>
          </p:cNvPr>
          <p:cNvSpPr>
            <a:spLocks noGrp="1"/>
          </p:cNvSpPr>
          <p:nvPr>
            <p:ph type="title"/>
          </p:nvPr>
        </p:nvSpPr>
        <p:spPr/>
        <p:txBody>
          <a:bodyPr/>
          <a:lstStyle/>
          <a:p>
            <a:r>
              <a:rPr lang="en-US" sz="2800" dirty="0"/>
              <a:t>Deep Stereo reconstruction</a:t>
            </a:r>
          </a:p>
        </p:txBody>
      </p:sp>
      <p:sp>
        <p:nvSpPr>
          <p:cNvPr id="5" name="TextBox 4">
            <a:extLst>
              <a:ext uri="{FF2B5EF4-FFF2-40B4-BE49-F238E27FC236}">
                <a16:creationId xmlns:a16="http://schemas.microsoft.com/office/drawing/2014/main" id="{8142277E-BD49-4D86-A292-87AD29466534}"/>
              </a:ext>
            </a:extLst>
          </p:cNvPr>
          <p:cNvSpPr txBox="1"/>
          <p:nvPr/>
        </p:nvSpPr>
        <p:spPr>
          <a:xfrm>
            <a:off x="2036070" y="5410200"/>
            <a:ext cx="3216623" cy="923330"/>
          </a:xfrm>
          <a:prstGeom prst="rect">
            <a:avLst/>
          </a:prstGeom>
          <a:noFill/>
        </p:spPr>
        <p:txBody>
          <a:bodyPr wrap="square" rtlCol="0">
            <a:spAutoFit/>
          </a:bodyPr>
          <a:lstStyle/>
          <a:p>
            <a:r>
              <a:rPr lang="en-US" sz="1800" dirty="0"/>
              <a:t>Siamese network with tied convolutional weights + Dot product</a:t>
            </a:r>
            <a:endParaRPr lang="en-US" sz="1800" i="1" dirty="0"/>
          </a:p>
        </p:txBody>
      </p:sp>
      <p:pic>
        <p:nvPicPr>
          <p:cNvPr id="6" name="Picture 5">
            <a:extLst>
              <a:ext uri="{FF2B5EF4-FFF2-40B4-BE49-F238E27FC236}">
                <a16:creationId xmlns:a16="http://schemas.microsoft.com/office/drawing/2014/main" id="{6438A8AA-2B7A-4AC5-BF99-0F366C55E3D5}"/>
              </a:ext>
            </a:extLst>
          </p:cNvPr>
          <p:cNvPicPr>
            <a:picLocks noChangeAspect="1"/>
          </p:cNvPicPr>
          <p:nvPr/>
        </p:nvPicPr>
        <p:blipFill>
          <a:blip r:embed="rId3"/>
          <a:stretch>
            <a:fillRect/>
          </a:stretch>
        </p:blipFill>
        <p:spPr>
          <a:xfrm>
            <a:off x="6212615" y="3815834"/>
            <a:ext cx="1976523" cy="1450735"/>
          </a:xfrm>
          <a:prstGeom prst="rect">
            <a:avLst/>
          </a:prstGeom>
        </p:spPr>
      </p:pic>
      <p:sp>
        <p:nvSpPr>
          <p:cNvPr id="10" name="TextBox 9">
            <a:extLst>
              <a:ext uri="{FF2B5EF4-FFF2-40B4-BE49-F238E27FC236}">
                <a16:creationId xmlns:a16="http://schemas.microsoft.com/office/drawing/2014/main" id="{75B08D84-7474-4E48-8F27-86B4F4615739}"/>
              </a:ext>
            </a:extLst>
          </p:cNvPr>
          <p:cNvSpPr txBox="1"/>
          <p:nvPr/>
        </p:nvSpPr>
        <p:spPr>
          <a:xfrm>
            <a:off x="5475735" y="5344814"/>
            <a:ext cx="3216623" cy="923330"/>
          </a:xfrm>
          <a:prstGeom prst="rect">
            <a:avLst/>
          </a:prstGeom>
          <a:noFill/>
        </p:spPr>
        <p:txBody>
          <a:bodyPr wrap="square" rtlCol="0">
            <a:spAutoFit/>
          </a:bodyPr>
          <a:lstStyle/>
          <a:p>
            <a:r>
              <a:rPr lang="en-US" sz="1800" dirty="0"/>
              <a:t>Separate feature extraction branches concatenated and passed to fully connected layers</a:t>
            </a:r>
            <a:endParaRPr lang="en-US" sz="1800" i="1" dirty="0"/>
          </a:p>
        </p:txBody>
      </p:sp>
      <p:sp>
        <p:nvSpPr>
          <p:cNvPr id="8" name="TextBox 7">
            <a:extLst>
              <a:ext uri="{FF2B5EF4-FFF2-40B4-BE49-F238E27FC236}">
                <a16:creationId xmlns:a16="http://schemas.microsoft.com/office/drawing/2014/main" id="{0EF0E1F8-FF34-47CF-8583-AB38246D227F}"/>
              </a:ext>
            </a:extLst>
          </p:cNvPr>
          <p:cNvSpPr txBox="1"/>
          <p:nvPr/>
        </p:nvSpPr>
        <p:spPr>
          <a:xfrm>
            <a:off x="5223298" y="3631168"/>
            <a:ext cx="1401849" cy="369332"/>
          </a:xfrm>
          <a:prstGeom prst="rect">
            <a:avLst/>
          </a:prstGeom>
          <a:noFill/>
        </p:spPr>
        <p:txBody>
          <a:bodyPr wrap="square" rtlCol="0">
            <a:spAutoFit/>
          </a:bodyPr>
          <a:lstStyle/>
          <a:p>
            <a:r>
              <a:rPr lang="en-US" sz="1800" dirty="0"/>
              <a:t>Accurate:</a:t>
            </a:r>
          </a:p>
        </p:txBody>
      </p:sp>
      <p:sp>
        <p:nvSpPr>
          <p:cNvPr id="11" name="TextBox 10">
            <a:extLst>
              <a:ext uri="{FF2B5EF4-FFF2-40B4-BE49-F238E27FC236}">
                <a16:creationId xmlns:a16="http://schemas.microsoft.com/office/drawing/2014/main" id="{F09BFE65-C332-4CEF-8709-A7F99EDDEF5B}"/>
              </a:ext>
            </a:extLst>
          </p:cNvPr>
          <p:cNvSpPr txBox="1"/>
          <p:nvPr/>
        </p:nvSpPr>
        <p:spPr>
          <a:xfrm>
            <a:off x="1760138" y="3671199"/>
            <a:ext cx="807971" cy="369332"/>
          </a:xfrm>
          <a:prstGeom prst="rect">
            <a:avLst/>
          </a:prstGeom>
          <a:noFill/>
        </p:spPr>
        <p:txBody>
          <a:bodyPr wrap="square" rtlCol="0">
            <a:spAutoFit/>
          </a:bodyPr>
          <a:lstStyle/>
          <a:p>
            <a:r>
              <a:rPr lang="en-US" sz="1800" dirty="0"/>
              <a:t>Fast:</a:t>
            </a:r>
          </a:p>
        </p:txBody>
      </p:sp>
    </p:spTree>
    <p:extLst>
      <p:ext uri="{BB962C8B-B14F-4D97-AF65-F5344CB8AC3E}">
        <p14:creationId xmlns:p14="http://schemas.microsoft.com/office/powerpoint/2010/main" val="332898114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4371A-E66B-43BC-8912-C3CC66D72A6F}"/>
              </a:ext>
            </a:extLst>
          </p:cNvPr>
          <p:cNvSpPr>
            <a:spLocks noGrp="1"/>
          </p:cNvSpPr>
          <p:nvPr>
            <p:ph idx="1"/>
          </p:nvPr>
        </p:nvSpPr>
        <p:spPr/>
        <p:txBody>
          <a:bodyPr/>
          <a:lstStyle/>
          <a:p>
            <a:r>
              <a:rPr lang="en-US" sz="2400" dirty="0"/>
              <a:t>In 2017 Seki and Pollefeys[1] use neural network to predict disparity penalties of SGM algorithm</a:t>
            </a:r>
          </a:p>
          <a:p>
            <a:pPr lvl="1"/>
            <a:r>
              <a:rPr lang="en-US" sz="2200" dirty="0"/>
              <a:t>P1: slanted surface penalty</a:t>
            </a:r>
          </a:p>
          <a:p>
            <a:pPr lvl="1"/>
            <a:r>
              <a:rPr lang="en-US" sz="2200" dirty="0"/>
              <a:t>P2: discontinuous penalty</a:t>
            </a:r>
          </a:p>
          <a:p>
            <a:pPr marL="0" indent="0">
              <a:buNone/>
            </a:pPr>
            <a:endParaRPr lang="en-US" sz="2400" dirty="0"/>
          </a:p>
          <a:p>
            <a:endParaRPr lang="en-US" dirty="0"/>
          </a:p>
          <a:p>
            <a:endParaRPr lang="en-US" sz="2400" i="1" dirty="0"/>
          </a:p>
          <a:p>
            <a:endParaRPr lang="en-US" sz="2400" i="1" dirty="0"/>
          </a:p>
        </p:txBody>
      </p:sp>
      <p:sp>
        <p:nvSpPr>
          <p:cNvPr id="2" name="Title 1">
            <a:extLst>
              <a:ext uri="{FF2B5EF4-FFF2-40B4-BE49-F238E27FC236}">
                <a16:creationId xmlns:a16="http://schemas.microsoft.com/office/drawing/2014/main" id="{D1578097-B2C8-42C7-83FD-10CEAE7342BD}"/>
              </a:ext>
            </a:extLst>
          </p:cNvPr>
          <p:cNvSpPr>
            <a:spLocks noGrp="1"/>
          </p:cNvSpPr>
          <p:nvPr>
            <p:ph type="title"/>
          </p:nvPr>
        </p:nvSpPr>
        <p:spPr/>
        <p:txBody>
          <a:bodyPr/>
          <a:lstStyle/>
          <a:p>
            <a:r>
              <a:rPr lang="en-US" sz="2800" dirty="0"/>
              <a:t>Deep Stereo reconstruction</a:t>
            </a:r>
          </a:p>
        </p:txBody>
      </p:sp>
      <p:sp>
        <p:nvSpPr>
          <p:cNvPr id="7" name="TextBox 6">
            <a:extLst>
              <a:ext uri="{FF2B5EF4-FFF2-40B4-BE49-F238E27FC236}">
                <a16:creationId xmlns:a16="http://schemas.microsoft.com/office/drawing/2014/main" id="{9F062E80-829F-49FA-96AD-ABCFEA095862}"/>
              </a:ext>
            </a:extLst>
          </p:cNvPr>
          <p:cNvSpPr txBox="1"/>
          <p:nvPr/>
        </p:nvSpPr>
        <p:spPr>
          <a:xfrm>
            <a:off x="2117182" y="5617179"/>
            <a:ext cx="3853754" cy="577081"/>
          </a:xfrm>
          <a:prstGeom prst="rect">
            <a:avLst/>
          </a:prstGeom>
          <a:noFill/>
        </p:spPr>
        <p:txBody>
          <a:bodyPr wrap="square" rtlCol="0">
            <a:spAutoFit/>
          </a:bodyPr>
          <a:lstStyle/>
          <a:p>
            <a:r>
              <a:rPr lang="en-US" sz="1050" dirty="0"/>
              <a:t>[1] A. Seki  and M. Pollefeys. "SGM-Nets: Semi-global matching with neural networks." </a:t>
            </a:r>
            <a:r>
              <a:rPr lang="en-US" sz="1050" i="1" dirty="0"/>
              <a:t>CVPR ‘17</a:t>
            </a:r>
            <a:endParaRPr lang="en-US" sz="1050" dirty="0"/>
          </a:p>
          <a:p>
            <a:endParaRPr lang="en-US" sz="1050" dirty="0"/>
          </a:p>
        </p:txBody>
      </p:sp>
      <p:pic>
        <p:nvPicPr>
          <p:cNvPr id="4" name="Picture 3">
            <a:extLst>
              <a:ext uri="{FF2B5EF4-FFF2-40B4-BE49-F238E27FC236}">
                <a16:creationId xmlns:a16="http://schemas.microsoft.com/office/drawing/2014/main" id="{17B9785C-CFB3-469D-8BC7-A13B575186DD}"/>
              </a:ext>
            </a:extLst>
          </p:cNvPr>
          <p:cNvPicPr>
            <a:picLocks noChangeAspect="1"/>
          </p:cNvPicPr>
          <p:nvPr/>
        </p:nvPicPr>
        <p:blipFill rotWithShape="1">
          <a:blip r:embed="rId2"/>
          <a:srcRect t="-1" b="-612"/>
          <a:stretch/>
        </p:blipFill>
        <p:spPr>
          <a:xfrm>
            <a:off x="2475723" y="3530348"/>
            <a:ext cx="5767874" cy="1805207"/>
          </a:xfrm>
          <a:prstGeom prst="rect">
            <a:avLst/>
          </a:prstGeom>
        </p:spPr>
      </p:pic>
    </p:spTree>
    <p:extLst>
      <p:ext uri="{BB962C8B-B14F-4D97-AF65-F5344CB8AC3E}">
        <p14:creationId xmlns:p14="http://schemas.microsoft.com/office/powerpoint/2010/main" val="284607693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116095-1B10-4C7E-B3A3-444C4DD80B80}"/>
              </a:ext>
            </a:extLst>
          </p:cNvPr>
          <p:cNvSpPr txBox="1"/>
          <p:nvPr/>
        </p:nvSpPr>
        <p:spPr>
          <a:xfrm>
            <a:off x="2018698" y="1272369"/>
            <a:ext cx="6896702" cy="4524315"/>
          </a:xfrm>
          <a:prstGeom prst="rect">
            <a:avLst/>
          </a:prstGeom>
          <a:noFill/>
        </p:spPr>
        <p:txBody>
          <a:bodyPr wrap="square" rtlCol="0">
            <a:spAutoFit/>
          </a:bodyPr>
          <a:lstStyle/>
          <a:p>
            <a:r>
              <a:rPr lang="en-US" dirty="0">
                <a:latin typeface="+mj-lt"/>
              </a:rPr>
              <a:t>In 2017 Kendall at al. [1] propose the very first </a:t>
            </a:r>
            <a:r>
              <a:rPr lang="en-US" i="1" dirty="0">
                <a:latin typeface="+mj-lt"/>
              </a:rPr>
              <a:t>end-to-end</a:t>
            </a:r>
            <a:r>
              <a:rPr lang="en-US" dirty="0">
                <a:latin typeface="+mj-lt"/>
              </a:rPr>
              <a:t> network:</a:t>
            </a:r>
          </a:p>
          <a:p>
            <a:endParaRPr lang="en-US" dirty="0">
              <a:latin typeface="+mj-lt"/>
            </a:endParaRPr>
          </a:p>
          <a:p>
            <a:endParaRPr lang="en-US" dirty="0">
              <a:latin typeface="+mj-lt"/>
            </a:endParaRPr>
          </a:p>
          <a:p>
            <a:pPr marL="342900" indent="-342900">
              <a:buFont typeface="Arial" panose="020B0604020202020204" pitchFamily="34" charset="0"/>
              <a:buChar char="•"/>
            </a:pPr>
            <a:endParaRPr lang="en-US" dirty="0">
              <a:latin typeface="+mj-lt"/>
            </a:endParaRPr>
          </a:p>
          <a:p>
            <a:r>
              <a:rPr lang="en-US" dirty="0">
                <a:latin typeface="+mj-lt"/>
              </a:rPr>
              <a:t>Main contributions:</a:t>
            </a:r>
          </a:p>
          <a:p>
            <a:pPr marL="342900" indent="-342900">
              <a:buFont typeface="Arial" panose="020B0604020202020204" pitchFamily="34" charset="0"/>
              <a:buChar char="•"/>
            </a:pPr>
            <a:r>
              <a:rPr lang="en-US" dirty="0">
                <a:latin typeface="+mj-lt"/>
              </a:rPr>
              <a:t>End-to-End: images in, disparity out (regression)</a:t>
            </a:r>
          </a:p>
          <a:p>
            <a:pPr marL="342900" indent="-342900">
              <a:buFont typeface="Arial" panose="020B0604020202020204" pitchFamily="34" charset="0"/>
              <a:buChar char="•"/>
            </a:pPr>
            <a:r>
              <a:rPr lang="en-US" dirty="0">
                <a:latin typeface="+mj-lt"/>
              </a:rPr>
              <a:t>Made popular </a:t>
            </a:r>
            <a:r>
              <a:rPr lang="en-US" dirty="0" err="1">
                <a:latin typeface="+mj-lt"/>
              </a:rPr>
              <a:t>softargmin</a:t>
            </a:r>
            <a:r>
              <a:rPr lang="en-US" dirty="0">
                <a:latin typeface="+mj-lt"/>
              </a:rPr>
              <a:t> operation (Differentiable </a:t>
            </a:r>
            <a:r>
              <a:rPr lang="en-US" dirty="0" err="1">
                <a:latin typeface="+mj-lt"/>
              </a:rPr>
              <a:t>argmin</a:t>
            </a:r>
            <a:r>
              <a:rPr lang="en-US" dirty="0">
                <a:latin typeface="+mj-lt"/>
              </a:rPr>
              <a:t>)</a:t>
            </a:r>
          </a:p>
          <a:p>
            <a:pPr marL="342900" indent="-342900">
              <a:buFont typeface="Arial" panose="020B0604020202020204" pitchFamily="34" charset="0"/>
              <a:buChar char="•"/>
            </a:pPr>
            <a:r>
              <a:rPr lang="en-US" dirty="0">
                <a:latin typeface="+mj-lt"/>
              </a:rPr>
              <a:t>Use 3d convolution to regularize cost volume</a:t>
            </a:r>
            <a:endParaRPr lang="de-CH" dirty="0">
              <a:latin typeface="+mj-lt"/>
            </a:endParaRPr>
          </a:p>
        </p:txBody>
      </p:sp>
      <p:pic>
        <p:nvPicPr>
          <p:cNvPr id="3" name="Picture 2">
            <a:extLst>
              <a:ext uri="{FF2B5EF4-FFF2-40B4-BE49-F238E27FC236}">
                <a16:creationId xmlns:a16="http://schemas.microsoft.com/office/drawing/2014/main" id="{B016BF04-A2C1-4240-82DD-BA1C58AD4A8B}"/>
              </a:ext>
            </a:extLst>
          </p:cNvPr>
          <p:cNvPicPr>
            <a:picLocks noChangeAspect="1"/>
          </p:cNvPicPr>
          <p:nvPr/>
        </p:nvPicPr>
        <p:blipFill rotWithShape="1">
          <a:blip r:embed="rId2"/>
          <a:srcRect l="19655" t="38774" r="20881" b="39693"/>
          <a:stretch/>
        </p:blipFill>
        <p:spPr>
          <a:xfrm>
            <a:off x="3887350" y="2071282"/>
            <a:ext cx="4876888" cy="1177326"/>
          </a:xfrm>
          <a:prstGeom prst="rect">
            <a:avLst/>
          </a:prstGeom>
        </p:spPr>
      </p:pic>
      <p:sp>
        <p:nvSpPr>
          <p:cNvPr id="7" name="Rectangle 6">
            <a:extLst>
              <a:ext uri="{FF2B5EF4-FFF2-40B4-BE49-F238E27FC236}">
                <a16:creationId xmlns:a16="http://schemas.microsoft.com/office/drawing/2014/main" id="{A960E2D6-C5BC-47BB-B1A5-2698F95B1EFD}"/>
              </a:ext>
            </a:extLst>
          </p:cNvPr>
          <p:cNvSpPr/>
          <p:nvPr/>
        </p:nvSpPr>
        <p:spPr>
          <a:xfrm>
            <a:off x="2180281" y="6002254"/>
            <a:ext cx="4572000" cy="461665"/>
          </a:xfrm>
          <a:prstGeom prst="rect">
            <a:avLst/>
          </a:prstGeom>
        </p:spPr>
        <p:txBody>
          <a:bodyPr>
            <a:spAutoFit/>
          </a:bodyPr>
          <a:lstStyle/>
          <a:p>
            <a:r>
              <a:rPr lang="en-US" sz="1200" i="1" dirty="0"/>
              <a:t>[1] A. Kendall, et al. End-to-end learning of geometry and context for deep stereo regression. ICCV 2017. S. 66-75.</a:t>
            </a:r>
          </a:p>
        </p:txBody>
      </p:sp>
      <p:sp>
        <p:nvSpPr>
          <p:cNvPr id="8" name="Title 1">
            <a:extLst>
              <a:ext uri="{FF2B5EF4-FFF2-40B4-BE49-F238E27FC236}">
                <a16:creationId xmlns:a16="http://schemas.microsoft.com/office/drawing/2014/main" id="{E20E29D9-1513-4A06-BA89-71CD4949128D}"/>
              </a:ext>
            </a:extLst>
          </p:cNvPr>
          <p:cNvSpPr txBox="1">
            <a:spLocks/>
          </p:cNvSpPr>
          <p:nvPr/>
        </p:nvSpPr>
        <p:spPr bwMode="auto">
          <a:xfrm>
            <a:off x="1524000" y="381000"/>
            <a:ext cx="7391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accent2"/>
                </a:solidFill>
                <a:latin typeface="+mj-lt"/>
                <a:ea typeface="ＭＳ Ｐゴシック" charset="0"/>
                <a:cs typeface="ＭＳ Ｐゴシック" charset="0"/>
              </a:defRPr>
            </a:lvl1pPr>
            <a:lvl2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2pPr>
            <a:lvl3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3pPr>
            <a:lvl4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4pPr>
            <a:lvl5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5pPr>
            <a:lvl6pPr marL="457200" algn="ctr" rtl="0" fontAlgn="base">
              <a:spcBef>
                <a:spcPct val="0"/>
              </a:spcBef>
              <a:spcAft>
                <a:spcPct val="0"/>
              </a:spcAft>
              <a:defRPr sz="3600">
                <a:solidFill>
                  <a:schemeClr val="accent2"/>
                </a:solidFill>
                <a:latin typeface="Verdana" pitchFamily="34" charset="0"/>
              </a:defRPr>
            </a:lvl6pPr>
            <a:lvl7pPr marL="914400" algn="ctr" rtl="0" fontAlgn="base">
              <a:spcBef>
                <a:spcPct val="0"/>
              </a:spcBef>
              <a:spcAft>
                <a:spcPct val="0"/>
              </a:spcAft>
              <a:defRPr sz="3600">
                <a:solidFill>
                  <a:schemeClr val="accent2"/>
                </a:solidFill>
                <a:latin typeface="Verdana" pitchFamily="34" charset="0"/>
              </a:defRPr>
            </a:lvl7pPr>
            <a:lvl8pPr marL="1371600" algn="ctr" rtl="0" fontAlgn="base">
              <a:spcBef>
                <a:spcPct val="0"/>
              </a:spcBef>
              <a:spcAft>
                <a:spcPct val="0"/>
              </a:spcAft>
              <a:defRPr sz="3600">
                <a:solidFill>
                  <a:schemeClr val="accent2"/>
                </a:solidFill>
                <a:latin typeface="Verdana" pitchFamily="34" charset="0"/>
              </a:defRPr>
            </a:lvl8pPr>
            <a:lvl9pPr marL="1828800" algn="ctr" rtl="0" fontAlgn="base">
              <a:spcBef>
                <a:spcPct val="0"/>
              </a:spcBef>
              <a:spcAft>
                <a:spcPct val="0"/>
              </a:spcAft>
              <a:defRPr sz="3600">
                <a:solidFill>
                  <a:schemeClr val="accent2"/>
                </a:solidFill>
                <a:latin typeface="Verdana" pitchFamily="34" charset="0"/>
              </a:defRPr>
            </a:lvl9pPr>
          </a:lstStyle>
          <a:p>
            <a:r>
              <a:rPr lang="en-US" sz="2800" kern="0"/>
              <a:t>Deep Stereo reconstruction</a:t>
            </a:r>
          </a:p>
        </p:txBody>
      </p:sp>
    </p:spTree>
    <p:extLst>
      <p:ext uri="{BB962C8B-B14F-4D97-AF65-F5344CB8AC3E}">
        <p14:creationId xmlns:p14="http://schemas.microsoft.com/office/powerpoint/2010/main" val="282092322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0E29D9-1513-4A06-BA89-71CD4949128D}"/>
              </a:ext>
            </a:extLst>
          </p:cNvPr>
          <p:cNvSpPr txBox="1">
            <a:spLocks/>
          </p:cNvSpPr>
          <p:nvPr/>
        </p:nvSpPr>
        <p:spPr bwMode="auto">
          <a:xfrm>
            <a:off x="1524000" y="381000"/>
            <a:ext cx="7391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accent2"/>
                </a:solidFill>
                <a:latin typeface="+mj-lt"/>
                <a:ea typeface="ＭＳ Ｐゴシック" charset="0"/>
                <a:cs typeface="ＭＳ Ｐゴシック" charset="0"/>
              </a:defRPr>
            </a:lvl1pPr>
            <a:lvl2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2pPr>
            <a:lvl3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3pPr>
            <a:lvl4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4pPr>
            <a:lvl5pPr algn="ctr" rtl="0" eaLnBrk="0" fontAlgn="base" hangingPunct="0">
              <a:spcBef>
                <a:spcPct val="0"/>
              </a:spcBef>
              <a:spcAft>
                <a:spcPct val="0"/>
              </a:spcAft>
              <a:defRPr sz="3600">
                <a:solidFill>
                  <a:schemeClr val="accent2"/>
                </a:solidFill>
                <a:latin typeface="Verdana" pitchFamily="34" charset="0"/>
                <a:ea typeface="ＭＳ Ｐゴシック" charset="0"/>
                <a:cs typeface="ＭＳ Ｐゴシック" charset="0"/>
              </a:defRPr>
            </a:lvl5pPr>
            <a:lvl6pPr marL="457200" algn="ctr" rtl="0" fontAlgn="base">
              <a:spcBef>
                <a:spcPct val="0"/>
              </a:spcBef>
              <a:spcAft>
                <a:spcPct val="0"/>
              </a:spcAft>
              <a:defRPr sz="3600">
                <a:solidFill>
                  <a:schemeClr val="accent2"/>
                </a:solidFill>
                <a:latin typeface="Verdana" pitchFamily="34" charset="0"/>
              </a:defRPr>
            </a:lvl6pPr>
            <a:lvl7pPr marL="914400" algn="ctr" rtl="0" fontAlgn="base">
              <a:spcBef>
                <a:spcPct val="0"/>
              </a:spcBef>
              <a:spcAft>
                <a:spcPct val="0"/>
              </a:spcAft>
              <a:defRPr sz="3600">
                <a:solidFill>
                  <a:schemeClr val="accent2"/>
                </a:solidFill>
                <a:latin typeface="Verdana" pitchFamily="34" charset="0"/>
              </a:defRPr>
            </a:lvl7pPr>
            <a:lvl8pPr marL="1371600" algn="ctr" rtl="0" fontAlgn="base">
              <a:spcBef>
                <a:spcPct val="0"/>
              </a:spcBef>
              <a:spcAft>
                <a:spcPct val="0"/>
              </a:spcAft>
              <a:defRPr sz="3600">
                <a:solidFill>
                  <a:schemeClr val="accent2"/>
                </a:solidFill>
                <a:latin typeface="Verdana" pitchFamily="34" charset="0"/>
              </a:defRPr>
            </a:lvl8pPr>
            <a:lvl9pPr marL="1828800" algn="ctr" rtl="0" fontAlgn="base">
              <a:spcBef>
                <a:spcPct val="0"/>
              </a:spcBef>
              <a:spcAft>
                <a:spcPct val="0"/>
              </a:spcAft>
              <a:defRPr sz="3600">
                <a:solidFill>
                  <a:schemeClr val="accent2"/>
                </a:solidFill>
                <a:latin typeface="Verdana" pitchFamily="34" charset="0"/>
              </a:defRPr>
            </a:lvl9pPr>
          </a:lstStyle>
          <a:p>
            <a:r>
              <a:rPr lang="en-US" sz="2800" kern="0"/>
              <a:t>Analysis of a deep stereo network</a:t>
            </a:r>
          </a:p>
        </p:txBody>
      </p:sp>
      <p:sp>
        <p:nvSpPr>
          <p:cNvPr id="10" name="Content Placeholder 2">
            <a:extLst>
              <a:ext uri="{FF2B5EF4-FFF2-40B4-BE49-F238E27FC236}">
                <a16:creationId xmlns:a16="http://schemas.microsoft.com/office/drawing/2014/main" id="{BDD70FC0-935B-4117-BCED-706EAEA6ABC1}"/>
              </a:ext>
            </a:extLst>
          </p:cNvPr>
          <p:cNvSpPr>
            <a:spLocks noGrp="1"/>
          </p:cNvSpPr>
          <p:nvPr>
            <p:ph idx="1"/>
          </p:nvPr>
        </p:nvSpPr>
        <p:spPr>
          <a:xfrm>
            <a:off x="1878564" y="1323392"/>
            <a:ext cx="7391400" cy="5105400"/>
          </a:xfrm>
        </p:spPr>
        <p:txBody>
          <a:bodyPr/>
          <a:lstStyle/>
          <a:p>
            <a:pPr marL="0" indent="0">
              <a:buNone/>
            </a:pPr>
            <a:r>
              <a:rPr lang="en-US" sz="2000" b="1" dirty="0"/>
              <a:t>All</a:t>
            </a:r>
            <a:r>
              <a:rPr lang="en-US" sz="2000" dirty="0"/>
              <a:t> networks mimic a classic stereo pipeline[1]:</a:t>
            </a:r>
          </a:p>
          <a:p>
            <a:endParaRPr lang="en-US" sz="2400" b="1" dirty="0" smtClean="0"/>
          </a:p>
          <a:p>
            <a:endParaRPr lang="en-US" sz="2400" b="1" dirty="0"/>
          </a:p>
          <a:p>
            <a:endParaRPr lang="en-US" sz="2400" b="1" dirty="0" smtClean="0"/>
          </a:p>
          <a:p>
            <a:endParaRPr lang="en-US" sz="2400" b="1" dirty="0" smtClean="0"/>
          </a:p>
          <a:p>
            <a:endParaRPr lang="en-US" sz="2400" b="1" dirty="0"/>
          </a:p>
          <a:p>
            <a:r>
              <a:rPr lang="en-US" sz="1800" dirty="0"/>
              <a:t>Pros:</a:t>
            </a:r>
          </a:p>
          <a:p>
            <a:pPr lvl="1"/>
            <a:r>
              <a:rPr lang="en-US" sz="1800" dirty="0"/>
              <a:t>End-to-End networks are fast and accurate on scenes seen at test time (</a:t>
            </a:r>
            <a:r>
              <a:rPr lang="en-US" sz="1800" dirty="0" err="1"/>
              <a:t>Kitti</a:t>
            </a:r>
            <a:r>
              <a:rPr lang="en-US" sz="1800" dirty="0"/>
              <a:t> [2])</a:t>
            </a:r>
          </a:p>
          <a:p>
            <a:r>
              <a:rPr lang="en-US" sz="1800" dirty="0"/>
              <a:t>Cons:</a:t>
            </a:r>
          </a:p>
          <a:p>
            <a:pPr lvl="1"/>
            <a:r>
              <a:rPr lang="en-US" sz="1800" dirty="0"/>
              <a:t>Hard to generalize (top on KITTI[2] , on </a:t>
            </a:r>
            <a:r>
              <a:rPr lang="en-US" sz="1800" dirty="0" err="1"/>
              <a:t>middlebury</a:t>
            </a:r>
            <a:r>
              <a:rPr lang="en-US" sz="1800" dirty="0"/>
              <a:t> stereo[3] they struggle)</a:t>
            </a:r>
          </a:p>
        </p:txBody>
      </p:sp>
      <p:pic>
        <p:nvPicPr>
          <p:cNvPr id="11" name="Picture 10">
            <a:extLst>
              <a:ext uri="{FF2B5EF4-FFF2-40B4-BE49-F238E27FC236}">
                <a16:creationId xmlns:a16="http://schemas.microsoft.com/office/drawing/2014/main" id="{9600464B-E8A6-4535-8D6E-A8627431E81F}"/>
              </a:ext>
            </a:extLst>
          </p:cNvPr>
          <p:cNvPicPr>
            <a:picLocks noChangeAspect="1"/>
          </p:cNvPicPr>
          <p:nvPr/>
        </p:nvPicPr>
        <p:blipFill rotWithShape="1">
          <a:blip r:embed="rId2"/>
          <a:srcRect l="12219" t="33793" r="51278" b="23493"/>
          <a:stretch/>
        </p:blipFill>
        <p:spPr>
          <a:xfrm>
            <a:off x="3399044" y="1714990"/>
            <a:ext cx="3052205" cy="2381041"/>
          </a:xfrm>
          <a:prstGeom prst="rect">
            <a:avLst/>
          </a:prstGeom>
        </p:spPr>
      </p:pic>
      <p:sp>
        <p:nvSpPr>
          <p:cNvPr id="12" name="Rectangle 11">
            <a:extLst>
              <a:ext uri="{FF2B5EF4-FFF2-40B4-BE49-F238E27FC236}">
                <a16:creationId xmlns:a16="http://schemas.microsoft.com/office/drawing/2014/main" id="{80189E5B-AAFC-4945-A30C-479A9FE967FD}"/>
              </a:ext>
            </a:extLst>
          </p:cNvPr>
          <p:cNvSpPr/>
          <p:nvPr/>
        </p:nvSpPr>
        <p:spPr>
          <a:xfrm>
            <a:off x="1878564" y="5818521"/>
            <a:ext cx="6919621" cy="1169551"/>
          </a:xfrm>
          <a:prstGeom prst="rect">
            <a:avLst/>
          </a:prstGeom>
        </p:spPr>
        <p:txBody>
          <a:bodyPr wrap="square">
            <a:spAutoFit/>
          </a:bodyPr>
          <a:lstStyle/>
          <a:p>
            <a:r>
              <a:rPr lang="en-US" sz="1400" i="1" dirty="0"/>
              <a:t>[1] </a:t>
            </a:r>
            <a:r>
              <a:rPr lang="en-US" sz="1400" i="1" dirty="0" err="1"/>
              <a:t>Scharstein</a:t>
            </a:r>
            <a:r>
              <a:rPr lang="en-US" sz="1400" i="1" dirty="0"/>
              <a:t>, D., </a:t>
            </a:r>
            <a:r>
              <a:rPr lang="en-US" sz="1400" i="1" dirty="0" err="1"/>
              <a:t>Szeliski</a:t>
            </a:r>
            <a:r>
              <a:rPr lang="en-US" sz="1400" i="1" dirty="0"/>
              <a:t>, R. (2002). A taxonomy and evaluation of dense two-frame stereo correspondence algorithms, IJCV</a:t>
            </a:r>
          </a:p>
          <a:p>
            <a:r>
              <a:rPr lang="en-US" sz="1400" i="1" dirty="0"/>
              <a:t>[2] </a:t>
            </a:r>
            <a:r>
              <a:rPr lang="en-US" sz="1400" i="1" dirty="0">
                <a:hlinkClick r:id="rId3"/>
              </a:rPr>
              <a:t>http://www.cvlibs.net/datasets/kitti/eval_scene_flow.php?benchmark=stereo</a:t>
            </a:r>
            <a:endParaRPr lang="en-US" sz="1400" i="1" dirty="0"/>
          </a:p>
          <a:p>
            <a:r>
              <a:rPr lang="en-US" sz="1400" i="1" dirty="0"/>
              <a:t>[3] http://vision.middlebury.edu/stereo/eval3/</a:t>
            </a:r>
          </a:p>
          <a:p>
            <a:endParaRPr lang="en-US" sz="1400" i="1" dirty="0"/>
          </a:p>
        </p:txBody>
      </p:sp>
    </p:spTree>
    <p:extLst>
      <p:ext uri="{BB962C8B-B14F-4D97-AF65-F5344CB8AC3E}">
        <p14:creationId xmlns:p14="http://schemas.microsoft.com/office/powerpoint/2010/main" val="157806242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0803-CF21-404B-9D7F-6D5679ECD55E}"/>
              </a:ext>
            </a:extLst>
          </p:cNvPr>
          <p:cNvSpPr>
            <a:spLocks noGrp="1"/>
          </p:cNvSpPr>
          <p:nvPr>
            <p:ph type="title"/>
          </p:nvPr>
        </p:nvSpPr>
        <p:spPr/>
        <p:txBody>
          <a:bodyPr/>
          <a:lstStyle/>
          <a:p>
            <a:r>
              <a:rPr lang="en-US" sz="2800" dirty="0"/>
              <a:t>Deep Multi-View Stereo network</a:t>
            </a:r>
          </a:p>
        </p:txBody>
      </p:sp>
      <p:sp>
        <p:nvSpPr>
          <p:cNvPr id="29" name="TextBox 28">
            <a:extLst>
              <a:ext uri="{FF2B5EF4-FFF2-40B4-BE49-F238E27FC236}">
                <a16:creationId xmlns:a16="http://schemas.microsoft.com/office/drawing/2014/main" id="{9D4B28CE-2D09-4FCA-9A53-2E37A2575EE9}"/>
              </a:ext>
            </a:extLst>
          </p:cNvPr>
          <p:cNvSpPr txBox="1"/>
          <p:nvPr/>
        </p:nvSpPr>
        <p:spPr>
          <a:xfrm>
            <a:off x="1802633" y="6148205"/>
            <a:ext cx="3360420" cy="577081"/>
          </a:xfrm>
          <a:prstGeom prst="rect">
            <a:avLst/>
          </a:prstGeom>
          <a:noFill/>
        </p:spPr>
        <p:txBody>
          <a:bodyPr wrap="square" rtlCol="0">
            <a:spAutoFit/>
          </a:bodyPr>
          <a:lstStyle/>
          <a:p>
            <a:r>
              <a:rPr lang="en-US" sz="1050" dirty="0"/>
              <a:t>Yao, Y., Luo, Z., Li, S., Fang, T., &amp; Quan, L.  </a:t>
            </a:r>
            <a:r>
              <a:rPr lang="en-US" sz="1050" dirty="0" err="1"/>
              <a:t>MVSNet</a:t>
            </a:r>
            <a:r>
              <a:rPr lang="en-US" sz="1050" dirty="0"/>
              <a:t>: Depth Inference for Unstructured Multi-view Stereo. </a:t>
            </a:r>
            <a:r>
              <a:rPr lang="en-US" sz="1050" i="1" dirty="0"/>
              <a:t>ECCV18</a:t>
            </a:r>
            <a:endParaRPr lang="en-US" sz="1050" dirty="0"/>
          </a:p>
        </p:txBody>
      </p:sp>
      <p:sp>
        <p:nvSpPr>
          <p:cNvPr id="5" name="TextBox 4">
            <a:extLst>
              <a:ext uri="{FF2B5EF4-FFF2-40B4-BE49-F238E27FC236}">
                <a16:creationId xmlns:a16="http://schemas.microsoft.com/office/drawing/2014/main" id="{A06CBF2E-F7B8-41F6-A7FD-F806251EF546}"/>
              </a:ext>
            </a:extLst>
          </p:cNvPr>
          <p:cNvSpPr txBox="1"/>
          <p:nvPr/>
        </p:nvSpPr>
        <p:spPr>
          <a:xfrm>
            <a:off x="2083837" y="1212980"/>
            <a:ext cx="6831563" cy="2308324"/>
          </a:xfrm>
          <a:prstGeom prst="rect">
            <a:avLst/>
          </a:prstGeom>
          <a:noFill/>
        </p:spPr>
        <p:txBody>
          <a:bodyPr wrap="square" rtlCol="0">
            <a:spAutoFit/>
          </a:bodyPr>
          <a:lstStyle/>
          <a:p>
            <a:pPr marL="342900" indent="-342900">
              <a:buFont typeface="Arial" panose="020B0604020202020204" pitchFamily="34" charset="0"/>
              <a:buChar char="•"/>
            </a:pPr>
            <a:r>
              <a:rPr lang="en-US" dirty="0"/>
              <a:t>Yao et al. in 2018 propose the very first learning based Multi-View Stereo network</a:t>
            </a:r>
          </a:p>
          <a:p>
            <a:pPr marL="342900" indent="-342900">
              <a:buFont typeface="Arial" panose="020B0604020202020204" pitchFamily="34" charset="0"/>
              <a:buChar char="•"/>
            </a:pPr>
            <a:r>
              <a:rPr lang="en-US" dirty="0"/>
              <a:t>Input images can’t be rectified as in stereo:</a:t>
            </a:r>
          </a:p>
          <a:p>
            <a:pPr marL="800100" lvl="1" indent="-342900">
              <a:buFont typeface="Arial" panose="020B0604020202020204" pitchFamily="34" charset="0"/>
              <a:buChar char="•"/>
            </a:pPr>
            <a:r>
              <a:rPr lang="en-US" dirty="0"/>
              <a:t>How to encode the camera information inside the network? </a:t>
            </a:r>
            <a:r>
              <a:rPr lang="en-US" b="1" dirty="0"/>
              <a:t>Plane Sweeping </a:t>
            </a:r>
            <a:r>
              <a:rPr lang="en-US" dirty="0"/>
              <a:t>on front parallel plane</a:t>
            </a:r>
            <a:endParaRPr lang="en-US" b="1" dirty="0"/>
          </a:p>
        </p:txBody>
      </p:sp>
      <p:cxnSp>
        <p:nvCxnSpPr>
          <p:cNvPr id="21" name="Straight Arrow Connector 20">
            <a:extLst>
              <a:ext uri="{FF2B5EF4-FFF2-40B4-BE49-F238E27FC236}">
                <a16:creationId xmlns:a16="http://schemas.microsoft.com/office/drawing/2014/main" id="{E25BEAE2-EA50-40F9-A786-B21A5EB0749C}"/>
              </a:ext>
            </a:extLst>
          </p:cNvPr>
          <p:cNvCxnSpPr>
            <a:cxnSpLocks/>
            <a:endCxn id="24" idx="0"/>
          </p:cNvCxnSpPr>
          <p:nvPr/>
        </p:nvCxnSpPr>
        <p:spPr>
          <a:xfrm flipH="1">
            <a:off x="2423861" y="5026082"/>
            <a:ext cx="434792" cy="257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D68A42-7840-49FF-88E5-26F11F248F50}"/>
              </a:ext>
            </a:extLst>
          </p:cNvPr>
          <p:cNvSpPr txBox="1"/>
          <p:nvPr/>
        </p:nvSpPr>
        <p:spPr>
          <a:xfrm>
            <a:off x="1911688" y="5283595"/>
            <a:ext cx="1024345" cy="523220"/>
          </a:xfrm>
          <a:prstGeom prst="rect">
            <a:avLst/>
          </a:prstGeom>
          <a:noFill/>
        </p:spPr>
        <p:txBody>
          <a:bodyPr wrap="square" rtlCol="0">
            <a:spAutoFit/>
          </a:bodyPr>
          <a:lstStyle/>
          <a:p>
            <a:r>
              <a:rPr lang="en-US" sz="1400" dirty="0"/>
              <a:t>Multiple inputs</a:t>
            </a:r>
          </a:p>
        </p:txBody>
      </p:sp>
      <p:sp>
        <p:nvSpPr>
          <p:cNvPr id="25" name="TextBox 24">
            <a:extLst>
              <a:ext uri="{FF2B5EF4-FFF2-40B4-BE49-F238E27FC236}">
                <a16:creationId xmlns:a16="http://schemas.microsoft.com/office/drawing/2014/main" id="{F81FA3C1-D1D1-46DB-8025-A2F67F7BAB77}"/>
              </a:ext>
            </a:extLst>
          </p:cNvPr>
          <p:cNvSpPr txBox="1"/>
          <p:nvPr/>
        </p:nvSpPr>
        <p:spPr>
          <a:xfrm>
            <a:off x="2710041" y="5264235"/>
            <a:ext cx="1142902" cy="523220"/>
          </a:xfrm>
          <a:prstGeom prst="rect">
            <a:avLst/>
          </a:prstGeom>
          <a:noFill/>
        </p:spPr>
        <p:txBody>
          <a:bodyPr wrap="square" rtlCol="0">
            <a:spAutoFit/>
          </a:bodyPr>
          <a:lstStyle/>
          <a:p>
            <a:r>
              <a:rPr lang="en-US" sz="1400" dirty="0"/>
              <a:t>Feature extraction</a:t>
            </a:r>
          </a:p>
        </p:txBody>
      </p:sp>
      <p:cxnSp>
        <p:nvCxnSpPr>
          <p:cNvPr id="28" name="Straight Arrow Connector 27">
            <a:extLst>
              <a:ext uri="{FF2B5EF4-FFF2-40B4-BE49-F238E27FC236}">
                <a16:creationId xmlns:a16="http://schemas.microsoft.com/office/drawing/2014/main" id="{D500C577-13D8-460D-AFE1-00787416E187}"/>
              </a:ext>
            </a:extLst>
          </p:cNvPr>
          <p:cNvCxnSpPr>
            <a:cxnSpLocks/>
            <a:endCxn id="25" idx="0"/>
          </p:cNvCxnSpPr>
          <p:nvPr/>
        </p:nvCxnSpPr>
        <p:spPr>
          <a:xfrm flipH="1">
            <a:off x="3281492" y="5012203"/>
            <a:ext cx="172440" cy="252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1CABADA-C917-468C-8AE3-8CAB88F8AAB7}"/>
              </a:ext>
            </a:extLst>
          </p:cNvPr>
          <p:cNvSpPr txBox="1"/>
          <p:nvPr/>
        </p:nvSpPr>
        <p:spPr>
          <a:xfrm>
            <a:off x="4254303" y="5488599"/>
            <a:ext cx="872844" cy="307777"/>
          </a:xfrm>
          <a:prstGeom prst="rect">
            <a:avLst/>
          </a:prstGeom>
          <a:noFill/>
        </p:spPr>
        <p:txBody>
          <a:bodyPr wrap="square" rtlCol="0">
            <a:spAutoFit/>
          </a:bodyPr>
          <a:lstStyle/>
          <a:p>
            <a:r>
              <a:rPr lang="en-US" sz="1400" dirty="0"/>
              <a:t>Matching</a:t>
            </a:r>
          </a:p>
        </p:txBody>
      </p:sp>
      <p:cxnSp>
        <p:nvCxnSpPr>
          <p:cNvPr id="31" name="Straight Arrow Connector 30">
            <a:extLst>
              <a:ext uri="{FF2B5EF4-FFF2-40B4-BE49-F238E27FC236}">
                <a16:creationId xmlns:a16="http://schemas.microsoft.com/office/drawing/2014/main" id="{CE3906CC-0CF9-40C0-B854-DC1FB6F56BAC}"/>
              </a:ext>
            </a:extLst>
          </p:cNvPr>
          <p:cNvCxnSpPr>
            <a:cxnSpLocks/>
            <a:endCxn id="30" idx="0"/>
          </p:cNvCxnSpPr>
          <p:nvPr/>
        </p:nvCxnSpPr>
        <p:spPr>
          <a:xfrm>
            <a:off x="4609235" y="4903932"/>
            <a:ext cx="81490" cy="584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DFF387E-993F-4282-BF18-03EDF42357AF}"/>
              </a:ext>
            </a:extLst>
          </p:cNvPr>
          <p:cNvSpPr txBox="1"/>
          <p:nvPr/>
        </p:nvSpPr>
        <p:spPr>
          <a:xfrm>
            <a:off x="5163053" y="5422232"/>
            <a:ext cx="1200180" cy="523220"/>
          </a:xfrm>
          <a:prstGeom prst="rect">
            <a:avLst/>
          </a:prstGeom>
          <a:noFill/>
        </p:spPr>
        <p:txBody>
          <a:bodyPr wrap="square" rtlCol="0">
            <a:spAutoFit/>
          </a:bodyPr>
          <a:lstStyle/>
          <a:p>
            <a:r>
              <a:rPr lang="en-US" sz="1400" dirty="0"/>
              <a:t>Filtering and regularization</a:t>
            </a:r>
          </a:p>
        </p:txBody>
      </p:sp>
      <p:cxnSp>
        <p:nvCxnSpPr>
          <p:cNvPr id="33" name="Straight Arrow Connector 32">
            <a:extLst>
              <a:ext uri="{FF2B5EF4-FFF2-40B4-BE49-F238E27FC236}">
                <a16:creationId xmlns:a16="http://schemas.microsoft.com/office/drawing/2014/main" id="{4AA1B3D3-4E9F-48CC-8774-46BF0621CA72}"/>
              </a:ext>
            </a:extLst>
          </p:cNvPr>
          <p:cNvCxnSpPr>
            <a:cxnSpLocks/>
            <a:stCxn id="36" idx="2"/>
            <a:endCxn id="32" idx="0"/>
          </p:cNvCxnSpPr>
          <p:nvPr/>
        </p:nvCxnSpPr>
        <p:spPr>
          <a:xfrm>
            <a:off x="4928536" y="4973411"/>
            <a:ext cx="834607" cy="448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1FF4246-F2A7-4315-8393-8AE57DF4CE7C}"/>
              </a:ext>
            </a:extLst>
          </p:cNvPr>
          <p:cNvSpPr txBox="1"/>
          <p:nvPr/>
        </p:nvSpPr>
        <p:spPr>
          <a:xfrm>
            <a:off x="6427723" y="6064256"/>
            <a:ext cx="1428143" cy="523220"/>
          </a:xfrm>
          <a:prstGeom prst="rect">
            <a:avLst/>
          </a:prstGeom>
          <a:noFill/>
        </p:spPr>
        <p:txBody>
          <a:bodyPr wrap="square" rtlCol="0">
            <a:spAutoFit/>
          </a:bodyPr>
          <a:lstStyle/>
          <a:p>
            <a:r>
              <a:rPr lang="en-US" sz="1400" dirty="0"/>
              <a:t>Depth extraction with </a:t>
            </a:r>
            <a:r>
              <a:rPr lang="en-US" sz="1400" dirty="0" err="1"/>
              <a:t>Softmax</a:t>
            </a:r>
            <a:endParaRPr lang="en-US" sz="1400" dirty="0"/>
          </a:p>
        </p:txBody>
      </p:sp>
      <p:cxnSp>
        <p:nvCxnSpPr>
          <p:cNvPr id="35" name="Straight Arrow Connector 34">
            <a:extLst>
              <a:ext uri="{FF2B5EF4-FFF2-40B4-BE49-F238E27FC236}">
                <a16:creationId xmlns:a16="http://schemas.microsoft.com/office/drawing/2014/main" id="{C628CD32-34CD-4DEA-AE4D-7E4599864454}"/>
              </a:ext>
            </a:extLst>
          </p:cNvPr>
          <p:cNvCxnSpPr>
            <a:cxnSpLocks/>
            <a:endCxn id="39" idx="1"/>
          </p:cNvCxnSpPr>
          <p:nvPr/>
        </p:nvCxnSpPr>
        <p:spPr>
          <a:xfrm>
            <a:off x="6630955" y="4945853"/>
            <a:ext cx="1097522" cy="7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1F777172-F339-4871-BEB3-FC5FE1B8141E}"/>
              </a:ext>
            </a:extLst>
          </p:cNvPr>
          <p:cNvPicPr>
            <a:picLocks noChangeAspect="1"/>
          </p:cNvPicPr>
          <p:nvPr/>
        </p:nvPicPr>
        <p:blipFill rotWithShape="1">
          <a:blip r:embed="rId2"/>
          <a:srcRect l="22295" t="24431" r="22546" b="28252"/>
          <a:stretch/>
        </p:blipFill>
        <p:spPr>
          <a:xfrm>
            <a:off x="2945496" y="3549255"/>
            <a:ext cx="3966080" cy="1424156"/>
          </a:xfrm>
          <a:prstGeom prst="rect">
            <a:avLst/>
          </a:prstGeom>
        </p:spPr>
      </p:pic>
      <p:sp>
        <p:nvSpPr>
          <p:cNvPr id="37" name="TextBox 36">
            <a:extLst>
              <a:ext uri="{FF2B5EF4-FFF2-40B4-BE49-F238E27FC236}">
                <a16:creationId xmlns:a16="http://schemas.microsoft.com/office/drawing/2014/main" id="{4927A73E-6601-46E6-A0AB-BCE51A859689}"/>
              </a:ext>
            </a:extLst>
          </p:cNvPr>
          <p:cNvSpPr txBox="1"/>
          <p:nvPr/>
        </p:nvSpPr>
        <p:spPr>
          <a:xfrm>
            <a:off x="3552926" y="5325938"/>
            <a:ext cx="872844" cy="523220"/>
          </a:xfrm>
          <a:prstGeom prst="rect">
            <a:avLst/>
          </a:prstGeom>
          <a:noFill/>
        </p:spPr>
        <p:txBody>
          <a:bodyPr wrap="square" rtlCol="0">
            <a:spAutoFit/>
          </a:bodyPr>
          <a:lstStyle/>
          <a:p>
            <a:r>
              <a:rPr lang="en-US" sz="1400" dirty="0"/>
              <a:t>Image warping</a:t>
            </a:r>
          </a:p>
        </p:txBody>
      </p:sp>
      <p:cxnSp>
        <p:nvCxnSpPr>
          <p:cNvPr id="38" name="Straight Arrow Connector 37">
            <a:extLst>
              <a:ext uri="{FF2B5EF4-FFF2-40B4-BE49-F238E27FC236}">
                <a16:creationId xmlns:a16="http://schemas.microsoft.com/office/drawing/2014/main" id="{563D4455-0F51-40FD-84A7-385ED8810952}"/>
              </a:ext>
            </a:extLst>
          </p:cNvPr>
          <p:cNvCxnSpPr>
            <a:cxnSpLocks/>
          </p:cNvCxnSpPr>
          <p:nvPr/>
        </p:nvCxnSpPr>
        <p:spPr>
          <a:xfrm flipH="1">
            <a:off x="4230332" y="4994805"/>
            <a:ext cx="1514" cy="315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37F4769-FF4D-4AB7-9CD2-85A6E7A06BF3}"/>
              </a:ext>
            </a:extLst>
          </p:cNvPr>
          <p:cNvSpPr txBox="1"/>
          <p:nvPr/>
        </p:nvSpPr>
        <p:spPr>
          <a:xfrm>
            <a:off x="7728477" y="4799835"/>
            <a:ext cx="1085841" cy="307777"/>
          </a:xfrm>
          <a:prstGeom prst="rect">
            <a:avLst/>
          </a:prstGeom>
          <a:noFill/>
        </p:spPr>
        <p:txBody>
          <a:bodyPr wrap="square" rtlCol="0">
            <a:spAutoFit/>
          </a:bodyPr>
          <a:lstStyle/>
          <a:p>
            <a:r>
              <a:rPr lang="en-US" sz="1400" dirty="0"/>
              <a:t>Refinement</a:t>
            </a:r>
          </a:p>
        </p:txBody>
      </p:sp>
      <p:cxnSp>
        <p:nvCxnSpPr>
          <p:cNvPr id="40" name="Straight Arrow Connector 39">
            <a:extLst>
              <a:ext uri="{FF2B5EF4-FFF2-40B4-BE49-F238E27FC236}">
                <a16:creationId xmlns:a16="http://schemas.microsoft.com/office/drawing/2014/main" id="{9D66E1C2-DAA2-4E89-A6DE-C38226BA4CEF}"/>
              </a:ext>
            </a:extLst>
          </p:cNvPr>
          <p:cNvCxnSpPr>
            <a:cxnSpLocks/>
            <a:endCxn id="34" idx="0"/>
          </p:cNvCxnSpPr>
          <p:nvPr/>
        </p:nvCxnSpPr>
        <p:spPr>
          <a:xfrm>
            <a:off x="5946710" y="4994805"/>
            <a:ext cx="1195085" cy="106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79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A0803-CF21-404B-9D7F-6D5679ECD55E}"/>
              </a:ext>
            </a:extLst>
          </p:cNvPr>
          <p:cNvSpPr>
            <a:spLocks noGrp="1"/>
          </p:cNvSpPr>
          <p:nvPr>
            <p:ph type="title"/>
          </p:nvPr>
        </p:nvSpPr>
        <p:spPr/>
        <p:txBody>
          <a:bodyPr/>
          <a:lstStyle/>
          <a:p>
            <a:r>
              <a:rPr lang="en-US" sz="2800" dirty="0"/>
              <a:t>Deep Multi-View Stereo network</a:t>
            </a:r>
          </a:p>
        </p:txBody>
      </p:sp>
      <p:sp>
        <p:nvSpPr>
          <p:cNvPr id="29" name="TextBox 28">
            <a:extLst>
              <a:ext uri="{FF2B5EF4-FFF2-40B4-BE49-F238E27FC236}">
                <a16:creationId xmlns:a16="http://schemas.microsoft.com/office/drawing/2014/main" id="{9D4B28CE-2D09-4FCA-9A53-2E37A2575EE9}"/>
              </a:ext>
            </a:extLst>
          </p:cNvPr>
          <p:cNvSpPr txBox="1"/>
          <p:nvPr/>
        </p:nvSpPr>
        <p:spPr>
          <a:xfrm>
            <a:off x="2177143" y="5728491"/>
            <a:ext cx="3360420" cy="415498"/>
          </a:xfrm>
          <a:prstGeom prst="rect">
            <a:avLst/>
          </a:prstGeom>
          <a:noFill/>
        </p:spPr>
        <p:txBody>
          <a:bodyPr wrap="square" rtlCol="0">
            <a:spAutoFit/>
          </a:bodyPr>
          <a:lstStyle/>
          <a:p>
            <a:r>
              <a:rPr lang="en-US" sz="1050" dirty="0"/>
              <a:t>[1] </a:t>
            </a:r>
            <a:r>
              <a:rPr lang="en-US" sz="1050" dirty="0">
                <a:hlinkClick r:id="rId2"/>
              </a:rPr>
              <a:t>https://www.eth3d.net/high_res_multi_view</a:t>
            </a:r>
            <a:endParaRPr lang="en-US" sz="1050" dirty="0"/>
          </a:p>
          <a:p>
            <a:r>
              <a:rPr lang="en-US" sz="1050" dirty="0"/>
              <a:t>https://www.tanksandtemples.org/leaderboard/</a:t>
            </a:r>
          </a:p>
        </p:txBody>
      </p:sp>
      <p:sp>
        <p:nvSpPr>
          <p:cNvPr id="6" name="TextBox 5">
            <a:extLst>
              <a:ext uri="{FF2B5EF4-FFF2-40B4-BE49-F238E27FC236}">
                <a16:creationId xmlns:a16="http://schemas.microsoft.com/office/drawing/2014/main" id="{79A08697-8347-4035-8902-38C8DA5F41C3}"/>
              </a:ext>
            </a:extLst>
          </p:cNvPr>
          <p:cNvSpPr txBox="1"/>
          <p:nvPr/>
        </p:nvSpPr>
        <p:spPr>
          <a:xfrm>
            <a:off x="2170923" y="1374710"/>
            <a:ext cx="6120881" cy="3416320"/>
          </a:xfrm>
          <a:prstGeom prst="rect">
            <a:avLst/>
          </a:prstGeom>
          <a:noFill/>
        </p:spPr>
        <p:txBody>
          <a:bodyPr wrap="square" rtlCol="0">
            <a:spAutoFit/>
          </a:bodyPr>
          <a:lstStyle/>
          <a:p>
            <a:r>
              <a:rPr lang="en-US" dirty="0"/>
              <a:t>Redundant images make deep MVS generalize better than pure stereo:</a:t>
            </a:r>
          </a:p>
          <a:p>
            <a:pPr marL="342900" indent="-342900">
              <a:buFont typeface="Arial" panose="020B0604020202020204" pitchFamily="34" charset="0"/>
              <a:buChar char="•"/>
            </a:pPr>
            <a:r>
              <a:rPr lang="en-US" dirty="0"/>
              <a:t>State-of-the art result on eth3d[1] and tanks and temples[2] benchmarks</a:t>
            </a:r>
          </a:p>
          <a:p>
            <a:r>
              <a:rPr lang="en-US" dirty="0"/>
              <a:t>Open issues:</a:t>
            </a:r>
          </a:p>
          <a:p>
            <a:r>
              <a:rPr lang="en-US" dirty="0"/>
              <a:t>	memory consumption</a:t>
            </a:r>
          </a:p>
          <a:p>
            <a:r>
              <a:rPr lang="en-US" dirty="0"/>
              <a:t>	Image size used for training/testing</a:t>
            </a:r>
          </a:p>
          <a:p>
            <a:r>
              <a:rPr lang="en-US" dirty="0"/>
              <a:t>	</a:t>
            </a:r>
            <a:r>
              <a:rPr lang="en-US" dirty="0" err="1"/>
              <a:t>Fronto</a:t>
            </a:r>
            <a:r>
              <a:rPr lang="en-US" dirty="0"/>
              <a:t> parallel bias</a:t>
            </a:r>
          </a:p>
          <a:p>
            <a:endParaRPr lang="en-US" dirty="0"/>
          </a:p>
        </p:txBody>
      </p:sp>
    </p:spTree>
    <p:extLst>
      <p:ext uri="{BB962C8B-B14F-4D97-AF65-F5344CB8AC3E}">
        <p14:creationId xmlns:p14="http://schemas.microsoft.com/office/powerpoint/2010/main" val="422725975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ctrTitle"/>
          </p:nvPr>
        </p:nvSpPr>
        <p:spPr>
          <a:xfrm>
            <a:off x="1663700" y="1071563"/>
            <a:ext cx="7478713" cy="1447800"/>
          </a:xfrm>
        </p:spPr>
        <p:txBody>
          <a:bodyPr/>
          <a:lstStyle/>
          <a:p>
            <a:pPr eaLnBrk="1" hangingPunct="1"/>
            <a:r>
              <a:rPr lang="en-US" b="1">
                <a:latin typeface="Verdana" charset="0"/>
              </a:rPr>
              <a:t>Space Carving </a:t>
            </a:r>
            <a:br>
              <a:rPr lang="en-US" b="1">
                <a:latin typeface="Verdana" charset="0"/>
              </a:rPr>
            </a:br>
            <a:endParaRPr lang="en-US" sz="2800" b="1">
              <a:latin typeface="Verdana" charset="0"/>
            </a:endParaRPr>
          </a:p>
        </p:txBody>
      </p:sp>
      <p:pic>
        <p:nvPicPr>
          <p:cNvPr id="100355" name="Picture 3" descr="The image “http://www-2.cs.cmu.edu/~seitz/vcolor/rose3.gif” cannot be displayed, because it contains errors."/>
          <p:cNvPicPr>
            <a:picLocks noChangeAspect="1" noChangeArrowheads="1"/>
          </p:cNvPicPr>
          <p:nvPr/>
        </p:nvPicPr>
        <p:blipFill>
          <a:blip r:embed="rId3">
            <a:clrChange>
              <a:clrFrom>
                <a:srgbClr val="000002"/>
              </a:clrFrom>
              <a:clrTo>
                <a:srgbClr val="000002">
                  <a:alpha val="0"/>
                </a:srgbClr>
              </a:clrTo>
            </a:clrChange>
            <a:extLst>
              <a:ext uri="{28A0092B-C50C-407E-A947-70E740481C1C}">
                <a14:useLocalDpi xmlns:a14="http://schemas.microsoft.com/office/drawing/2010/main"/>
              </a:ext>
            </a:extLst>
          </a:blip>
          <a:srcRect/>
          <a:stretch>
            <a:fillRect/>
          </a:stretch>
        </p:blipFill>
        <p:spPr bwMode="auto">
          <a:xfrm>
            <a:off x="3400425" y="2220913"/>
            <a:ext cx="3619500" cy="361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30619796"/>
      </p:ext>
    </p:extLst>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sz="2800">
                <a:latin typeface="Verdana" charset="0"/>
              </a:rPr>
              <a:t>3D Reconstruction from Calibrated Images</a:t>
            </a:r>
          </a:p>
        </p:txBody>
      </p:sp>
      <p:grpSp>
        <p:nvGrpSpPr>
          <p:cNvPr id="101379" name="Group 3"/>
          <p:cNvGrpSpPr>
            <a:grpSpLocks/>
          </p:cNvGrpSpPr>
          <p:nvPr/>
        </p:nvGrpSpPr>
        <p:grpSpPr bwMode="auto">
          <a:xfrm>
            <a:off x="7010400" y="4648200"/>
            <a:ext cx="533400" cy="381000"/>
            <a:chOff x="3648" y="2448"/>
            <a:chExt cx="336" cy="240"/>
          </a:xfrm>
        </p:grpSpPr>
        <p:sp>
          <p:nvSpPr>
            <p:cNvPr id="101411" name="Oval 4"/>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83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01412" name="Rectangle 5"/>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83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01380" name="Group 6"/>
          <p:cNvGrpSpPr>
            <a:grpSpLocks/>
          </p:cNvGrpSpPr>
          <p:nvPr/>
        </p:nvGrpSpPr>
        <p:grpSpPr bwMode="auto">
          <a:xfrm>
            <a:off x="6172200" y="4114800"/>
            <a:ext cx="990600" cy="685800"/>
            <a:chOff x="2544" y="1872"/>
            <a:chExt cx="624" cy="432"/>
          </a:xfrm>
        </p:grpSpPr>
        <p:sp>
          <p:nvSpPr>
            <p:cNvPr id="101409" name="Rectangle 7"/>
            <p:cNvSpPr>
              <a:spLocks noChangeArrowheads="1"/>
            </p:cNvSpPr>
            <p:nvPr/>
          </p:nvSpPr>
          <p:spPr bwMode="auto">
            <a:xfrm>
              <a:off x="2544" y="1872"/>
              <a:ext cx="624" cy="432"/>
            </a:xfrm>
            <a:prstGeom prst="rect">
              <a:avLst/>
            </a:prstGeom>
            <a:solidFill>
              <a:schemeClr val="folHlink"/>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01410" name="Rectangle 8"/>
            <p:cNvSpPr>
              <a:spLocks noChangeArrowheads="1"/>
            </p:cNvSpPr>
            <p:nvPr/>
          </p:nvSpPr>
          <p:spPr bwMode="auto">
            <a:xfrm>
              <a:off x="2832" y="2064"/>
              <a:ext cx="56" cy="72"/>
            </a:xfrm>
            <a:prstGeom prst="rect">
              <a:avLst/>
            </a:prstGeom>
            <a:solidFill>
              <a:schemeClr val="tx2"/>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grpSp>
        <p:nvGrpSpPr>
          <p:cNvPr id="101381" name="Group 9"/>
          <p:cNvGrpSpPr>
            <a:grpSpLocks/>
          </p:cNvGrpSpPr>
          <p:nvPr/>
        </p:nvGrpSpPr>
        <p:grpSpPr bwMode="auto">
          <a:xfrm>
            <a:off x="5257800" y="4495800"/>
            <a:ext cx="990600" cy="762000"/>
            <a:chOff x="2832" y="2832"/>
            <a:chExt cx="624" cy="480"/>
          </a:xfrm>
        </p:grpSpPr>
        <p:sp>
          <p:nvSpPr>
            <p:cNvPr id="101406" name="Rectangle 10"/>
            <p:cNvSpPr>
              <a:spLocks noChangeArrowheads="1"/>
            </p:cNvSpPr>
            <p:nvPr/>
          </p:nvSpPr>
          <p:spPr bwMode="auto">
            <a:xfrm>
              <a:off x="2832" y="2832"/>
              <a:ext cx="624" cy="480"/>
            </a:xfrm>
            <a:prstGeom prst="rect">
              <a:avLst/>
            </a:prstGeom>
            <a:solidFill>
              <a:schemeClr val="fo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01407" name="Rectangle 11"/>
            <p:cNvSpPr>
              <a:spLocks noChangeArrowheads="1"/>
            </p:cNvSpPr>
            <p:nvPr/>
          </p:nvSpPr>
          <p:spPr bwMode="auto">
            <a:xfrm>
              <a:off x="3104" y="2988"/>
              <a:ext cx="56" cy="70"/>
            </a:xfrm>
            <a:prstGeom prst="rect">
              <a:avLst/>
            </a:prstGeom>
            <a:solidFill>
              <a:schemeClr val="tx2"/>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sp>
          <p:nvSpPr>
            <p:cNvPr id="101408" name="Rectangle 12"/>
            <p:cNvSpPr>
              <a:spLocks noChangeArrowheads="1"/>
            </p:cNvSpPr>
            <p:nvPr/>
          </p:nvSpPr>
          <p:spPr bwMode="auto">
            <a:xfrm>
              <a:off x="3024" y="3024"/>
              <a:ext cx="56" cy="70"/>
            </a:xfrm>
            <a:prstGeom prst="rect">
              <a:avLst/>
            </a:prstGeom>
            <a:solidFill>
              <a:schemeClr va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grpSp>
      <p:grpSp>
        <p:nvGrpSpPr>
          <p:cNvPr id="101382" name="Group 13"/>
          <p:cNvGrpSpPr>
            <a:grpSpLocks/>
          </p:cNvGrpSpPr>
          <p:nvPr/>
        </p:nvGrpSpPr>
        <p:grpSpPr bwMode="auto">
          <a:xfrm>
            <a:off x="5715000" y="5181600"/>
            <a:ext cx="533400" cy="381000"/>
            <a:chOff x="3648" y="2448"/>
            <a:chExt cx="336" cy="240"/>
          </a:xfrm>
        </p:grpSpPr>
        <p:sp>
          <p:nvSpPr>
            <p:cNvPr id="101404" name="Oval 14"/>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01405" name="Rectangle 15"/>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01383" name="Group 16"/>
          <p:cNvGrpSpPr>
            <a:grpSpLocks/>
          </p:cNvGrpSpPr>
          <p:nvPr/>
        </p:nvGrpSpPr>
        <p:grpSpPr bwMode="auto">
          <a:xfrm>
            <a:off x="4038600" y="4648200"/>
            <a:ext cx="990600" cy="762000"/>
            <a:chOff x="2064" y="2928"/>
            <a:chExt cx="624" cy="480"/>
          </a:xfrm>
        </p:grpSpPr>
        <p:sp>
          <p:nvSpPr>
            <p:cNvPr id="101401" name="Rectangle 17"/>
            <p:cNvSpPr>
              <a:spLocks noChangeArrowheads="1"/>
            </p:cNvSpPr>
            <p:nvPr/>
          </p:nvSpPr>
          <p:spPr bwMode="auto">
            <a:xfrm>
              <a:off x="2064" y="2928"/>
              <a:ext cx="624" cy="480"/>
            </a:xfrm>
            <a:prstGeom prst="rect">
              <a:avLst/>
            </a:prstGeom>
            <a:solidFill>
              <a:schemeClr val="fo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01402" name="Rectangle 18"/>
            <p:cNvSpPr>
              <a:spLocks noChangeArrowheads="1"/>
            </p:cNvSpPr>
            <p:nvPr/>
          </p:nvSpPr>
          <p:spPr bwMode="auto">
            <a:xfrm>
              <a:off x="2352" y="3072"/>
              <a:ext cx="47" cy="56"/>
            </a:xfrm>
            <a:prstGeom prst="rect">
              <a:avLst/>
            </a:prstGeom>
            <a:solidFill>
              <a:schemeClr va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sp>
          <p:nvSpPr>
            <p:cNvPr id="101403" name="Rectangle 19"/>
            <p:cNvSpPr>
              <a:spLocks noChangeArrowheads="1"/>
            </p:cNvSpPr>
            <p:nvPr/>
          </p:nvSpPr>
          <p:spPr bwMode="auto">
            <a:xfrm>
              <a:off x="2476" y="3100"/>
              <a:ext cx="47" cy="56"/>
            </a:xfrm>
            <a:prstGeom prst="rect">
              <a:avLst/>
            </a:prstGeom>
            <a:solidFill>
              <a:schemeClr val="tx2"/>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grpSp>
        <p:nvGrpSpPr>
          <p:cNvPr id="101384" name="Group 20"/>
          <p:cNvGrpSpPr>
            <a:grpSpLocks/>
          </p:cNvGrpSpPr>
          <p:nvPr/>
        </p:nvGrpSpPr>
        <p:grpSpPr bwMode="auto">
          <a:xfrm>
            <a:off x="4114800" y="5334000"/>
            <a:ext cx="533400" cy="381000"/>
            <a:chOff x="3648" y="2448"/>
            <a:chExt cx="336" cy="240"/>
          </a:xfrm>
        </p:grpSpPr>
        <p:sp>
          <p:nvSpPr>
            <p:cNvPr id="101399" name="Oval 21"/>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2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01400" name="Rectangle 22"/>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2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692247" name="Text Box 23"/>
          <p:cNvSpPr txBox="1">
            <a:spLocks noChangeArrowheads="1"/>
          </p:cNvSpPr>
          <p:nvPr/>
        </p:nvSpPr>
        <p:spPr bwMode="auto">
          <a:xfrm>
            <a:off x="304800" y="2390775"/>
            <a:ext cx="1927225" cy="828675"/>
          </a:xfrm>
          <a:prstGeom prst="rect">
            <a:avLst/>
          </a:prstGeom>
          <a:noFill/>
          <a:ln w="12700">
            <a:noFill/>
            <a:miter lim="800000"/>
            <a:headEnd/>
            <a:tailEnd/>
          </a:ln>
          <a:effectLst/>
        </p:spPr>
        <p:txBody>
          <a:bodyPr wrap="none" anchor="ctr">
            <a:spAutoFit/>
          </a:bodyPr>
          <a:lstStyle/>
          <a:p>
            <a:pPr algn="ctr" eaLnBrk="0" hangingPunct="0">
              <a:spcBef>
                <a:spcPct val="20000"/>
              </a:spcBef>
              <a:defRPr/>
            </a:pPr>
            <a:r>
              <a:rPr lang="en-US" sz="2200">
                <a:solidFill>
                  <a:srgbClr val="FFCC66"/>
                </a:solidFill>
                <a:effectLst>
                  <a:outerShdw blurRad="38100" dist="38100" dir="2700000" algn="tl">
                    <a:srgbClr val="C0C0C0"/>
                  </a:outerShdw>
                </a:effectLst>
                <a:latin typeface="Tahoma" pitchFamily="34" charset="0"/>
                <a:ea typeface="+mn-ea"/>
              </a:rPr>
              <a:t>Scene Volume</a:t>
            </a:r>
          </a:p>
          <a:p>
            <a:pPr algn="ctr" eaLnBrk="0" hangingPunct="0">
              <a:spcBef>
                <a:spcPct val="20000"/>
              </a:spcBef>
              <a:defRPr/>
            </a:pPr>
            <a:r>
              <a:rPr lang="en-US" sz="2200" b="1">
                <a:solidFill>
                  <a:srgbClr val="FFCC66"/>
                </a:solidFill>
                <a:effectLst>
                  <a:outerShdw blurRad="38100" dist="38100" dir="2700000" algn="tl">
                    <a:srgbClr val="C0C0C0"/>
                  </a:outerShdw>
                </a:effectLst>
                <a:latin typeface="Tahoma" pitchFamily="34" charset="0"/>
                <a:ea typeface="+mn-ea"/>
              </a:rPr>
              <a:t>V</a:t>
            </a:r>
            <a:endParaRPr lang="en-US" sz="2200">
              <a:solidFill>
                <a:srgbClr val="FFCC66"/>
              </a:solidFill>
              <a:latin typeface="Tahoma" pitchFamily="34" charset="0"/>
              <a:ea typeface="+mn-ea"/>
            </a:endParaRPr>
          </a:p>
        </p:txBody>
      </p:sp>
      <p:sp>
        <p:nvSpPr>
          <p:cNvPr id="692248" name="Text Box 24"/>
          <p:cNvSpPr txBox="1">
            <a:spLocks noChangeArrowheads="1"/>
          </p:cNvSpPr>
          <p:nvPr/>
        </p:nvSpPr>
        <p:spPr bwMode="auto">
          <a:xfrm>
            <a:off x="971550" y="4706938"/>
            <a:ext cx="1847850" cy="828675"/>
          </a:xfrm>
          <a:prstGeom prst="rect">
            <a:avLst/>
          </a:prstGeom>
          <a:noFill/>
          <a:ln w="12700">
            <a:noFill/>
            <a:miter lim="800000"/>
            <a:headEnd/>
            <a:tailEnd/>
          </a:ln>
          <a:effectLst/>
        </p:spPr>
        <p:txBody>
          <a:bodyPr wrap="none" anchor="ctr">
            <a:spAutoFit/>
          </a:bodyPr>
          <a:lstStyle/>
          <a:p>
            <a:pPr algn="ctr" eaLnBrk="0" hangingPunct="0">
              <a:spcBef>
                <a:spcPct val="20000"/>
              </a:spcBef>
              <a:defRPr/>
            </a:pPr>
            <a:r>
              <a:rPr lang="en-US" sz="2200">
                <a:solidFill>
                  <a:srgbClr val="FFCC66"/>
                </a:solidFill>
                <a:effectLst>
                  <a:outerShdw blurRad="38100" dist="38100" dir="2700000" algn="tl">
                    <a:srgbClr val="C0C0C0"/>
                  </a:outerShdw>
                </a:effectLst>
                <a:latin typeface="Tahoma" pitchFamily="34" charset="0"/>
                <a:ea typeface="+mn-ea"/>
              </a:rPr>
              <a:t>Input Images</a:t>
            </a:r>
          </a:p>
          <a:p>
            <a:pPr algn="ctr" eaLnBrk="0" hangingPunct="0">
              <a:spcBef>
                <a:spcPct val="20000"/>
              </a:spcBef>
              <a:defRPr/>
            </a:pPr>
            <a:r>
              <a:rPr lang="en-US" sz="2200">
                <a:solidFill>
                  <a:srgbClr val="FFCC66"/>
                </a:solidFill>
                <a:effectLst>
                  <a:outerShdw blurRad="38100" dist="38100" dir="2700000" algn="tl">
                    <a:srgbClr val="C0C0C0"/>
                  </a:outerShdw>
                </a:effectLst>
                <a:latin typeface="Tahoma" pitchFamily="34" charset="0"/>
                <a:ea typeface="+mn-ea"/>
              </a:rPr>
              <a:t>(Calibrated)</a:t>
            </a:r>
            <a:endParaRPr lang="en-US" sz="2200">
              <a:solidFill>
                <a:srgbClr val="FFCC66"/>
              </a:solidFill>
              <a:latin typeface="Tahoma" pitchFamily="34" charset="0"/>
              <a:ea typeface="+mn-ea"/>
            </a:endParaRPr>
          </a:p>
        </p:txBody>
      </p:sp>
      <p:sp>
        <p:nvSpPr>
          <p:cNvPr id="692249" name="Line 25"/>
          <p:cNvSpPr>
            <a:spLocks noChangeShapeType="1"/>
          </p:cNvSpPr>
          <p:nvPr/>
        </p:nvSpPr>
        <p:spPr bwMode="auto">
          <a:xfrm flipV="1">
            <a:off x="2895600" y="5156200"/>
            <a:ext cx="609600" cy="0"/>
          </a:xfrm>
          <a:prstGeom prst="line">
            <a:avLst/>
          </a:prstGeom>
          <a:noFill/>
          <a:ln w="57150">
            <a:solidFill>
              <a:srgbClr val="FFCC66"/>
            </a:solidFill>
            <a:miter lim="800000"/>
            <a:headEnd/>
            <a:tailEnd type="triangle" w="med" len="med"/>
          </a:ln>
          <a:effectLst>
            <a:outerShdw dist="35921" dir="2700000" algn="ctr" rotWithShape="0">
              <a:schemeClr val="bg2"/>
            </a:outerShdw>
          </a:effectLst>
        </p:spPr>
        <p:txBody>
          <a:bodyPr wrap="none" anchor="ctr"/>
          <a:lstStyle/>
          <a:p>
            <a:pPr>
              <a:defRPr/>
            </a:pPr>
            <a:endParaRPr lang="en-US">
              <a:latin typeface="Times New Roman" pitchFamily="18" charset="0"/>
              <a:ea typeface="+mn-ea"/>
            </a:endParaRPr>
          </a:p>
        </p:txBody>
      </p:sp>
      <p:sp>
        <p:nvSpPr>
          <p:cNvPr id="101388" name="Line 26"/>
          <p:cNvSpPr>
            <a:spLocks noChangeShapeType="1"/>
          </p:cNvSpPr>
          <p:nvPr/>
        </p:nvSpPr>
        <p:spPr bwMode="auto">
          <a:xfrm flipH="1" flipV="1">
            <a:off x="2895600" y="1828800"/>
            <a:ext cx="14478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1389" name="Line 27"/>
          <p:cNvSpPr>
            <a:spLocks noChangeShapeType="1"/>
          </p:cNvSpPr>
          <p:nvPr/>
        </p:nvSpPr>
        <p:spPr bwMode="auto">
          <a:xfrm flipH="1" flipV="1">
            <a:off x="2971800" y="3124200"/>
            <a:ext cx="14478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1390" name="Line 28"/>
          <p:cNvSpPr>
            <a:spLocks noChangeShapeType="1"/>
          </p:cNvSpPr>
          <p:nvPr/>
        </p:nvSpPr>
        <p:spPr bwMode="auto">
          <a:xfrm flipH="1" flipV="1">
            <a:off x="5181600" y="1447800"/>
            <a:ext cx="15240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1391" name="Line 29"/>
          <p:cNvSpPr>
            <a:spLocks noChangeShapeType="1"/>
          </p:cNvSpPr>
          <p:nvPr/>
        </p:nvSpPr>
        <p:spPr bwMode="auto">
          <a:xfrm>
            <a:off x="4343400" y="3048000"/>
            <a:ext cx="76200" cy="12954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1392" name="Line 30"/>
          <p:cNvSpPr>
            <a:spLocks noChangeShapeType="1"/>
          </p:cNvSpPr>
          <p:nvPr/>
        </p:nvSpPr>
        <p:spPr bwMode="auto">
          <a:xfrm>
            <a:off x="2895600" y="1828800"/>
            <a:ext cx="76200" cy="12954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1393" name="Line 31"/>
          <p:cNvSpPr>
            <a:spLocks noChangeShapeType="1"/>
          </p:cNvSpPr>
          <p:nvPr/>
        </p:nvSpPr>
        <p:spPr bwMode="auto">
          <a:xfrm flipH="1">
            <a:off x="6629400" y="2667000"/>
            <a:ext cx="762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1394" name="Line 32"/>
          <p:cNvSpPr>
            <a:spLocks noChangeShapeType="1"/>
          </p:cNvSpPr>
          <p:nvPr/>
        </p:nvSpPr>
        <p:spPr bwMode="auto">
          <a:xfrm flipV="1">
            <a:off x="4343400" y="2667000"/>
            <a:ext cx="2362200" cy="3810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1395" name="Line 33"/>
          <p:cNvSpPr>
            <a:spLocks noChangeShapeType="1"/>
          </p:cNvSpPr>
          <p:nvPr/>
        </p:nvSpPr>
        <p:spPr bwMode="auto">
          <a:xfrm flipV="1">
            <a:off x="4419600" y="3886200"/>
            <a:ext cx="2209800" cy="457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1396" name="Line 34"/>
          <p:cNvSpPr>
            <a:spLocks noChangeShapeType="1"/>
          </p:cNvSpPr>
          <p:nvPr/>
        </p:nvSpPr>
        <p:spPr bwMode="auto">
          <a:xfrm flipV="1">
            <a:off x="2895600" y="1447800"/>
            <a:ext cx="2286000" cy="3810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692259" name="Line 35"/>
          <p:cNvSpPr>
            <a:spLocks noChangeShapeType="1"/>
          </p:cNvSpPr>
          <p:nvPr/>
        </p:nvSpPr>
        <p:spPr bwMode="auto">
          <a:xfrm flipV="1">
            <a:off x="2209800" y="2819400"/>
            <a:ext cx="609600" cy="0"/>
          </a:xfrm>
          <a:prstGeom prst="line">
            <a:avLst/>
          </a:prstGeom>
          <a:noFill/>
          <a:ln w="57150">
            <a:solidFill>
              <a:srgbClr val="FFCC66"/>
            </a:solidFill>
            <a:miter lim="800000"/>
            <a:headEnd/>
            <a:tailEnd type="triangle" w="med" len="med"/>
          </a:ln>
          <a:effectLst>
            <a:outerShdw dist="35921" dir="2700000" algn="ctr" rotWithShape="0">
              <a:schemeClr val="bg2"/>
            </a:outerShdw>
          </a:effectLst>
        </p:spPr>
        <p:txBody>
          <a:bodyPr wrap="none" anchor="ctr"/>
          <a:lstStyle/>
          <a:p>
            <a:pPr>
              <a:defRPr/>
            </a:pPr>
            <a:endParaRPr lang="en-US">
              <a:latin typeface="Times New Roman" pitchFamily="18" charset="0"/>
              <a:ea typeface="+mn-ea"/>
            </a:endParaRPr>
          </a:p>
        </p:txBody>
      </p:sp>
      <p:sp>
        <p:nvSpPr>
          <p:cNvPr id="692260" name="Text Box 36"/>
          <p:cNvSpPr txBox="1">
            <a:spLocks noChangeArrowheads="1"/>
          </p:cNvSpPr>
          <p:nvPr/>
        </p:nvSpPr>
        <p:spPr bwMode="auto">
          <a:xfrm>
            <a:off x="457200" y="5989638"/>
            <a:ext cx="7646988" cy="549275"/>
          </a:xfrm>
          <a:prstGeom prst="rect">
            <a:avLst/>
          </a:prstGeom>
          <a:noFill/>
          <a:ln w="12700">
            <a:noFill/>
            <a:miter lim="800000"/>
            <a:headEnd/>
            <a:tailEnd/>
          </a:ln>
          <a:effectLst/>
        </p:spPr>
        <p:txBody>
          <a:bodyPr wrap="none" anchor="ctr">
            <a:spAutoFit/>
          </a:bodyPr>
          <a:lstStyle/>
          <a:p>
            <a:pPr eaLnBrk="0" hangingPunct="0">
              <a:spcBef>
                <a:spcPct val="20000"/>
              </a:spcBef>
              <a:defRPr/>
            </a:pPr>
            <a:r>
              <a:rPr lang="en-US" sz="3000" b="1">
                <a:solidFill>
                  <a:schemeClr val="tx2"/>
                </a:solidFill>
                <a:effectLst>
                  <a:outerShdw blurRad="38100" dist="38100" dir="2700000" algn="tl">
                    <a:srgbClr val="C0C0C0"/>
                  </a:outerShdw>
                </a:effectLst>
                <a:latin typeface="Times New Roman" pitchFamily="18" charset="0"/>
                <a:ea typeface="+mn-ea"/>
              </a:rPr>
              <a:t>Goal:  </a:t>
            </a:r>
            <a:r>
              <a:rPr lang="en-US" sz="2200" b="1">
                <a:effectLst>
                  <a:outerShdw blurRad="38100" dist="38100" dir="2700000" algn="tl">
                    <a:srgbClr val="C0C0C0"/>
                  </a:outerShdw>
                </a:effectLst>
                <a:latin typeface="Arial" pitchFamily="34" charset="0"/>
                <a:ea typeface="+mn-ea"/>
              </a:rPr>
              <a:t>Determine transparency, radiance of points in V</a:t>
            </a:r>
            <a:endParaRPr lang="en-US" sz="3000" b="1">
              <a:solidFill>
                <a:schemeClr val="tx2"/>
              </a:solidFill>
              <a:latin typeface="Times New Roman" pitchFamily="18" charset="0"/>
              <a:ea typeface="+mn-ea"/>
            </a:endParaRPr>
          </a:p>
        </p:txBody>
      </p:sp>
    </p:spTree>
    <p:extLst>
      <p:ext uri="{BB962C8B-B14F-4D97-AF65-F5344CB8AC3E}">
        <p14:creationId xmlns:p14="http://schemas.microsoft.com/office/powerpoint/2010/main" val="2412264675"/>
      </p:ext>
    </p:extLst>
  </p:cSld>
  <p:clrMapOvr>
    <a:masterClrMapping/>
  </p:clrMapOvr>
  <p:transition advTm="1008"/>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sz="3200">
                <a:latin typeface="Verdana" charset="0"/>
              </a:rPr>
              <a:t>Discrete Formulation:  Voxel Coloring</a:t>
            </a:r>
          </a:p>
        </p:txBody>
      </p:sp>
      <p:grpSp>
        <p:nvGrpSpPr>
          <p:cNvPr id="102403" name="Group 3"/>
          <p:cNvGrpSpPr>
            <a:grpSpLocks/>
          </p:cNvGrpSpPr>
          <p:nvPr/>
        </p:nvGrpSpPr>
        <p:grpSpPr bwMode="auto">
          <a:xfrm>
            <a:off x="7010400" y="4648200"/>
            <a:ext cx="533400" cy="381000"/>
            <a:chOff x="3648" y="2448"/>
            <a:chExt cx="336" cy="240"/>
          </a:xfrm>
        </p:grpSpPr>
        <p:sp>
          <p:nvSpPr>
            <p:cNvPr id="102478" name="Oval 4"/>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83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02479" name="Rectangle 5"/>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83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02404" name="Group 6"/>
          <p:cNvGrpSpPr>
            <a:grpSpLocks/>
          </p:cNvGrpSpPr>
          <p:nvPr/>
        </p:nvGrpSpPr>
        <p:grpSpPr bwMode="auto">
          <a:xfrm>
            <a:off x="6172200" y="4114800"/>
            <a:ext cx="990600" cy="685800"/>
            <a:chOff x="2544" y="1872"/>
            <a:chExt cx="624" cy="432"/>
          </a:xfrm>
        </p:grpSpPr>
        <p:sp>
          <p:nvSpPr>
            <p:cNvPr id="102476" name="Rectangle 7"/>
            <p:cNvSpPr>
              <a:spLocks noChangeArrowheads="1"/>
            </p:cNvSpPr>
            <p:nvPr/>
          </p:nvSpPr>
          <p:spPr bwMode="auto">
            <a:xfrm>
              <a:off x="2544" y="1872"/>
              <a:ext cx="624" cy="432"/>
            </a:xfrm>
            <a:prstGeom prst="rect">
              <a:avLst/>
            </a:prstGeom>
            <a:solidFill>
              <a:schemeClr val="folHlink"/>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02477" name="Rectangle 8"/>
            <p:cNvSpPr>
              <a:spLocks noChangeArrowheads="1"/>
            </p:cNvSpPr>
            <p:nvPr/>
          </p:nvSpPr>
          <p:spPr bwMode="auto">
            <a:xfrm>
              <a:off x="2832" y="2064"/>
              <a:ext cx="56" cy="72"/>
            </a:xfrm>
            <a:prstGeom prst="rect">
              <a:avLst/>
            </a:prstGeom>
            <a:solidFill>
              <a:schemeClr val="tx2"/>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grpSp>
        <p:nvGrpSpPr>
          <p:cNvPr id="102405" name="Group 9"/>
          <p:cNvGrpSpPr>
            <a:grpSpLocks/>
          </p:cNvGrpSpPr>
          <p:nvPr/>
        </p:nvGrpSpPr>
        <p:grpSpPr bwMode="auto">
          <a:xfrm>
            <a:off x="5257800" y="4495800"/>
            <a:ext cx="990600" cy="762000"/>
            <a:chOff x="2832" y="2832"/>
            <a:chExt cx="624" cy="480"/>
          </a:xfrm>
        </p:grpSpPr>
        <p:sp>
          <p:nvSpPr>
            <p:cNvPr id="102473" name="Rectangle 10"/>
            <p:cNvSpPr>
              <a:spLocks noChangeArrowheads="1"/>
            </p:cNvSpPr>
            <p:nvPr/>
          </p:nvSpPr>
          <p:spPr bwMode="auto">
            <a:xfrm>
              <a:off x="2832" y="2832"/>
              <a:ext cx="624" cy="480"/>
            </a:xfrm>
            <a:prstGeom prst="rect">
              <a:avLst/>
            </a:prstGeom>
            <a:solidFill>
              <a:schemeClr val="fo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02474" name="Rectangle 11"/>
            <p:cNvSpPr>
              <a:spLocks noChangeArrowheads="1"/>
            </p:cNvSpPr>
            <p:nvPr/>
          </p:nvSpPr>
          <p:spPr bwMode="auto">
            <a:xfrm>
              <a:off x="3104" y="2988"/>
              <a:ext cx="56" cy="70"/>
            </a:xfrm>
            <a:prstGeom prst="rect">
              <a:avLst/>
            </a:prstGeom>
            <a:solidFill>
              <a:schemeClr val="tx2"/>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sp>
          <p:nvSpPr>
            <p:cNvPr id="102475" name="Rectangle 12"/>
            <p:cNvSpPr>
              <a:spLocks noChangeArrowheads="1"/>
            </p:cNvSpPr>
            <p:nvPr/>
          </p:nvSpPr>
          <p:spPr bwMode="auto">
            <a:xfrm>
              <a:off x="3024" y="3024"/>
              <a:ext cx="56" cy="70"/>
            </a:xfrm>
            <a:prstGeom prst="rect">
              <a:avLst/>
            </a:prstGeom>
            <a:solidFill>
              <a:schemeClr va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grpSp>
      <p:grpSp>
        <p:nvGrpSpPr>
          <p:cNvPr id="102406" name="Group 13"/>
          <p:cNvGrpSpPr>
            <a:grpSpLocks/>
          </p:cNvGrpSpPr>
          <p:nvPr/>
        </p:nvGrpSpPr>
        <p:grpSpPr bwMode="auto">
          <a:xfrm>
            <a:off x="5715000" y="5181600"/>
            <a:ext cx="533400" cy="381000"/>
            <a:chOff x="3648" y="2448"/>
            <a:chExt cx="336" cy="240"/>
          </a:xfrm>
        </p:grpSpPr>
        <p:sp>
          <p:nvSpPr>
            <p:cNvPr id="102471" name="Oval 14"/>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02472" name="Rectangle 15"/>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02407" name="Group 16"/>
          <p:cNvGrpSpPr>
            <a:grpSpLocks/>
          </p:cNvGrpSpPr>
          <p:nvPr/>
        </p:nvGrpSpPr>
        <p:grpSpPr bwMode="auto">
          <a:xfrm>
            <a:off x="4038600" y="4648200"/>
            <a:ext cx="990600" cy="762000"/>
            <a:chOff x="2064" y="2928"/>
            <a:chExt cx="624" cy="480"/>
          </a:xfrm>
        </p:grpSpPr>
        <p:sp>
          <p:nvSpPr>
            <p:cNvPr id="102468" name="Rectangle 17"/>
            <p:cNvSpPr>
              <a:spLocks noChangeArrowheads="1"/>
            </p:cNvSpPr>
            <p:nvPr/>
          </p:nvSpPr>
          <p:spPr bwMode="auto">
            <a:xfrm>
              <a:off x="2064" y="2928"/>
              <a:ext cx="624" cy="480"/>
            </a:xfrm>
            <a:prstGeom prst="rect">
              <a:avLst/>
            </a:prstGeom>
            <a:solidFill>
              <a:schemeClr val="fo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02469" name="Rectangle 18"/>
            <p:cNvSpPr>
              <a:spLocks noChangeArrowheads="1"/>
            </p:cNvSpPr>
            <p:nvPr/>
          </p:nvSpPr>
          <p:spPr bwMode="auto">
            <a:xfrm>
              <a:off x="2352" y="3072"/>
              <a:ext cx="47" cy="56"/>
            </a:xfrm>
            <a:prstGeom prst="rect">
              <a:avLst/>
            </a:prstGeom>
            <a:solidFill>
              <a:schemeClr va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sp>
          <p:nvSpPr>
            <p:cNvPr id="102470" name="Rectangle 19"/>
            <p:cNvSpPr>
              <a:spLocks noChangeArrowheads="1"/>
            </p:cNvSpPr>
            <p:nvPr/>
          </p:nvSpPr>
          <p:spPr bwMode="auto">
            <a:xfrm>
              <a:off x="2476" y="3100"/>
              <a:ext cx="47" cy="56"/>
            </a:xfrm>
            <a:prstGeom prst="rect">
              <a:avLst/>
            </a:prstGeom>
            <a:solidFill>
              <a:schemeClr val="tx2"/>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grpSp>
        <p:nvGrpSpPr>
          <p:cNvPr id="102408" name="Group 20"/>
          <p:cNvGrpSpPr>
            <a:grpSpLocks/>
          </p:cNvGrpSpPr>
          <p:nvPr/>
        </p:nvGrpSpPr>
        <p:grpSpPr bwMode="auto">
          <a:xfrm>
            <a:off x="4114800" y="5334000"/>
            <a:ext cx="533400" cy="381000"/>
            <a:chOff x="3648" y="2448"/>
            <a:chExt cx="336" cy="240"/>
          </a:xfrm>
        </p:grpSpPr>
        <p:sp>
          <p:nvSpPr>
            <p:cNvPr id="102466" name="Oval 21"/>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2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02467" name="Rectangle 22"/>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2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694295" name="Text Box 23"/>
          <p:cNvSpPr txBox="1">
            <a:spLocks noChangeArrowheads="1"/>
          </p:cNvSpPr>
          <p:nvPr/>
        </p:nvSpPr>
        <p:spPr bwMode="auto">
          <a:xfrm>
            <a:off x="439738" y="2438400"/>
            <a:ext cx="1927225" cy="828675"/>
          </a:xfrm>
          <a:prstGeom prst="rect">
            <a:avLst/>
          </a:prstGeom>
          <a:noFill/>
          <a:ln w="12700">
            <a:noFill/>
            <a:miter lim="800000"/>
            <a:headEnd/>
            <a:tailEnd/>
          </a:ln>
          <a:effectLst/>
        </p:spPr>
        <p:txBody>
          <a:bodyPr wrap="none" anchor="ctr">
            <a:spAutoFit/>
          </a:bodyPr>
          <a:lstStyle/>
          <a:p>
            <a:pPr algn="ctr" eaLnBrk="0" hangingPunct="0">
              <a:spcBef>
                <a:spcPct val="20000"/>
              </a:spcBef>
              <a:defRPr/>
            </a:pPr>
            <a:r>
              <a:rPr lang="en-US" sz="2200">
                <a:solidFill>
                  <a:srgbClr val="FFCC66"/>
                </a:solidFill>
                <a:effectLst>
                  <a:outerShdw blurRad="38100" dist="38100" dir="2700000" algn="tl">
                    <a:srgbClr val="C0C0C0"/>
                  </a:outerShdw>
                </a:effectLst>
                <a:latin typeface="Tahoma" pitchFamily="34" charset="0"/>
                <a:ea typeface="+mn-ea"/>
              </a:rPr>
              <a:t>Discretized </a:t>
            </a:r>
          </a:p>
          <a:p>
            <a:pPr algn="ctr" eaLnBrk="0" hangingPunct="0">
              <a:spcBef>
                <a:spcPct val="20000"/>
              </a:spcBef>
              <a:defRPr/>
            </a:pPr>
            <a:r>
              <a:rPr lang="en-US" sz="2200">
                <a:solidFill>
                  <a:srgbClr val="FFCC66"/>
                </a:solidFill>
                <a:effectLst>
                  <a:outerShdw blurRad="38100" dist="38100" dir="2700000" algn="tl">
                    <a:srgbClr val="C0C0C0"/>
                  </a:outerShdw>
                </a:effectLst>
                <a:latin typeface="Tahoma" pitchFamily="34" charset="0"/>
                <a:ea typeface="+mn-ea"/>
              </a:rPr>
              <a:t>Scene Volume</a:t>
            </a:r>
            <a:endParaRPr lang="en-US" sz="2200">
              <a:solidFill>
                <a:srgbClr val="FFCC66"/>
              </a:solidFill>
              <a:latin typeface="Tahoma" pitchFamily="34" charset="0"/>
              <a:ea typeface="+mn-ea"/>
            </a:endParaRPr>
          </a:p>
        </p:txBody>
      </p:sp>
      <p:sp>
        <p:nvSpPr>
          <p:cNvPr id="694296" name="Text Box 24"/>
          <p:cNvSpPr txBox="1">
            <a:spLocks noChangeArrowheads="1"/>
          </p:cNvSpPr>
          <p:nvPr/>
        </p:nvSpPr>
        <p:spPr bwMode="auto">
          <a:xfrm>
            <a:off x="971550" y="4706938"/>
            <a:ext cx="1847850" cy="828675"/>
          </a:xfrm>
          <a:prstGeom prst="rect">
            <a:avLst/>
          </a:prstGeom>
          <a:noFill/>
          <a:ln w="12700">
            <a:noFill/>
            <a:miter lim="800000"/>
            <a:headEnd/>
            <a:tailEnd/>
          </a:ln>
          <a:effectLst/>
        </p:spPr>
        <p:txBody>
          <a:bodyPr wrap="none" anchor="ctr">
            <a:spAutoFit/>
          </a:bodyPr>
          <a:lstStyle/>
          <a:p>
            <a:pPr algn="ctr" eaLnBrk="0" hangingPunct="0">
              <a:spcBef>
                <a:spcPct val="20000"/>
              </a:spcBef>
              <a:defRPr/>
            </a:pPr>
            <a:r>
              <a:rPr lang="en-US" sz="2200">
                <a:solidFill>
                  <a:srgbClr val="FFCC66"/>
                </a:solidFill>
                <a:effectLst>
                  <a:outerShdw blurRad="38100" dist="38100" dir="2700000" algn="tl">
                    <a:srgbClr val="C0C0C0"/>
                  </a:outerShdw>
                </a:effectLst>
                <a:latin typeface="Tahoma" pitchFamily="34" charset="0"/>
                <a:ea typeface="+mn-ea"/>
              </a:rPr>
              <a:t>Input Images</a:t>
            </a:r>
          </a:p>
          <a:p>
            <a:pPr algn="ctr" eaLnBrk="0" hangingPunct="0">
              <a:spcBef>
                <a:spcPct val="20000"/>
              </a:spcBef>
              <a:defRPr/>
            </a:pPr>
            <a:r>
              <a:rPr lang="en-US" sz="2200">
                <a:solidFill>
                  <a:srgbClr val="FFCC66"/>
                </a:solidFill>
                <a:effectLst>
                  <a:outerShdw blurRad="38100" dist="38100" dir="2700000" algn="tl">
                    <a:srgbClr val="C0C0C0"/>
                  </a:outerShdw>
                </a:effectLst>
                <a:latin typeface="Tahoma" pitchFamily="34" charset="0"/>
                <a:ea typeface="+mn-ea"/>
              </a:rPr>
              <a:t>(Calibrated)</a:t>
            </a:r>
            <a:endParaRPr lang="en-US" sz="2200">
              <a:solidFill>
                <a:srgbClr val="FFCC66"/>
              </a:solidFill>
              <a:latin typeface="Tahoma" pitchFamily="34" charset="0"/>
              <a:ea typeface="+mn-ea"/>
            </a:endParaRPr>
          </a:p>
        </p:txBody>
      </p:sp>
      <p:sp>
        <p:nvSpPr>
          <p:cNvPr id="694297" name="Line 25"/>
          <p:cNvSpPr>
            <a:spLocks noChangeShapeType="1"/>
          </p:cNvSpPr>
          <p:nvPr/>
        </p:nvSpPr>
        <p:spPr bwMode="auto">
          <a:xfrm flipV="1">
            <a:off x="2895600" y="5156200"/>
            <a:ext cx="609600" cy="0"/>
          </a:xfrm>
          <a:prstGeom prst="line">
            <a:avLst/>
          </a:prstGeom>
          <a:noFill/>
          <a:ln w="57150">
            <a:solidFill>
              <a:srgbClr val="FFCC66"/>
            </a:solidFill>
            <a:miter lim="800000"/>
            <a:headEnd/>
            <a:tailEnd type="triangle" w="med" len="med"/>
          </a:ln>
          <a:effectLst>
            <a:outerShdw dist="35921" dir="2700000" algn="ctr" rotWithShape="0">
              <a:schemeClr val="bg2"/>
            </a:outerShdw>
          </a:effectLst>
        </p:spPr>
        <p:txBody>
          <a:bodyPr wrap="none" anchor="ctr"/>
          <a:lstStyle/>
          <a:p>
            <a:pPr>
              <a:defRPr/>
            </a:pPr>
            <a:endParaRPr lang="en-US">
              <a:latin typeface="Times New Roman" pitchFamily="18" charset="0"/>
              <a:ea typeface="+mn-ea"/>
            </a:endParaRPr>
          </a:p>
        </p:txBody>
      </p:sp>
      <p:grpSp>
        <p:nvGrpSpPr>
          <p:cNvPr id="102412" name="Group 26"/>
          <p:cNvGrpSpPr>
            <a:grpSpLocks/>
          </p:cNvGrpSpPr>
          <p:nvPr/>
        </p:nvGrpSpPr>
        <p:grpSpPr bwMode="auto">
          <a:xfrm>
            <a:off x="2895600" y="1447800"/>
            <a:ext cx="3810000" cy="2895600"/>
            <a:chOff x="1344" y="912"/>
            <a:chExt cx="2400" cy="1824"/>
          </a:xfrm>
        </p:grpSpPr>
        <p:sp>
          <p:nvSpPr>
            <p:cNvPr id="102415" name="Line 27"/>
            <p:cNvSpPr>
              <a:spLocks noChangeShapeType="1"/>
            </p:cNvSpPr>
            <p:nvPr/>
          </p:nvSpPr>
          <p:spPr bwMode="auto">
            <a:xfrm flipH="1" flipV="1">
              <a:off x="1344" y="1152"/>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16" name="Line 28"/>
            <p:cNvSpPr>
              <a:spLocks noChangeShapeType="1"/>
            </p:cNvSpPr>
            <p:nvPr/>
          </p:nvSpPr>
          <p:spPr bwMode="auto">
            <a:xfrm flipH="1" flipV="1">
              <a:off x="1392" y="1968"/>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17" name="Line 29"/>
            <p:cNvSpPr>
              <a:spLocks noChangeShapeType="1"/>
            </p:cNvSpPr>
            <p:nvPr/>
          </p:nvSpPr>
          <p:spPr bwMode="auto">
            <a:xfrm flipH="1" flipV="1">
              <a:off x="2784" y="912"/>
              <a:ext cx="960"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18" name="Line 30"/>
            <p:cNvSpPr>
              <a:spLocks noChangeShapeType="1"/>
            </p:cNvSpPr>
            <p:nvPr/>
          </p:nvSpPr>
          <p:spPr bwMode="auto">
            <a:xfrm>
              <a:off x="2256" y="1920"/>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19" name="Line 31"/>
            <p:cNvSpPr>
              <a:spLocks noChangeShapeType="1"/>
            </p:cNvSpPr>
            <p:nvPr/>
          </p:nvSpPr>
          <p:spPr bwMode="auto">
            <a:xfrm>
              <a:off x="1344" y="1152"/>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20" name="Line 32"/>
            <p:cNvSpPr>
              <a:spLocks noChangeShapeType="1"/>
            </p:cNvSpPr>
            <p:nvPr/>
          </p:nvSpPr>
          <p:spPr bwMode="auto">
            <a:xfrm flipH="1">
              <a:off x="3696" y="1680"/>
              <a:ext cx="48"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21" name="Line 33"/>
            <p:cNvSpPr>
              <a:spLocks noChangeShapeType="1"/>
            </p:cNvSpPr>
            <p:nvPr/>
          </p:nvSpPr>
          <p:spPr bwMode="auto">
            <a:xfrm flipV="1">
              <a:off x="2256" y="1680"/>
              <a:ext cx="1488" cy="24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22" name="Line 34"/>
            <p:cNvSpPr>
              <a:spLocks noChangeShapeType="1"/>
            </p:cNvSpPr>
            <p:nvPr/>
          </p:nvSpPr>
          <p:spPr bwMode="auto">
            <a:xfrm flipV="1">
              <a:off x="2304" y="2448"/>
              <a:ext cx="1392" cy="28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23" name="Line 35"/>
            <p:cNvSpPr>
              <a:spLocks noChangeShapeType="1"/>
            </p:cNvSpPr>
            <p:nvPr/>
          </p:nvSpPr>
          <p:spPr bwMode="auto">
            <a:xfrm flipV="1">
              <a:off x="1344" y="912"/>
              <a:ext cx="1440" cy="24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24" name="Line 36"/>
            <p:cNvSpPr>
              <a:spLocks noChangeShapeType="1"/>
            </p:cNvSpPr>
            <p:nvPr/>
          </p:nvSpPr>
          <p:spPr bwMode="auto">
            <a:xfrm flipH="1" flipV="1">
              <a:off x="1516" y="1128"/>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25" name="Line 37"/>
            <p:cNvSpPr>
              <a:spLocks noChangeShapeType="1"/>
            </p:cNvSpPr>
            <p:nvPr/>
          </p:nvSpPr>
          <p:spPr bwMode="auto">
            <a:xfrm flipH="1" flipV="1">
              <a:off x="1672" y="1096"/>
              <a:ext cx="920" cy="77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26" name="Line 38"/>
            <p:cNvSpPr>
              <a:spLocks noChangeShapeType="1"/>
            </p:cNvSpPr>
            <p:nvPr/>
          </p:nvSpPr>
          <p:spPr bwMode="auto">
            <a:xfrm flipH="1" flipV="1">
              <a:off x="1836" y="1068"/>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27" name="Line 39"/>
            <p:cNvSpPr>
              <a:spLocks noChangeShapeType="1"/>
            </p:cNvSpPr>
            <p:nvPr/>
          </p:nvSpPr>
          <p:spPr bwMode="auto">
            <a:xfrm flipH="1" flipV="1">
              <a:off x="1996" y="1040"/>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28" name="Line 40"/>
            <p:cNvSpPr>
              <a:spLocks noChangeShapeType="1"/>
            </p:cNvSpPr>
            <p:nvPr/>
          </p:nvSpPr>
          <p:spPr bwMode="auto">
            <a:xfrm flipH="1" flipV="1">
              <a:off x="2168" y="1016"/>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29" name="Line 41"/>
            <p:cNvSpPr>
              <a:spLocks noChangeShapeType="1"/>
            </p:cNvSpPr>
            <p:nvPr/>
          </p:nvSpPr>
          <p:spPr bwMode="auto">
            <a:xfrm flipH="1" flipV="1">
              <a:off x="2328" y="984"/>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30" name="Line 42"/>
            <p:cNvSpPr>
              <a:spLocks noChangeShapeType="1"/>
            </p:cNvSpPr>
            <p:nvPr/>
          </p:nvSpPr>
          <p:spPr bwMode="auto">
            <a:xfrm flipH="1" flipV="1">
              <a:off x="2496" y="960"/>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31" name="Line 43"/>
            <p:cNvSpPr>
              <a:spLocks noChangeShapeType="1"/>
            </p:cNvSpPr>
            <p:nvPr/>
          </p:nvSpPr>
          <p:spPr bwMode="auto">
            <a:xfrm flipH="1" flipV="1">
              <a:off x="2652" y="940"/>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32" name="Line 44"/>
            <p:cNvSpPr>
              <a:spLocks noChangeShapeType="1"/>
            </p:cNvSpPr>
            <p:nvPr/>
          </p:nvSpPr>
          <p:spPr bwMode="auto">
            <a:xfrm flipH="1" flipV="1">
              <a:off x="1344" y="1296"/>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33" name="Line 45"/>
            <p:cNvSpPr>
              <a:spLocks noChangeShapeType="1"/>
            </p:cNvSpPr>
            <p:nvPr/>
          </p:nvSpPr>
          <p:spPr bwMode="auto">
            <a:xfrm flipH="1" flipV="1">
              <a:off x="1356" y="1440"/>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34" name="Line 46"/>
            <p:cNvSpPr>
              <a:spLocks noChangeShapeType="1"/>
            </p:cNvSpPr>
            <p:nvPr/>
          </p:nvSpPr>
          <p:spPr bwMode="auto">
            <a:xfrm flipH="1" flipV="1">
              <a:off x="1368" y="1572"/>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35" name="Line 47"/>
            <p:cNvSpPr>
              <a:spLocks noChangeShapeType="1"/>
            </p:cNvSpPr>
            <p:nvPr/>
          </p:nvSpPr>
          <p:spPr bwMode="auto">
            <a:xfrm flipH="1" flipV="1">
              <a:off x="1376" y="1712"/>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36" name="Line 48"/>
            <p:cNvSpPr>
              <a:spLocks noChangeShapeType="1"/>
            </p:cNvSpPr>
            <p:nvPr/>
          </p:nvSpPr>
          <p:spPr bwMode="auto">
            <a:xfrm flipH="1" flipV="1">
              <a:off x="1388" y="1848"/>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37" name="Line 49"/>
            <p:cNvSpPr>
              <a:spLocks noChangeShapeType="1"/>
            </p:cNvSpPr>
            <p:nvPr/>
          </p:nvSpPr>
          <p:spPr bwMode="auto">
            <a:xfrm flipV="1">
              <a:off x="2256" y="1808"/>
              <a:ext cx="1476" cy="25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38" name="Line 50"/>
            <p:cNvSpPr>
              <a:spLocks noChangeShapeType="1"/>
            </p:cNvSpPr>
            <p:nvPr/>
          </p:nvSpPr>
          <p:spPr bwMode="auto">
            <a:xfrm flipV="1">
              <a:off x="2308" y="2324"/>
              <a:ext cx="1392" cy="28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39" name="Line 51"/>
            <p:cNvSpPr>
              <a:spLocks noChangeShapeType="1"/>
            </p:cNvSpPr>
            <p:nvPr/>
          </p:nvSpPr>
          <p:spPr bwMode="auto">
            <a:xfrm flipV="1">
              <a:off x="2296" y="2192"/>
              <a:ext cx="1416" cy="28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40" name="Line 52"/>
            <p:cNvSpPr>
              <a:spLocks noChangeShapeType="1"/>
            </p:cNvSpPr>
            <p:nvPr/>
          </p:nvSpPr>
          <p:spPr bwMode="auto">
            <a:xfrm flipV="1">
              <a:off x="2280" y="2056"/>
              <a:ext cx="1444" cy="28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41" name="Line 53"/>
            <p:cNvSpPr>
              <a:spLocks noChangeShapeType="1"/>
            </p:cNvSpPr>
            <p:nvPr/>
          </p:nvSpPr>
          <p:spPr bwMode="auto">
            <a:xfrm flipV="1">
              <a:off x="2272" y="1932"/>
              <a:ext cx="1460" cy="2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42" name="Line 54"/>
            <p:cNvSpPr>
              <a:spLocks noChangeShapeType="1"/>
            </p:cNvSpPr>
            <p:nvPr/>
          </p:nvSpPr>
          <p:spPr bwMode="auto">
            <a:xfrm>
              <a:off x="1436" y="1232"/>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43" name="Line 55"/>
            <p:cNvSpPr>
              <a:spLocks noChangeShapeType="1"/>
            </p:cNvSpPr>
            <p:nvPr/>
          </p:nvSpPr>
          <p:spPr bwMode="auto">
            <a:xfrm>
              <a:off x="1532" y="1308"/>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44" name="Line 56"/>
            <p:cNvSpPr>
              <a:spLocks noChangeShapeType="1"/>
            </p:cNvSpPr>
            <p:nvPr/>
          </p:nvSpPr>
          <p:spPr bwMode="auto">
            <a:xfrm>
              <a:off x="1632" y="1392"/>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45" name="Line 57"/>
            <p:cNvSpPr>
              <a:spLocks noChangeShapeType="1"/>
            </p:cNvSpPr>
            <p:nvPr/>
          </p:nvSpPr>
          <p:spPr bwMode="auto">
            <a:xfrm>
              <a:off x="1740" y="1488"/>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46" name="Line 58"/>
            <p:cNvSpPr>
              <a:spLocks noChangeShapeType="1"/>
            </p:cNvSpPr>
            <p:nvPr/>
          </p:nvSpPr>
          <p:spPr bwMode="auto">
            <a:xfrm>
              <a:off x="1840" y="1564"/>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47" name="Line 59"/>
            <p:cNvSpPr>
              <a:spLocks noChangeShapeType="1"/>
            </p:cNvSpPr>
            <p:nvPr/>
          </p:nvSpPr>
          <p:spPr bwMode="auto">
            <a:xfrm>
              <a:off x="1940" y="1648"/>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48" name="Line 60"/>
            <p:cNvSpPr>
              <a:spLocks noChangeShapeType="1"/>
            </p:cNvSpPr>
            <p:nvPr/>
          </p:nvSpPr>
          <p:spPr bwMode="auto">
            <a:xfrm>
              <a:off x="2044" y="1744"/>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49" name="Line 61"/>
            <p:cNvSpPr>
              <a:spLocks noChangeShapeType="1"/>
            </p:cNvSpPr>
            <p:nvPr/>
          </p:nvSpPr>
          <p:spPr bwMode="auto">
            <a:xfrm>
              <a:off x="2144" y="1832"/>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50" name="Line 62"/>
            <p:cNvSpPr>
              <a:spLocks noChangeShapeType="1"/>
            </p:cNvSpPr>
            <p:nvPr/>
          </p:nvSpPr>
          <p:spPr bwMode="auto">
            <a:xfrm flipV="1">
              <a:off x="2156" y="1592"/>
              <a:ext cx="1488" cy="24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51" name="Line 63"/>
            <p:cNvSpPr>
              <a:spLocks noChangeShapeType="1"/>
            </p:cNvSpPr>
            <p:nvPr/>
          </p:nvSpPr>
          <p:spPr bwMode="auto">
            <a:xfrm flipV="1">
              <a:off x="2044" y="1508"/>
              <a:ext cx="1488" cy="24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52" name="Line 64"/>
            <p:cNvSpPr>
              <a:spLocks noChangeShapeType="1"/>
            </p:cNvSpPr>
            <p:nvPr/>
          </p:nvSpPr>
          <p:spPr bwMode="auto">
            <a:xfrm flipV="1">
              <a:off x="1960" y="1420"/>
              <a:ext cx="1476" cy="23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53" name="Line 65"/>
            <p:cNvSpPr>
              <a:spLocks noChangeShapeType="1"/>
            </p:cNvSpPr>
            <p:nvPr/>
          </p:nvSpPr>
          <p:spPr bwMode="auto">
            <a:xfrm flipV="1">
              <a:off x="1852" y="1340"/>
              <a:ext cx="1464" cy="232"/>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54" name="Line 66"/>
            <p:cNvSpPr>
              <a:spLocks noChangeShapeType="1"/>
            </p:cNvSpPr>
            <p:nvPr/>
          </p:nvSpPr>
          <p:spPr bwMode="auto">
            <a:xfrm flipV="1">
              <a:off x="1756" y="1248"/>
              <a:ext cx="1460" cy="23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55" name="Line 67"/>
            <p:cNvSpPr>
              <a:spLocks noChangeShapeType="1"/>
            </p:cNvSpPr>
            <p:nvPr/>
          </p:nvSpPr>
          <p:spPr bwMode="auto">
            <a:xfrm flipV="1">
              <a:off x="1636" y="1160"/>
              <a:ext cx="1476" cy="24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56" name="Line 68"/>
            <p:cNvSpPr>
              <a:spLocks noChangeShapeType="1"/>
            </p:cNvSpPr>
            <p:nvPr/>
          </p:nvSpPr>
          <p:spPr bwMode="auto">
            <a:xfrm flipV="1">
              <a:off x="1544" y="1084"/>
              <a:ext cx="1452" cy="232"/>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57" name="Line 69"/>
            <p:cNvSpPr>
              <a:spLocks noChangeShapeType="1"/>
            </p:cNvSpPr>
            <p:nvPr/>
          </p:nvSpPr>
          <p:spPr bwMode="auto">
            <a:xfrm flipV="1">
              <a:off x="1444" y="992"/>
              <a:ext cx="1440" cy="23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58" name="Line 70"/>
            <p:cNvSpPr>
              <a:spLocks noChangeShapeType="1"/>
            </p:cNvSpPr>
            <p:nvPr/>
          </p:nvSpPr>
          <p:spPr bwMode="auto">
            <a:xfrm>
              <a:off x="2424" y="1884"/>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59" name="Line 71"/>
            <p:cNvSpPr>
              <a:spLocks noChangeShapeType="1"/>
            </p:cNvSpPr>
            <p:nvPr/>
          </p:nvSpPr>
          <p:spPr bwMode="auto">
            <a:xfrm>
              <a:off x="2584" y="1872"/>
              <a:ext cx="40" cy="79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60" name="Line 72"/>
            <p:cNvSpPr>
              <a:spLocks noChangeShapeType="1"/>
            </p:cNvSpPr>
            <p:nvPr/>
          </p:nvSpPr>
          <p:spPr bwMode="auto">
            <a:xfrm>
              <a:off x="2740" y="1832"/>
              <a:ext cx="36" cy="80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61" name="Line 73"/>
            <p:cNvSpPr>
              <a:spLocks noChangeShapeType="1"/>
            </p:cNvSpPr>
            <p:nvPr/>
          </p:nvSpPr>
          <p:spPr bwMode="auto">
            <a:xfrm>
              <a:off x="2916" y="1816"/>
              <a:ext cx="0" cy="792"/>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62" name="Line 74"/>
            <p:cNvSpPr>
              <a:spLocks noChangeShapeType="1"/>
            </p:cNvSpPr>
            <p:nvPr/>
          </p:nvSpPr>
          <p:spPr bwMode="auto">
            <a:xfrm flipH="1">
              <a:off x="3068" y="1776"/>
              <a:ext cx="4" cy="8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63" name="Line 75"/>
            <p:cNvSpPr>
              <a:spLocks noChangeShapeType="1"/>
            </p:cNvSpPr>
            <p:nvPr/>
          </p:nvSpPr>
          <p:spPr bwMode="auto">
            <a:xfrm flipH="1">
              <a:off x="3516" y="1712"/>
              <a:ext cx="48"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64" name="Line 76"/>
            <p:cNvSpPr>
              <a:spLocks noChangeShapeType="1"/>
            </p:cNvSpPr>
            <p:nvPr/>
          </p:nvSpPr>
          <p:spPr bwMode="auto">
            <a:xfrm flipH="1">
              <a:off x="3364" y="1728"/>
              <a:ext cx="44" cy="792"/>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2465" name="Line 77"/>
            <p:cNvSpPr>
              <a:spLocks noChangeShapeType="1"/>
            </p:cNvSpPr>
            <p:nvPr/>
          </p:nvSpPr>
          <p:spPr bwMode="auto">
            <a:xfrm flipH="1">
              <a:off x="3216" y="1756"/>
              <a:ext cx="20" cy="78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694350" name="Line 78"/>
          <p:cNvSpPr>
            <a:spLocks noChangeShapeType="1"/>
          </p:cNvSpPr>
          <p:nvPr/>
        </p:nvSpPr>
        <p:spPr bwMode="auto">
          <a:xfrm flipV="1">
            <a:off x="2209800" y="2819400"/>
            <a:ext cx="609600" cy="0"/>
          </a:xfrm>
          <a:prstGeom prst="line">
            <a:avLst/>
          </a:prstGeom>
          <a:noFill/>
          <a:ln w="57150">
            <a:solidFill>
              <a:srgbClr val="FFCC66"/>
            </a:solidFill>
            <a:miter lim="800000"/>
            <a:headEnd/>
            <a:tailEnd type="triangle" w="med" len="med"/>
          </a:ln>
          <a:effectLst>
            <a:outerShdw dist="35921" dir="2700000" algn="ctr" rotWithShape="0">
              <a:schemeClr val="bg2"/>
            </a:outerShdw>
          </a:effectLst>
        </p:spPr>
        <p:txBody>
          <a:bodyPr wrap="none" anchor="ctr"/>
          <a:lstStyle/>
          <a:p>
            <a:pPr>
              <a:defRPr/>
            </a:pPr>
            <a:endParaRPr lang="en-US">
              <a:latin typeface="Times New Roman" pitchFamily="18" charset="0"/>
              <a:ea typeface="+mn-ea"/>
            </a:endParaRPr>
          </a:p>
        </p:txBody>
      </p:sp>
      <p:sp>
        <p:nvSpPr>
          <p:cNvPr id="694351" name="Text Box 79"/>
          <p:cNvSpPr txBox="1">
            <a:spLocks noChangeArrowheads="1"/>
          </p:cNvSpPr>
          <p:nvPr/>
        </p:nvSpPr>
        <p:spPr bwMode="auto">
          <a:xfrm>
            <a:off x="457200" y="5853113"/>
            <a:ext cx="5951538" cy="817562"/>
          </a:xfrm>
          <a:prstGeom prst="rect">
            <a:avLst/>
          </a:prstGeom>
          <a:noFill/>
          <a:ln w="12700">
            <a:noFill/>
            <a:miter lim="800000"/>
            <a:headEnd/>
            <a:tailEnd/>
          </a:ln>
          <a:effectLst/>
        </p:spPr>
        <p:txBody>
          <a:bodyPr wrap="none" anchor="ctr">
            <a:spAutoFit/>
          </a:bodyPr>
          <a:lstStyle/>
          <a:p>
            <a:pPr eaLnBrk="0" hangingPunct="0">
              <a:spcBef>
                <a:spcPct val="20000"/>
              </a:spcBef>
              <a:defRPr/>
            </a:pPr>
            <a:r>
              <a:rPr lang="en-US" sz="3000" b="1">
                <a:solidFill>
                  <a:schemeClr val="tx2"/>
                </a:solidFill>
                <a:effectLst>
                  <a:outerShdw blurRad="38100" dist="38100" dir="2700000" algn="tl">
                    <a:srgbClr val="C0C0C0"/>
                  </a:outerShdw>
                </a:effectLst>
                <a:latin typeface="Times New Roman" pitchFamily="18" charset="0"/>
                <a:ea typeface="+mn-ea"/>
              </a:rPr>
              <a:t>Goal:  </a:t>
            </a:r>
            <a:r>
              <a:rPr lang="en-US" sz="2200" b="1">
                <a:effectLst>
                  <a:outerShdw blurRad="38100" dist="38100" dir="2700000" algn="tl">
                    <a:srgbClr val="C0C0C0"/>
                  </a:outerShdw>
                </a:effectLst>
                <a:latin typeface="Arial" pitchFamily="34" charset="0"/>
                <a:ea typeface="+mn-ea"/>
              </a:rPr>
              <a:t>Assign RGBA values to voxels in V</a:t>
            </a:r>
          </a:p>
          <a:p>
            <a:pPr lvl="3" eaLnBrk="0" hangingPunct="0">
              <a:lnSpc>
                <a:spcPct val="60000"/>
              </a:lnSpc>
              <a:spcBef>
                <a:spcPct val="20000"/>
              </a:spcBef>
              <a:defRPr/>
            </a:pPr>
            <a:r>
              <a:rPr lang="en-US" sz="2200" b="1" i="1">
                <a:solidFill>
                  <a:schemeClr val="tx2"/>
                </a:solidFill>
                <a:effectLst>
                  <a:outerShdw blurRad="38100" dist="38100" dir="2700000" algn="tl">
                    <a:srgbClr val="C0C0C0"/>
                  </a:outerShdw>
                </a:effectLst>
                <a:latin typeface="Arial" pitchFamily="34" charset="0"/>
                <a:ea typeface="+mn-ea"/>
              </a:rPr>
              <a:t>photo-consistent</a:t>
            </a:r>
            <a:r>
              <a:rPr lang="en-US" sz="2200" b="1">
                <a:effectLst>
                  <a:outerShdw blurRad="38100" dist="38100" dir="2700000" algn="tl">
                    <a:srgbClr val="C0C0C0"/>
                  </a:outerShdw>
                </a:effectLst>
                <a:latin typeface="Arial" pitchFamily="34" charset="0"/>
                <a:ea typeface="+mn-ea"/>
              </a:rPr>
              <a:t> with images</a:t>
            </a:r>
            <a:endParaRPr lang="en-US" sz="2200" b="1" i="1">
              <a:effectLst>
                <a:outerShdw blurRad="38100" dist="38100" dir="2700000" algn="tl">
                  <a:srgbClr val="C0C0C0"/>
                </a:outerShdw>
              </a:effectLst>
              <a:latin typeface="Arial" pitchFamily="34" charset="0"/>
              <a:ea typeface="+mn-ea"/>
            </a:endParaRPr>
          </a:p>
        </p:txBody>
      </p:sp>
    </p:spTree>
    <p:extLst>
      <p:ext uri="{BB962C8B-B14F-4D97-AF65-F5344CB8AC3E}">
        <p14:creationId xmlns:p14="http://schemas.microsoft.com/office/powerpoint/2010/main" val="1556625251"/>
      </p:ext>
    </p:extLst>
  </p:cSld>
  <p:clrMapOvr>
    <a:masterClrMapping/>
  </p:clrMapOvr>
  <p:transition advTm="97984"/>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atin typeface="Verdana" charset="0"/>
              </a:rPr>
              <a:t>Complexity and Computability</a:t>
            </a:r>
          </a:p>
        </p:txBody>
      </p:sp>
      <p:sp>
        <p:nvSpPr>
          <p:cNvPr id="696323" name="Text Box 3"/>
          <p:cNvSpPr txBox="1">
            <a:spLocks noChangeArrowheads="1"/>
          </p:cNvSpPr>
          <p:nvPr/>
        </p:nvSpPr>
        <p:spPr bwMode="auto">
          <a:xfrm>
            <a:off x="439738" y="2438400"/>
            <a:ext cx="1927225" cy="828675"/>
          </a:xfrm>
          <a:prstGeom prst="rect">
            <a:avLst/>
          </a:prstGeom>
          <a:noFill/>
          <a:ln w="12700">
            <a:noFill/>
            <a:miter lim="800000"/>
            <a:headEnd/>
            <a:tailEnd/>
          </a:ln>
          <a:effec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20000"/>
              </a:spcBef>
            </a:pPr>
            <a:r>
              <a:rPr lang="en-US" sz="2200">
                <a:solidFill>
                  <a:srgbClr val="FF6600"/>
                </a:solidFill>
                <a:effectLst>
                  <a:outerShdw blurRad="38100" dist="38100" dir="2700000" algn="tl">
                    <a:srgbClr val="DDDDDD"/>
                  </a:outerShdw>
                </a:effectLst>
                <a:latin typeface="Tahoma" charset="0"/>
              </a:rPr>
              <a:t>Discretized </a:t>
            </a:r>
          </a:p>
          <a:p>
            <a:pPr algn="ctr">
              <a:spcBef>
                <a:spcPct val="20000"/>
              </a:spcBef>
            </a:pPr>
            <a:r>
              <a:rPr lang="en-US" sz="2200">
                <a:solidFill>
                  <a:srgbClr val="FF6600"/>
                </a:solidFill>
                <a:effectLst>
                  <a:outerShdw blurRad="38100" dist="38100" dir="2700000" algn="tl">
                    <a:srgbClr val="DDDDDD"/>
                  </a:outerShdw>
                </a:effectLst>
                <a:latin typeface="Tahoma" charset="0"/>
              </a:rPr>
              <a:t>Scene Volume</a:t>
            </a:r>
          </a:p>
        </p:txBody>
      </p:sp>
      <p:grpSp>
        <p:nvGrpSpPr>
          <p:cNvPr id="103428" name="Group 4"/>
          <p:cNvGrpSpPr>
            <a:grpSpLocks/>
          </p:cNvGrpSpPr>
          <p:nvPr/>
        </p:nvGrpSpPr>
        <p:grpSpPr bwMode="auto">
          <a:xfrm>
            <a:off x="2895600" y="1447800"/>
            <a:ext cx="3810000" cy="2895600"/>
            <a:chOff x="1344" y="912"/>
            <a:chExt cx="2400" cy="1824"/>
          </a:xfrm>
        </p:grpSpPr>
        <p:sp>
          <p:nvSpPr>
            <p:cNvPr id="103442" name="Line 5"/>
            <p:cNvSpPr>
              <a:spLocks noChangeShapeType="1"/>
            </p:cNvSpPr>
            <p:nvPr/>
          </p:nvSpPr>
          <p:spPr bwMode="auto">
            <a:xfrm flipH="1" flipV="1">
              <a:off x="1344" y="1152"/>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43" name="Line 6"/>
            <p:cNvSpPr>
              <a:spLocks noChangeShapeType="1"/>
            </p:cNvSpPr>
            <p:nvPr/>
          </p:nvSpPr>
          <p:spPr bwMode="auto">
            <a:xfrm flipH="1" flipV="1">
              <a:off x="1392" y="1968"/>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44" name="Line 7"/>
            <p:cNvSpPr>
              <a:spLocks noChangeShapeType="1"/>
            </p:cNvSpPr>
            <p:nvPr/>
          </p:nvSpPr>
          <p:spPr bwMode="auto">
            <a:xfrm flipH="1" flipV="1">
              <a:off x="2784" y="912"/>
              <a:ext cx="960"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45" name="Line 8"/>
            <p:cNvSpPr>
              <a:spLocks noChangeShapeType="1"/>
            </p:cNvSpPr>
            <p:nvPr/>
          </p:nvSpPr>
          <p:spPr bwMode="auto">
            <a:xfrm>
              <a:off x="2256" y="1920"/>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46" name="Line 9"/>
            <p:cNvSpPr>
              <a:spLocks noChangeShapeType="1"/>
            </p:cNvSpPr>
            <p:nvPr/>
          </p:nvSpPr>
          <p:spPr bwMode="auto">
            <a:xfrm>
              <a:off x="1344" y="1152"/>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47" name="Line 10"/>
            <p:cNvSpPr>
              <a:spLocks noChangeShapeType="1"/>
            </p:cNvSpPr>
            <p:nvPr/>
          </p:nvSpPr>
          <p:spPr bwMode="auto">
            <a:xfrm flipH="1">
              <a:off x="3696" y="1680"/>
              <a:ext cx="48"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48" name="Line 11"/>
            <p:cNvSpPr>
              <a:spLocks noChangeShapeType="1"/>
            </p:cNvSpPr>
            <p:nvPr/>
          </p:nvSpPr>
          <p:spPr bwMode="auto">
            <a:xfrm flipV="1">
              <a:off x="2256" y="1680"/>
              <a:ext cx="1488" cy="24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49" name="Line 12"/>
            <p:cNvSpPr>
              <a:spLocks noChangeShapeType="1"/>
            </p:cNvSpPr>
            <p:nvPr/>
          </p:nvSpPr>
          <p:spPr bwMode="auto">
            <a:xfrm flipV="1">
              <a:off x="2304" y="2448"/>
              <a:ext cx="1392" cy="28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50" name="Line 13"/>
            <p:cNvSpPr>
              <a:spLocks noChangeShapeType="1"/>
            </p:cNvSpPr>
            <p:nvPr/>
          </p:nvSpPr>
          <p:spPr bwMode="auto">
            <a:xfrm flipV="1">
              <a:off x="1344" y="912"/>
              <a:ext cx="1440" cy="24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51" name="Line 14"/>
            <p:cNvSpPr>
              <a:spLocks noChangeShapeType="1"/>
            </p:cNvSpPr>
            <p:nvPr/>
          </p:nvSpPr>
          <p:spPr bwMode="auto">
            <a:xfrm flipH="1" flipV="1">
              <a:off x="1516" y="1128"/>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52" name="Line 15"/>
            <p:cNvSpPr>
              <a:spLocks noChangeShapeType="1"/>
            </p:cNvSpPr>
            <p:nvPr/>
          </p:nvSpPr>
          <p:spPr bwMode="auto">
            <a:xfrm flipH="1" flipV="1">
              <a:off x="1672" y="1096"/>
              <a:ext cx="920" cy="77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53" name="Line 16"/>
            <p:cNvSpPr>
              <a:spLocks noChangeShapeType="1"/>
            </p:cNvSpPr>
            <p:nvPr/>
          </p:nvSpPr>
          <p:spPr bwMode="auto">
            <a:xfrm flipH="1" flipV="1">
              <a:off x="1836" y="1068"/>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54" name="Line 17"/>
            <p:cNvSpPr>
              <a:spLocks noChangeShapeType="1"/>
            </p:cNvSpPr>
            <p:nvPr/>
          </p:nvSpPr>
          <p:spPr bwMode="auto">
            <a:xfrm flipH="1" flipV="1">
              <a:off x="1996" y="1040"/>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55" name="Line 18"/>
            <p:cNvSpPr>
              <a:spLocks noChangeShapeType="1"/>
            </p:cNvSpPr>
            <p:nvPr/>
          </p:nvSpPr>
          <p:spPr bwMode="auto">
            <a:xfrm flipH="1" flipV="1">
              <a:off x="2168" y="1016"/>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56" name="Line 19"/>
            <p:cNvSpPr>
              <a:spLocks noChangeShapeType="1"/>
            </p:cNvSpPr>
            <p:nvPr/>
          </p:nvSpPr>
          <p:spPr bwMode="auto">
            <a:xfrm flipH="1" flipV="1">
              <a:off x="2328" y="984"/>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57" name="Line 20"/>
            <p:cNvSpPr>
              <a:spLocks noChangeShapeType="1"/>
            </p:cNvSpPr>
            <p:nvPr/>
          </p:nvSpPr>
          <p:spPr bwMode="auto">
            <a:xfrm flipH="1" flipV="1">
              <a:off x="2496" y="960"/>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58" name="Line 21"/>
            <p:cNvSpPr>
              <a:spLocks noChangeShapeType="1"/>
            </p:cNvSpPr>
            <p:nvPr/>
          </p:nvSpPr>
          <p:spPr bwMode="auto">
            <a:xfrm flipH="1" flipV="1">
              <a:off x="2652" y="940"/>
              <a:ext cx="912"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59" name="Line 22"/>
            <p:cNvSpPr>
              <a:spLocks noChangeShapeType="1"/>
            </p:cNvSpPr>
            <p:nvPr/>
          </p:nvSpPr>
          <p:spPr bwMode="auto">
            <a:xfrm flipH="1" flipV="1">
              <a:off x="1344" y="1296"/>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60" name="Line 23"/>
            <p:cNvSpPr>
              <a:spLocks noChangeShapeType="1"/>
            </p:cNvSpPr>
            <p:nvPr/>
          </p:nvSpPr>
          <p:spPr bwMode="auto">
            <a:xfrm flipH="1" flipV="1">
              <a:off x="1356" y="1440"/>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61" name="Line 24"/>
            <p:cNvSpPr>
              <a:spLocks noChangeShapeType="1"/>
            </p:cNvSpPr>
            <p:nvPr/>
          </p:nvSpPr>
          <p:spPr bwMode="auto">
            <a:xfrm flipH="1" flipV="1">
              <a:off x="1368" y="1572"/>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62" name="Line 25"/>
            <p:cNvSpPr>
              <a:spLocks noChangeShapeType="1"/>
            </p:cNvSpPr>
            <p:nvPr/>
          </p:nvSpPr>
          <p:spPr bwMode="auto">
            <a:xfrm flipH="1" flipV="1">
              <a:off x="1376" y="1712"/>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63" name="Line 26"/>
            <p:cNvSpPr>
              <a:spLocks noChangeShapeType="1"/>
            </p:cNvSpPr>
            <p:nvPr/>
          </p:nvSpPr>
          <p:spPr bwMode="auto">
            <a:xfrm flipH="1" flipV="1">
              <a:off x="1388" y="1848"/>
              <a:ext cx="912" cy="76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64" name="Line 27"/>
            <p:cNvSpPr>
              <a:spLocks noChangeShapeType="1"/>
            </p:cNvSpPr>
            <p:nvPr/>
          </p:nvSpPr>
          <p:spPr bwMode="auto">
            <a:xfrm flipV="1">
              <a:off x="2256" y="1808"/>
              <a:ext cx="1476" cy="25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65" name="Line 28"/>
            <p:cNvSpPr>
              <a:spLocks noChangeShapeType="1"/>
            </p:cNvSpPr>
            <p:nvPr/>
          </p:nvSpPr>
          <p:spPr bwMode="auto">
            <a:xfrm flipV="1">
              <a:off x="2308" y="2324"/>
              <a:ext cx="1392" cy="28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66" name="Line 29"/>
            <p:cNvSpPr>
              <a:spLocks noChangeShapeType="1"/>
            </p:cNvSpPr>
            <p:nvPr/>
          </p:nvSpPr>
          <p:spPr bwMode="auto">
            <a:xfrm flipV="1">
              <a:off x="2296" y="2192"/>
              <a:ext cx="1416" cy="28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67" name="Line 30"/>
            <p:cNvSpPr>
              <a:spLocks noChangeShapeType="1"/>
            </p:cNvSpPr>
            <p:nvPr/>
          </p:nvSpPr>
          <p:spPr bwMode="auto">
            <a:xfrm flipV="1">
              <a:off x="2280" y="2056"/>
              <a:ext cx="1444" cy="28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68" name="Line 31"/>
            <p:cNvSpPr>
              <a:spLocks noChangeShapeType="1"/>
            </p:cNvSpPr>
            <p:nvPr/>
          </p:nvSpPr>
          <p:spPr bwMode="auto">
            <a:xfrm flipV="1">
              <a:off x="2272" y="1932"/>
              <a:ext cx="1460" cy="2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69" name="Line 32"/>
            <p:cNvSpPr>
              <a:spLocks noChangeShapeType="1"/>
            </p:cNvSpPr>
            <p:nvPr/>
          </p:nvSpPr>
          <p:spPr bwMode="auto">
            <a:xfrm>
              <a:off x="1436" y="1232"/>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70" name="Line 33"/>
            <p:cNvSpPr>
              <a:spLocks noChangeShapeType="1"/>
            </p:cNvSpPr>
            <p:nvPr/>
          </p:nvSpPr>
          <p:spPr bwMode="auto">
            <a:xfrm>
              <a:off x="1532" y="1308"/>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71" name="Line 34"/>
            <p:cNvSpPr>
              <a:spLocks noChangeShapeType="1"/>
            </p:cNvSpPr>
            <p:nvPr/>
          </p:nvSpPr>
          <p:spPr bwMode="auto">
            <a:xfrm>
              <a:off x="1632" y="1392"/>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72" name="Line 35"/>
            <p:cNvSpPr>
              <a:spLocks noChangeShapeType="1"/>
            </p:cNvSpPr>
            <p:nvPr/>
          </p:nvSpPr>
          <p:spPr bwMode="auto">
            <a:xfrm>
              <a:off x="1740" y="1488"/>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73" name="Line 36"/>
            <p:cNvSpPr>
              <a:spLocks noChangeShapeType="1"/>
            </p:cNvSpPr>
            <p:nvPr/>
          </p:nvSpPr>
          <p:spPr bwMode="auto">
            <a:xfrm>
              <a:off x="1840" y="1564"/>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74" name="Line 37"/>
            <p:cNvSpPr>
              <a:spLocks noChangeShapeType="1"/>
            </p:cNvSpPr>
            <p:nvPr/>
          </p:nvSpPr>
          <p:spPr bwMode="auto">
            <a:xfrm>
              <a:off x="1940" y="1648"/>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75" name="Line 38"/>
            <p:cNvSpPr>
              <a:spLocks noChangeShapeType="1"/>
            </p:cNvSpPr>
            <p:nvPr/>
          </p:nvSpPr>
          <p:spPr bwMode="auto">
            <a:xfrm>
              <a:off x="2044" y="1744"/>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76" name="Line 39"/>
            <p:cNvSpPr>
              <a:spLocks noChangeShapeType="1"/>
            </p:cNvSpPr>
            <p:nvPr/>
          </p:nvSpPr>
          <p:spPr bwMode="auto">
            <a:xfrm>
              <a:off x="2144" y="1832"/>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77" name="Line 40"/>
            <p:cNvSpPr>
              <a:spLocks noChangeShapeType="1"/>
            </p:cNvSpPr>
            <p:nvPr/>
          </p:nvSpPr>
          <p:spPr bwMode="auto">
            <a:xfrm flipV="1">
              <a:off x="2156" y="1592"/>
              <a:ext cx="1488" cy="24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78" name="Line 41"/>
            <p:cNvSpPr>
              <a:spLocks noChangeShapeType="1"/>
            </p:cNvSpPr>
            <p:nvPr/>
          </p:nvSpPr>
          <p:spPr bwMode="auto">
            <a:xfrm flipV="1">
              <a:off x="2044" y="1508"/>
              <a:ext cx="1488" cy="24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79" name="Line 42"/>
            <p:cNvSpPr>
              <a:spLocks noChangeShapeType="1"/>
            </p:cNvSpPr>
            <p:nvPr/>
          </p:nvSpPr>
          <p:spPr bwMode="auto">
            <a:xfrm flipV="1">
              <a:off x="1960" y="1420"/>
              <a:ext cx="1476" cy="23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80" name="Line 43"/>
            <p:cNvSpPr>
              <a:spLocks noChangeShapeType="1"/>
            </p:cNvSpPr>
            <p:nvPr/>
          </p:nvSpPr>
          <p:spPr bwMode="auto">
            <a:xfrm flipV="1">
              <a:off x="1852" y="1340"/>
              <a:ext cx="1464" cy="232"/>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81" name="Line 44"/>
            <p:cNvSpPr>
              <a:spLocks noChangeShapeType="1"/>
            </p:cNvSpPr>
            <p:nvPr/>
          </p:nvSpPr>
          <p:spPr bwMode="auto">
            <a:xfrm flipV="1">
              <a:off x="1756" y="1248"/>
              <a:ext cx="1460" cy="23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82" name="Line 45"/>
            <p:cNvSpPr>
              <a:spLocks noChangeShapeType="1"/>
            </p:cNvSpPr>
            <p:nvPr/>
          </p:nvSpPr>
          <p:spPr bwMode="auto">
            <a:xfrm flipV="1">
              <a:off x="1636" y="1160"/>
              <a:ext cx="1476" cy="24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83" name="Line 46"/>
            <p:cNvSpPr>
              <a:spLocks noChangeShapeType="1"/>
            </p:cNvSpPr>
            <p:nvPr/>
          </p:nvSpPr>
          <p:spPr bwMode="auto">
            <a:xfrm flipV="1">
              <a:off x="1544" y="1084"/>
              <a:ext cx="1452" cy="232"/>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84" name="Line 47"/>
            <p:cNvSpPr>
              <a:spLocks noChangeShapeType="1"/>
            </p:cNvSpPr>
            <p:nvPr/>
          </p:nvSpPr>
          <p:spPr bwMode="auto">
            <a:xfrm flipV="1">
              <a:off x="1444" y="992"/>
              <a:ext cx="1440" cy="23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85" name="Line 48"/>
            <p:cNvSpPr>
              <a:spLocks noChangeShapeType="1"/>
            </p:cNvSpPr>
            <p:nvPr/>
          </p:nvSpPr>
          <p:spPr bwMode="auto">
            <a:xfrm>
              <a:off x="2424" y="1884"/>
              <a:ext cx="48" cy="81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86" name="Line 49"/>
            <p:cNvSpPr>
              <a:spLocks noChangeShapeType="1"/>
            </p:cNvSpPr>
            <p:nvPr/>
          </p:nvSpPr>
          <p:spPr bwMode="auto">
            <a:xfrm>
              <a:off x="2584" y="1872"/>
              <a:ext cx="40" cy="796"/>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87" name="Line 50"/>
            <p:cNvSpPr>
              <a:spLocks noChangeShapeType="1"/>
            </p:cNvSpPr>
            <p:nvPr/>
          </p:nvSpPr>
          <p:spPr bwMode="auto">
            <a:xfrm>
              <a:off x="2740" y="1832"/>
              <a:ext cx="36" cy="804"/>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88" name="Line 51"/>
            <p:cNvSpPr>
              <a:spLocks noChangeShapeType="1"/>
            </p:cNvSpPr>
            <p:nvPr/>
          </p:nvSpPr>
          <p:spPr bwMode="auto">
            <a:xfrm>
              <a:off x="2916" y="1816"/>
              <a:ext cx="0" cy="792"/>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89" name="Line 52"/>
            <p:cNvSpPr>
              <a:spLocks noChangeShapeType="1"/>
            </p:cNvSpPr>
            <p:nvPr/>
          </p:nvSpPr>
          <p:spPr bwMode="auto">
            <a:xfrm flipH="1">
              <a:off x="3068" y="1776"/>
              <a:ext cx="4" cy="8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90" name="Line 53"/>
            <p:cNvSpPr>
              <a:spLocks noChangeShapeType="1"/>
            </p:cNvSpPr>
            <p:nvPr/>
          </p:nvSpPr>
          <p:spPr bwMode="auto">
            <a:xfrm flipH="1">
              <a:off x="3516" y="1712"/>
              <a:ext cx="48" cy="76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91" name="Line 54"/>
            <p:cNvSpPr>
              <a:spLocks noChangeShapeType="1"/>
            </p:cNvSpPr>
            <p:nvPr/>
          </p:nvSpPr>
          <p:spPr bwMode="auto">
            <a:xfrm flipH="1">
              <a:off x="3364" y="1728"/>
              <a:ext cx="44" cy="792"/>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3492" name="Line 55"/>
            <p:cNvSpPr>
              <a:spLocks noChangeShapeType="1"/>
            </p:cNvSpPr>
            <p:nvPr/>
          </p:nvSpPr>
          <p:spPr bwMode="auto">
            <a:xfrm flipH="1">
              <a:off x="3216" y="1756"/>
              <a:ext cx="20" cy="788"/>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696376" name="Line 56"/>
          <p:cNvSpPr>
            <a:spLocks noChangeShapeType="1"/>
          </p:cNvSpPr>
          <p:nvPr/>
        </p:nvSpPr>
        <p:spPr bwMode="auto">
          <a:xfrm flipV="1">
            <a:off x="2209800" y="2819400"/>
            <a:ext cx="609600" cy="0"/>
          </a:xfrm>
          <a:prstGeom prst="line">
            <a:avLst/>
          </a:prstGeom>
          <a:noFill/>
          <a:ln w="57150">
            <a:solidFill>
              <a:schemeClr val="tx1"/>
            </a:solidFill>
            <a:miter lim="800000"/>
            <a:headEnd/>
            <a:tailEnd type="triangle" w="med" len="med"/>
          </a:ln>
          <a:effectLst>
            <a:outerShdw dist="35921" dir="2700000" algn="ctr" rotWithShape="0">
              <a:schemeClr val="bg2"/>
            </a:outerShdw>
          </a:effectLst>
        </p:spPr>
        <p:txBody>
          <a:bodyPr wrap="none" anchor="ctr"/>
          <a:lstStyle/>
          <a:p>
            <a:pPr>
              <a:defRPr/>
            </a:pPr>
            <a:endParaRPr lang="en-US">
              <a:latin typeface="Times New Roman" pitchFamily="18" charset="0"/>
              <a:ea typeface="+mn-ea"/>
            </a:endParaRPr>
          </a:p>
        </p:txBody>
      </p:sp>
      <p:sp>
        <p:nvSpPr>
          <p:cNvPr id="696377" name="Text Box 57"/>
          <p:cNvSpPr txBox="1">
            <a:spLocks noChangeArrowheads="1"/>
          </p:cNvSpPr>
          <p:nvPr/>
        </p:nvSpPr>
        <p:spPr bwMode="auto">
          <a:xfrm>
            <a:off x="685800" y="3276600"/>
            <a:ext cx="1490663" cy="828675"/>
          </a:xfrm>
          <a:prstGeom prst="rect">
            <a:avLst/>
          </a:prstGeom>
          <a:noFill/>
          <a:ln w="12700">
            <a:noFill/>
            <a:miter lim="800000"/>
            <a:headEnd/>
            <a:tailEnd/>
          </a:ln>
          <a:effec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0000"/>
              </a:spcBef>
            </a:pPr>
            <a:r>
              <a:rPr lang="en-US" sz="2200" b="1" i="1">
                <a:solidFill>
                  <a:srgbClr val="FF6600"/>
                </a:solidFill>
                <a:effectLst>
                  <a:outerShdw blurRad="38100" dist="38100" dir="2700000" algn="tl">
                    <a:srgbClr val="DDDDDD"/>
                  </a:outerShdw>
                </a:effectLst>
                <a:latin typeface="Arial" charset="0"/>
              </a:rPr>
              <a:t>N   voxels</a:t>
            </a:r>
          </a:p>
          <a:p>
            <a:pPr>
              <a:spcBef>
                <a:spcPct val="20000"/>
              </a:spcBef>
            </a:pPr>
            <a:r>
              <a:rPr lang="en-US" sz="2200" b="1" i="1">
                <a:solidFill>
                  <a:srgbClr val="FF6600"/>
                </a:solidFill>
                <a:effectLst>
                  <a:outerShdw blurRad="38100" dist="38100" dir="2700000" algn="tl">
                    <a:srgbClr val="DDDDDD"/>
                  </a:outerShdw>
                </a:effectLst>
                <a:latin typeface="Arial" charset="0"/>
              </a:rPr>
              <a:t>C   colors</a:t>
            </a:r>
          </a:p>
        </p:txBody>
      </p:sp>
      <p:sp>
        <p:nvSpPr>
          <p:cNvPr id="696378" name="Text Box 58"/>
          <p:cNvSpPr txBox="1">
            <a:spLocks noChangeArrowheads="1"/>
          </p:cNvSpPr>
          <p:nvPr/>
        </p:nvSpPr>
        <p:spPr bwMode="auto">
          <a:xfrm>
            <a:off x="914400" y="3200400"/>
            <a:ext cx="296863" cy="336550"/>
          </a:xfrm>
          <a:prstGeom prst="rect">
            <a:avLst/>
          </a:prstGeom>
          <a:noFill/>
          <a:ln w="12700">
            <a:noFill/>
            <a:miter lim="800000"/>
            <a:headEnd/>
            <a:tailEnd/>
          </a:ln>
          <a:effectLst/>
        </p:spPr>
        <p:txBody>
          <a:bodyPr wrap="none" anchor="ctr">
            <a:spAutoFit/>
          </a:bodyPr>
          <a:lstStyle/>
          <a:p>
            <a:pPr eaLnBrk="0" hangingPunct="0">
              <a:spcBef>
                <a:spcPct val="20000"/>
              </a:spcBef>
              <a:defRPr/>
            </a:pPr>
            <a:r>
              <a:rPr lang="en-US" sz="1600" b="1" i="1">
                <a:solidFill>
                  <a:srgbClr val="FF6600"/>
                </a:solidFill>
                <a:effectLst>
                  <a:outerShdw blurRad="38100" dist="38100" dir="2700000" algn="tl">
                    <a:srgbClr val="C0C0C0"/>
                  </a:outerShdw>
                </a:effectLst>
                <a:latin typeface="Arial" pitchFamily="34" charset="0"/>
                <a:ea typeface="+mn-ea"/>
              </a:rPr>
              <a:t>3</a:t>
            </a:r>
            <a:endParaRPr kumimoji="1" lang="en-US" sz="1600">
              <a:solidFill>
                <a:srgbClr val="FF6600"/>
              </a:solidFill>
              <a:latin typeface="Tahoma" pitchFamily="34" charset="0"/>
              <a:ea typeface="+mn-ea"/>
            </a:endParaRPr>
          </a:p>
        </p:txBody>
      </p:sp>
      <p:grpSp>
        <p:nvGrpSpPr>
          <p:cNvPr id="3" name="Group 59"/>
          <p:cNvGrpSpPr>
            <a:grpSpLocks/>
          </p:cNvGrpSpPr>
          <p:nvPr/>
        </p:nvGrpSpPr>
        <p:grpSpPr bwMode="auto">
          <a:xfrm>
            <a:off x="1676400" y="4724400"/>
            <a:ext cx="5715000" cy="1828800"/>
            <a:chOff x="1056" y="2976"/>
            <a:chExt cx="3600" cy="1152"/>
          </a:xfrm>
        </p:grpSpPr>
        <p:sp>
          <p:nvSpPr>
            <p:cNvPr id="103440" name="Oval 60"/>
            <p:cNvSpPr>
              <a:spLocks noChangeArrowheads="1"/>
            </p:cNvSpPr>
            <p:nvPr/>
          </p:nvSpPr>
          <p:spPr bwMode="auto">
            <a:xfrm>
              <a:off x="1056" y="2976"/>
              <a:ext cx="3600" cy="1152"/>
            </a:xfrm>
            <a:prstGeom prst="ellipse">
              <a:avLst/>
            </a:prstGeom>
            <a:solidFill>
              <a:srgbClr val="D0CECE"/>
            </a:solidFill>
            <a:ln w="12700">
              <a:solidFill>
                <a:schemeClr val="bg2"/>
              </a:solidFill>
              <a:round/>
              <a:headEnd/>
              <a:tailEnd/>
            </a:ln>
          </p:spPr>
          <p:txBody>
            <a:bodyPr wrap="none" anchor="ctr"/>
            <a:lstStyle/>
            <a:p>
              <a:endParaRPr lang="en-US"/>
            </a:p>
          </p:txBody>
        </p:sp>
        <p:sp>
          <p:nvSpPr>
            <p:cNvPr id="103441" name="Text Box 61"/>
            <p:cNvSpPr txBox="1">
              <a:spLocks noChangeArrowheads="1"/>
            </p:cNvSpPr>
            <p:nvPr/>
          </p:nvSpPr>
          <p:spPr bwMode="auto">
            <a:xfrm>
              <a:off x="3024" y="3542"/>
              <a:ext cx="1466" cy="3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20000"/>
                </a:spcBef>
              </a:pPr>
              <a:r>
                <a:rPr lang="en-US" sz="2200">
                  <a:solidFill>
                    <a:schemeClr val="bg2"/>
                  </a:solidFill>
                  <a:latin typeface="Tahoma" charset="0"/>
                </a:rPr>
                <a:t>All Scenes (</a:t>
              </a:r>
              <a:r>
                <a:rPr lang="en-US" sz="3000" b="1" i="1">
                  <a:solidFill>
                    <a:schemeClr val="bg2"/>
                  </a:solidFill>
                  <a:latin typeface="Arial" charset="0"/>
                </a:rPr>
                <a:t>C</a:t>
              </a:r>
              <a:r>
                <a:rPr lang="en-US" sz="3000" b="1" i="1" baseline="30000">
                  <a:solidFill>
                    <a:schemeClr val="bg2"/>
                  </a:solidFill>
                  <a:latin typeface="Arial" charset="0"/>
                </a:rPr>
                <a:t>N</a:t>
              </a:r>
              <a:r>
                <a:rPr lang="en-US" sz="3000" b="1" i="1" baseline="50000">
                  <a:solidFill>
                    <a:schemeClr val="bg2"/>
                  </a:solidFill>
                  <a:latin typeface="Arial" charset="0"/>
                </a:rPr>
                <a:t>3</a:t>
              </a:r>
              <a:r>
                <a:rPr lang="en-US" sz="2200">
                  <a:solidFill>
                    <a:schemeClr val="bg2"/>
                  </a:solidFill>
                  <a:latin typeface="Tahoma" charset="0"/>
                </a:rPr>
                <a:t>)</a:t>
              </a:r>
            </a:p>
          </p:txBody>
        </p:sp>
      </p:grpSp>
      <p:grpSp>
        <p:nvGrpSpPr>
          <p:cNvPr id="4" name="Group 62"/>
          <p:cNvGrpSpPr>
            <a:grpSpLocks/>
          </p:cNvGrpSpPr>
          <p:nvPr/>
        </p:nvGrpSpPr>
        <p:grpSpPr bwMode="auto">
          <a:xfrm>
            <a:off x="2492375" y="5181600"/>
            <a:ext cx="2274888" cy="1257300"/>
            <a:chOff x="1282" y="3216"/>
            <a:chExt cx="1433" cy="792"/>
          </a:xfrm>
        </p:grpSpPr>
        <p:sp>
          <p:nvSpPr>
            <p:cNvPr id="103438" name="Oval 63"/>
            <p:cNvSpPr>
              <a:spLocks noChangeArrowheads="1"/>
            </p:cNvSpPr>
            <p:nvPr/>
          </p:nvSpPr>
          <p:spPr bwMode="auto">
            <a:xfrm>
              <a:off x="1584" y="3216"/>
              <a:ext cx="864" cy="672"/>
            </a:xfrm>
            <a:prstGeom prst="ellipse">
              <a:avLst/>
            </a:prstGeom>
            <a:solidFill>
              <a:schemeClr val="accent1"/>
            </a:solidFill>
            <a:ln w="12700">
              <a:solidFill>
                <a:schemeClr val="bg2"/>
              </a:solidFill>
              <a:round/>
              <a:headEnd/>
              <a:tailEnd/>
            </a:ln>
          </p:spPr>
          <p:txBody>
            <a:bodyPr wrap="none" anchor="ctr"/>
            <a:lstStyle/>
            <a:p>
              <a:endParaRPr lang="en-US"/>
            </a:p>
          </p:txBody>
        </p:sp>
        <p:sp>
          <p:nvSpPr>
            <p:cNvPr id="103439" name="Text Box 64"/>
            <p:cNvSpPr txBox="1">
              <a:spLocks noChangeArrowheads="1"/>
            </p:cNvSpPr>
            <p:nvPr/>
          </p:nvSpPr>
          <p:spPr bwMode="auto">
            <a:xfrm>
              <a:off x="1282" y="3696"/>
              <a:ext cx="1433" cy="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50000"/>
                </a:lnSpc>
                <a:spcBef>
                  <a:spcPct val="20000"/>
                </a:spcBef>
              </a:pPr>
              <a:r>
                <a:rPr lang="en-US" sz="2200">
                  <a:solidFill>
                    <a:schemeClr val="bg2"/>
                  </a:solidFill>
                  <a:latin typeface="Tahoma" charset="0"/>
                </a:rPr>
                <a:t>Photo-Consistent</a:t>
              </a:r>
            </a:p>
            <a:p>
              <a:pPr algn="ctr">
                <a:lnSpc>
                  <a:spcPct val="50000"/>
                </a:lnSpc>
                <a:spcBef>
                  <a:spcPct val="20000"/>
                </a:spcBef>
              </a:pPr>
              <a:r>
                <a:rPr lang="en-US" sz="2200">
                  <a:solidFill>
                    <a:schemeClr val="bg2"/>
                  </a:solidFill>
                  <a:latin typeface="Tahoma" charset="0"/>
                </a:rPr>
                <a:t>Scenes</a:t>
              </a:r>
            </a:p>
          </p:txBody>
        </p:sp>
      </p:grpSp>
      <p:grpSp>
        <p:nvGrpSpPr>
          <p:cNvPr id="5" name="Group 65"/>
          <p:cNvGrpSpPr>
            <a:grpSpLocks/>
          </p:cNvGrpSpPr>
          <p:nvPr/>
        </p:nvGrpSpPr>
        <p:grpSpPr bwMode="auto">
          <a:xfrm>
            <a:off x="1905000" y="5086350"/>
            <a:ext cx="1447800" cy="628650"/>
            <a:chOff x="912" y="3156"/>
            <a:chExt cx="912" cy="396"/>
          </a:xfrm>
        </p:grpSpPr>
        <p:sp>
          <p:nvSpPr>
            <p:cNvPr id="103435" name="Oval 66"/>
            <p:cNvSpPr>
              <a:spLocks noChangeArrowheads="1"/>
            </p:cNvSpPr>
            <p:nvPr/>
          </p:nvSpPr>
          <p:spPr bwMode="auto">
            <a:xfrm>
              <a:off x="1776" y="3408"/>
              <a:ext cx="48" cy="48"/>
            </a:xfrm>
            <a:prstGeom prst="ellipse">
              <a:avLst/>
            </a:prstGeom>
            <a:solidFill>
              <a:schemeClr val="bg2"/>
            </a:solidFill>
            <a:ln w="12700">
              <a:solidFill>
                <a:schemeClr val="bg2"/>
              </a:solidFill>
              <a:round/>
              <a:headEnd/>
              <a:tailEnd/>
            </a:ln>
          </p:spPr>
          <p:txBody>
            <a:bodyPr wrap="none" anchor="ctr"/>
            <a:lstStyle/>
            <a:p>
              <a:pPr algn="ctr" eaLnBrk="0" hangingPunct="0"/>
              <a:endParaRPr lang="en-US">
                <a:solidFill>
                  <a:schemeClr val="bg2"/>
                </a:solidFill>
              </a:endParaRPr>
            </a:p>
          </p:txBody>
        </p:sp>
        <p:sp>
          <p:nvSpPr>
            <p:cNvPr id="103436" name="Text Box 67"/>
            <p:cNvSpPr txBox="1">
              <a:spLocks noChangeArrowheads="1"/>
            </p:cNvSpPr>
            <p:nvPr/>
          </p:nvSpPr>
          <p:spPr bwMode="auto">
            <a:xfrm>
              <a:off x="912" y="3156"/>
              <a:ext cx="864" cy="3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80000"/>
                </a:lnSpc>
              </a:pPr>
              <a:r>
                <a:rPr lang="en-US" sz="2200">
                  <a:solidFill>
                    <a:schemeClr val="bg2"/>
                  </a:solidFill>
                  <a:latin typeface="Tahoma" charset="0"/>
                </a:rPr>
                <a:t>True</a:t>
              </a:r>
            </a:p>
            <a:p>
              <a:pPr algn="ctr">
                <a:lnSpc>
                  <a:spcPct val="80000"/>
                </a:lnSpc>
              </a:pPr>
              <a:r>
                <a:rPr lang="en-US" sz="2200">
                  <a:solidFill>
                    <a:schemeClr val="bg2"/>
                  </a:solidFill>
                  <a:latin typeface="Tahoma" charset="0"/>
                </a:rPr>
                <a:t>Scene</a:t>
              </a:r>
            </a:p>
          </p:txBody>
        </p:sp>
        <p:sp>
          <p:nvSpPr>
            <p:cNvPr id="103437" name="Line 68"/>
            <p:cNvSpPr>
              <a:spLocks noChangeShapeType="1"/>
            </p:cNvSpPr>
            <p:nvPr/>
          </p:nvSpPr>
          <p:spPr bwMode="auto">
            <a:xfrm>
              <a:off x="1536" y="3264"/>
              <a:ext cx="240" cy="144"/>
            </a:xfrm>
            <a:prstGeom prst="line">
              <a:avLst/>
            </a:prstGeom>
            <a:noFill/>
            <a:ln w="28575">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Tree>
    <p:extLst>
      <p:ext uri="{BB962C8B-B14F-4D97-AF65-F5344CB8AC3E}">
        <p14:creationId xmlns:p14="http://schemas.microsoft.com/office/powerpoint/2010/main" val="33638288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FD3ADB5-BA78-694A-9C8C-310216382457}" type="slidenum">
              <a:rPr lang="en-US" sz="1400">
                <a:latin typeface="Verdana" charset="0"/>
              </a:rPr>
              <a:pPr/>
              <a:t>17</a:t>
            </a:fld>
            <a:endParaRPr lang="en-US" sz="1400">
              <a:latin typeface="Verdana" charset="0"/>
            </a:endParaRPr>
          </a:p>
        </p:txBody>
      </p:sp>
      <p:pic>
        <p:nvPicPr>
          <p:cNvPr id="4710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74763" y="838200"/>
            <a:ext cx="7772400"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07" name="Text Box 3"/>
          <p:cNvSpPr txBox="1">
            <a:spLocks noChangeArrowheads="1"/>
          </p:cNvSpPr>
          <p:nvPr/>
        </p:nvSpPr>
        <p:spPr bwMode="auto">
          <a:xfrm>
            <a:off x="1749425" y="160338"/>
            <a:ext cx="380523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Correlation Methods (1970--)</a:t>
            </a:r>
          </a:p>
        </p:txBody>
      </p:sp>
      <p:sp>
        <p:nvSpPr>
          <p:cNvPr id="47108" name="Rectangle 4"/>
          <p:cNvSpPr>
            <a:spLocks noChangeArrowheads="1"/>
          </p:cNvSpPr>
          <p:nvPr/>
        </p:nvSpPr>
        <p:spPr bwMode="auto">
          <a:xfrm>
            <a:off x="1490663" y="844550"/>
            <a:ext cx="2741612" cy="2141538"/>
          </a:xfrm>
          <a:prstGeom prst="rect">
            <a:avLst/>
          </a:prstGeom>
          <a:noFill/>
          <a:ln w="28575">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7109" name="Rectangle 5"/>
          <p:cNvSpPr>
            <a:spLocks noChangeArrowheads="1"/>
          </p:cNvSpPr>
          <p:nvPr/>
        </p:nvSpPr>
        <p:spPr bwMode="auto">
          <a:xfrm>
            <a:off x="6289675" y="850900"/>
            <a:ext cx="2747963" cy="2135188"/>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1926" name="Text Box 6"/>
          <p:cNvSpPr txBox="1">
            <a:spLocks noChangeArrowheads="1"/>
          </p:cNvSpPr>
          <p:nvPr/>
        </p:nvSpPr>
        <p:spPr bwMode="auto">
          <a:xfrm>
            <a:off x="457200" y="6172200"/>
            <a:ext cx="57165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Normalized Correlation: minimize  </a:t>
            </a:r>
            <a:r>
              <a:rPr lang="en-US">
                <a:latin typeface="Symbol" charset="0"/>
              </a:rPr>
              <a:t>q </a:t>
            </a:r>
            <a:r>
              <a:rPr lang="en-US"/>
              <a:t>instead.</a:t>
            </a:r>
          </a:p>
        </p:txBody>
      </p:sp>
      <p:sp>
        <p:nvSpPr>
          <p:cNvPr id="47111" name="Text Box 7"/>
          <p:cNvSpPr txBox="1">
            <a:spLocks noChangeArrowheads="1"/>
          </p:cNvSpPr>
          <p:nvPr/>
        </p:nvSpPr>
        <p:spPr bwMode="auto">
          <a:xfrm>
            <a:off x="457200" y="5568950"/>
            <a:ext cx="81978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Slide the window along the epipolar line until </a:t>
            </a:r>
            <a:r>
              <a:rPr lang="en-US" i="1"/>
              <a:t>w.w</a:t>
            </a:r>
            <a:r>
              <a:rPr lang="ja-JP" altLang="en-US" i="1"/>
              <a:t>’</a:t>
            </a:r>
            <a:r>
              <a:rPr lang="en-US" altLang="ja-JP"/>
              <a:t> is maximized.</a:t>
            </a:r>
            <a:endParaRPr lang="en-US"/>
          </a:p>
        </p:txBody>
      </p:sp>
      <p:sp>
        <p:nvSpPr>
          <p:cNvPr id="47112" name="Line 8"/>
          <p:cNvSpPr>
            <a:spLocks noChangeShapeType="1"/>
          </p:cNvSpPr>
          <p:nvPr/>
        </p:nvSpPr>
        <p:spPr bwMode="auto">
          <a:xfrm flipH="1" flipV="1">
            <a:off x="4919663" y="3454400"/>
            <a:ext cx="342900" cy="996950"/>
          </a:xfrm>
          <a:prstGeom prst="line">
            <a:avLst/>
          </a:prstGeom>
          <a:noFill/>
          <a:ln w="28575">
            <a:solidFill>
              <a:srgbClr val="CC33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7113" name="Line 9"/>
          <p:cNvSpPr>
            <a:spLocks noChangeShapeType="1"/>
          </p:cNvSpPr>
          <p:nvPr/>
        </p:nvSpPr>
        <p:spPr bwMode="auto">
          <a:xfrm flipV="1">
            <a:off x="5268913" y="3841750"/>
            <a:ext cx="336550" cy="609600"/>
          </a:xfrm>
          <a:prstGeom prst="line">
            <a:avLst/>
          </a:prstGeom>
          <a:noFill/>
          <a:ln w="28575">
            <a:solidFill>
              <a:schemeClr val="accent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7114" name="Line 10"/>
          <p:cNvSpPr>
            <a:spLocks noChangeShapeType="1"/>
          </p:cNvSpPr>
          <p:nvPr/>
        </p:nvSpPr>
        <p:spPr bwMode="auto">
          <a:xfrm>
            <a:off x="7599363" y="1911350"/>
            <a:ext cx="730250" cy="0"/>
          </a:xfrm>
          <a:prstGeom prst="line">
            <a:avLst/>
          </a:prstGeom>
          <a:noFill/>
          <a:ln w="28575">
            <a:solidFill>
              <a:srgbClr val="FF3399"/>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47115" name="Line 11"/>
          <p:cNvSpPr>
            <a:spLocks noChangeShapeType="1"/>
          </p:cNvSpPr>
          <p:nvPr/>
        </p:nvSpPr>
        <p:spPr bwMode="auto">
          <a:xfrm flipH="1">
            <a:off x="6354763" y="1911350"/>
            <a:ext cx="285750" cy="0"/>
          </a:xfrm>
          <a:prstGeom prst="line">
            <a:avLst/>
          </a:prstGeom>
          <a:noFill/>
          <a:ln w="28575">
            <a:solidFill>
              <a:srgbClr val="FF3399"/>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21932" name="Freeform 12"/>
          <p:cNvSpPr>
            <a:spLocks/>
          </p:cNvSpPr>
          <p:nvPr/>
        </p:nvSpPr>
        <p:spPr bwMode="auto">
          <a:xfrm>
            <a:off x="5129213" y="4044950"/>
            <a:ext cx="336550" cy="44450"/>
          </a:xfrm>
          <a:custGeom>
            <a:avLst/>
            <a:gdLst>
              <a:gd name="T0" fmla="*/ 0 w 212"/>
              <a:gd name="T1" fmla="*/ 2147483647 h 28"/>
              <a:gd name="T2" fmla="*/ 2147483647 w 212"/>
              <a:gd name="T3" fmla="*/ 0 h 28"/>
              <a:gd name="T4" fmla="*/ 2147483647 w 212"/>
              <a:gd name="T5" fmla="*/ 0 h 28"/>
              <a:gd name="T6" fmla="*/ 2147483647 w 212"/>
              <a:gd name="T7" fmla="*/ 2147483647 h 28"/>
              <a:gd name="T8" fmla="*/ 2147483647 w 212"/>
              <a:gd name="T9" fmla="*/ 2147483647 h 28"/>
              <a:gd name="T10" fmla="*/ 0 60000 65536"/>
              <a:gd name="T11" fmla="*/ 0 60000 65536"/>
              <a:gd name="T12" fmla="*/ 0 60000 65536"/>
              <a:gd name="T13" fmla="*/ 0 60000 65536"/>
              <a:gd name="T14" fmla="*/ 0 60000 65536"/>
              <a:gd name="T15" fmla="*/ 0 w 212"/>
              <a:gd name="T16" fmla="*/ 0 h 28"/>
              <a:gd name="T17" fmla="*/ 212 w 212"/>
              <a:gd name="T18" fmla="*/ 28 h 28"/>
            </a:gdLst>
            <a:ahLst/>
            <a:cxnLst>
              <a:cxn ang="T10">
                <a:pos x="T0" y="T1"/>
              </a:cxn>
              <a:cxn ang="T11">
                <a:pos x="T2" y="T3"/>
              </a:cxn>
              <a:cxn ang="T12">
                <a:pos x="T4" y="T5"/>
              </a:cxn>
              <a:cxn ang="T13">
                <a:pos x="T6" y="T7"/>
              </a:cxn>
              <a:cxn ang="T14">
                <a:pos x="T8" y="T9"/>
              </a:cxn>
            </a:cxnLst>
            <a:rect l="T15" t="T16" r="T17" b="T18"/>
            <a:pathLst>
              <a:path w="212" h="28">
                <a:moveTo>
                  <a:pt x="0" y="4"/>
                </a:moveTo>
                <a:lnTo>
                  <a:pt x="72" y="0"/>
                </a:lnTo>
                <a:lnTo>
                  <a:pt x="124" y="0"/>
                </a:lnTo>
                <a:lnTo>
                  <a:pt x="168" y="12"/>
                </a:lnTo>
                <a:lnTo>
                  <a:pt x="212" y="28"/>
                </a:lnTo>
              </a:path>
            </a:pathLst>
          </a:custGeom>
          <a:noFill/>
          <a:ln w="28575" cmpd="sng">
            <a:solidFill>
              <a:srgbClr val="FFFF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1933" name="Rectangle 13"/>
          <p:cNvSpPr>
            <a:spLocks noChangeArrowheads="1"/>
          </p:cNvSpPr>
          <p:nvPr/>
        </p:nvSpPr>
        <p:spPr bwMode="auto">
          <a:xfrm>
            <a:off x="6380163" y="1219200"/>
            <a:ext cx="838200" cy="1371600"/>
          </a:xfrm>
          <a:prstGeom prst="rect">
            <a:avLst/>
          </a:prstGeom>
          <a:noFill/>
          <a:ln w="38100">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1934" name="Rectangle 14"/>
          <p:cNvSpPr>
            <a:spLocks noChangeArrowheads="1"/>
          </p:cNvSpPr>
          <p:nvPr/>
        </p:nvSpPr>
        <p:spPr bwMode="auto">
          <a:xfrm>
            <a:off x="6532563" y="1219200"/>
            <a:ext cx="838200" cy="1371600"/>
          </a:xfrm>
          <a:prstGeom prst="rect">
            <a:avLst/>
          </a:prstGeom>
          <a:noFill/>
          <a:ln w="38100">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1935" name="Rectangle 15"/>
          <p:cNvSpPr>
            <a:spLocks noChangeArrowheads="1"/>
          </p:cNvSpPr>
          <p:nvPr/>
        </p:nvSpPr>
        <p:spPr bwMode="auto">
          <a:xfrm>
            <a:off x="6684963" y="1219200"/>
            <a:ext cx="838200" cy="1371600"/>
          </a:xfrm>
          <a:prstGeom prst="rect">
            <a:avLst/>
          </a:prstGeom>
          <a:noFill/>
          <a:ln w="38100">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1936" name="Rectangle 16"/>
          <p:cNvSpPr>
            <a:spLocks noChangeArrowheads="1"/>
          </p:cNvSpPr>
          <p:nvPr/>
        </p:nvSpPr>
        <p:spPr bwMode="auto">
          <a:xfrm>
            <a:off x="6837363" y="1219200"/>
            <a:ext cx="838200" cy="1371600"/>
          </a:xfrm>
          <a:prstGeom prst="rect">
            <a:avLst/>
          </a:prstGeom>
          <a:noFill/>
          <a:ln w="38100">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1937" name="Rectangle 17"/>
          <p:cNvSpPr>
            <a:spLocks noChangeArrowheads="1"/>
          </p:cNvSpPr>
          <p:nvPr/>
        </p:nvSpPr>
        <p:spPr bwMode="auto">
          <a:xfrm>
            <a:off x="6989763" y="1219200"/>
            <a:ext cx="838200" cy="1371600"/>
          </a:xfrm>
          <a:prstGeom prst="rect">
            <a:avLst/>
          </a:prstGeom>
          <a:noFill/>
          <a:ln w="38100">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1938" name="Rectangle 18"/>
          <p:cNvSpPr>
            <a:spLocks noChangeArrowheads="1"/>
          </p:cNvSpPr>
          <p:nvPr/>
        </p:nvSpPr>
        <p:spPr bwMode="auto">
          <a:xfrm>
            <a:off x="7142163" y="1219200"/>
            <a:ext cx="838200" cy="1371600"/>
          </a:xfrm>
          <a:prstGeom prst="rect">
            <a:avLst/>
          </a:prstGeom>
          <a:noFill/>
          <a:ln w="38100">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1939" name="Rectangle 19"/>
          <p:cNvSpPr>
            <a:spLocks noChangeArrowheads="1"/>
          </p:cNvSpPr>
          <p:nvPr/>
        </p:nvSpPr>
        <p:spPr bwMode="auto">
          <a:xfrm>
            <a:off x="7294563" y="1219200"/>
            <a:ext cx="838200" cy="1371600"/>
          </a:xfrm>
          <a:prstGeom prst="rect">
            <a:avLst/>
          </a:prstGeom>
          <a:noFill/>
          <a:ln w="38100">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1940" name="Rectangle 20"/>
          <p:cNvSpPr>
            <a:spLocks noChangeArrowheads="1"/>
          </p:cNvSpPr>
          <p:nvPr/>
        </p:nvSpPr>
        <p:spPr bwMode="auto">
          <a:xfrm>
            <a:off x="6684963" y="1219200"/>
            <a:ext cx="838200" cy="1371600"/>
          </a:xfrm>
          <a:prstGeom prst="rect">
            <a:avLst/>
          </a:prstGeom>
          <a:noFill/>
          <a:ln w="38100">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 name="Group 21"/>
          <p:cNvGrpSpPr>
            <a:grpSpLocks/>
          </p:cNvGrpSpPr>
          <p:nvPr/>
        </p:nvGrpSpPr>
        <p:grpSpPr bwMode="auto">
          <a:xfrm>
            <a:off x="6540500" y="6045200"/>
            <a:ext cx="2384425" cy="574675"/>
            <a:chOff x="3926" y="3792"/>
            <a:chExt cx="1502" cy="362"/>
          </a:xfrm>
        </p:grpSpPr>
        <p:sp>
          <p:nvSpPr>
            <p:cNvPr id="47127" name="Text Box 22"/>
            <p:cNvSpPr txBox="1">
              <a:spLocks noChangeArrowheads="1"/>
            </p:cNvSpPr>
            <p:nvPr/>
          </p:nvSpPr>
          <p:spPr bwMode="auto">
            <a:xfrm>
              <a:off x="5232" y="3792"/>
              <a:ext cx="19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t>2</a:t>
              </a:r>
              <a:endParaRPr lang="en-US"/>
            </a:p>
          </p:txBody>
        </p:sp>
        <p:sp>
          <p:nvSpPr>
            <p:cNvPr id="47128" name="Text Box 23"/>
            <p:cNvSpPr txBox="1">
              <a:spLocks noChangeArrowheads="1"/>
            </p:cNvSpPr>
            <p:nvPr/>
          </p:nvSpPr>
          <p:spPr bwMode="auto">
            <a:xfrm>
              <a:off x="3926" y="3866"/>
              <a:ext cx="1417"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Minimize |</a:t>
              </a:r>
              <a:r>
                <a:rPr lang="en-US" i="1"/>
                <a:t>w-w</a:t>
              </a:r>
              <a:r>
                <a:rPr lang="ja-JP" altLang="en-US" i="1"/>
                <a:t>’</a:t>
              </a:r>
              <a:r>
                <a:rPr lang="en-US" altLang="ja-JP"/>
                <a:t>|.</a:t>
              </a:r>
              <a:endParaRPr lang="en-US"/>
            </a:p>
          </p:txBody>
        </p:sp>
      </p:grpSp>
      <p:sp>
        <p:nvSpPr>
          <p:cNvPr id="721944" name="AutoShape 24"/>
          <p:cNvSpPr>
            <a:spLocks noChangeArrowheads="1"/>
          </p:cNvSpPr>
          <p:nvPr/>
        </p:nvSpPr>
        <p:spPr bwMode="auto">
          <a:xfrm>
            <a:off x="6172200" y="6324600"/>
            <a:ext cx="381000" cy="152400"/>
          </a:xfrm>
          <a:prstGeom prst="lef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1933"/>
                                        </p:tgtEl>
                                        <p:attrNameLst>
                                          <p:attrName>style.visibility</p:attrName>
                                        </p:attrNameLst>
                                      </p:cBhvr>
                                      <p:to>
                                        <p:strVal val="visible"/>
                                      </p:to>
                                    </p:set>
                                  </p:childTnLst>
                                  <p:subTnLst>
                                    <p:set>
                                      <p:cBhvr override="childStyle">
                                        <p:cTn dur="1" fill="hold" display="0" masterRel="nextClick" afterEffect="1"/>
                                        <p:tgtEl>
                                          <p:spTgt spid="72193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21934"/>
                                        </p:tgtEl>
                                        <p:attrNameLst>
                                          <p:attrName>style.visibility</p:attrName>
                                        </p:attrNameLst>
                                      </p:cBhvr>
                                      <p:to>
                                        <p:strVal val="visible"/>
                                      </p:to>
                                    </p:set>
                                  </p:childTnLst>
                                  <p:subTnLst>
                                    <p:set>
                                      <p:cBhvr override="childStyle">
                                        <p:cTn dur="1" fill="hold" display="0" masterRel="nextClick" afterEffect="1"/>
                                        <p:tgtEl>
                                          <p:spTgt spid="721934"/>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21935"/>
                                        </p:tgtEl>
                                        <p:attrNameLst>
                                          <p:attrName>style.visibility</p:attrName>
                                        </p:attrNameLst>
                                      </p:cBhvr>
                                      <p:to>
                                        <p:strVal val="visible"/>
                                      </p:to>
                                    </p:set>
                                  </p:childTnLst>
                                  <p:subTnLst>
                                    <p:set>
                                      <p:cBhvr override="childStyle">
                                        <p:cTn dur="1" fill="hold" display="0" masterRel="nextClick" afterEffect="1"/>
                                        <p:tgtEl>
                                          <p:spTgt spid="721935"/>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21936"/>
                                        </p:tgtEl>
                                        <p:attrNameLst>
                                          <p:attrName>style.visibility</p:attrName>
                                        </p:attrNameLst>
                                      </p:cBhvr>
                                      <p:to>
                                        <p:strVal val="visible"/>
                                      </p:to>
                                    </p:set>
                                  </p:childTnLst>
                                  <p:subTnLst>
                                    <p:set>
                                      <p:cBhvr override="childStyle">
                                        <p:cTn dur="1" fill="hold" display="0" masterRel="nextClick" afterEffect="1"/>
                                        <p:tgtEl>
                                          <p:spTgt spid="721936"/>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21937"/>
                                        </p:tgtEl>
                                        <p:attrNameLst>
                                          <p:attrName>style.visibility</p:attrName>
                                        </p:attrNameLst>
                                      </p:cBhvr>
                                      <p:to>
                                        <p:strVal val="visible"/>
                                      </p:to>
                                    </p:set>
                                  </p:childTnLst>
                                  <p:subTnLst>
                                    <p:set>
                                      <p:cBhvr override="childStyle">
                                        <p:cTn dur="1" fill="hold" display="0" masterRel="nextClick" afterEffect="1"/>
                                        <p:tgtEl>
                                          <p:spTgt spid="721937"/>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21938"/>
                                        </p:tgtEl>
                                        <p:attrNameLst>
                                          <p:attrName>style.visibility</p:attrName>
                                        </p:attrNameLst>
                                      </p:cBhvr>
                                      <p:to>
                                        <p:strVal val="visible"/>
                                      </p:to>
                                    </p:set>
                                  </p:childTnLst>
                                  <p:subTnLst>
                                    <p:set>
                                      <p:cBhvr override="childStyle">
                                        <p:cTn dur="1" fill="hold" display="0" masterRel="nextClick" afterEffect="1"/>
                                        <p:tgtEl>
                                          <p:spTgt spid="721938"/>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21939"/>
                                        </p:tgtEl>
                                        <p:attrNameLst>
                                          <p:attrName>style.visibility</p:attrName>
                                        </p:attrNameLst>
                                      </p:cBhvr>
                                      <p:to>
                                        <p:strVal val="visible"/>
                                      </p:to>
                                    </p:set>
                                  </p:childTnLst>
                                  <p:subTnLst>
                                    <p:set>
                                      <p:cBhvr override="childStyle">
                                        <p:cTn dur="1" fill="hold" display="0" masterRel="nextClick" afterEffect="1"/>
                                        <p:tgtEl>
                                          <p:spTgt spid="721939"/>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2194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21926"/>
                                        </p:tgtEl>
                                        <p:attrNameLst>
                                          <p:attrName>style.visibility</p:attrName>
                                        </p:attrNameLst>
                                      </p:cBhvr>
                                      <p:to>
                                        <p:strVal val="visible"/>
                                      </p:to>
                                    </p:set>
                                    <p:anim calcmode="lin" valueType="num">
                                      <p:cBhvr additive="base">
                                        <p:cTn id="39" dur="500" fill="hold"/>
                                        <p:tgtEl>
                                          <p:spTgt spid="721926"/>
                                        </p:tgtEl>
                                        <p:attrNameLst>
                                          <p:attrName>ppt_x</p:attrName>
                                        </p:attrNameLst>
                                      </p:cBhvr>
                                      <p:tavLst>
                                        <p:tav tm="0">
                                          <p:val>
                                            <p:strVal val="#ppt_x"/>
                                          </p:val>
                                        </p:tav>
                                        <p:tav tm="100000">
                                          <p:val>
                                            <p:strVal val="#ppt_x"/>
                                          </p:val>
                                        </p:tav>
                                      </p:tavLst>
                                    </p:anim>
                                    <p:anim calcmode="lin" valueType="num">
                                      <p:cBhvr additive="base">
                                        <p:cTn id="40" dur="500" fill="hold"/>
                                        <p:tgtEl>
                                          <p:spTgt spid="721926"/>
                                        </p:tgtEl>
                                        <p:attrNameLst>
                                          <p:attrName>ppt_y</p:attrName>
                                        </p:attrNameLst>
                                      </p:cBhvr>
                                      <p:tavLst>
                                        <p:tav tm="0">
                                          <p:val>
                                            <p:strVal val="1+#ppt_h/2"/>
                                          </p:val>
                                        </p:tav>
                                        <p:tav tm="100000">
                                          <p:val>
                                            <p:strVal val="#ppt_y"/>
                                          </p:val>
                                        </p:tav>
                                      </p:tavLst>
                                    </p:anim>
                                  </p:childTnLst>
                                </p:cTn>
                              </p:par>
                              <p:par>
                                <p:cTn id="41" presetID="1" presetClass="entr" presetSubtype="0" fill="hold" grpId="0" nodeType="withEffect">
                                  <p:stCondLst>
                                    <p:cond delay="0"/>
                                  </p:stCondLst>
                                  <p:childTnLst>
                                    <p:set>
                                      <p:cBhvr>
                                        <p:cTn id="42" dur="1" fill="hold">
                                          <p:stCondLst>
                                            <p:cond delay="499"/>
                                          </p:stCondLst>
                                        </p:cTn>
                                        <p:tgtEl>
                                          <p:spTgt spid="72193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721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26" grpId="0" autoUpdateAnimBg="0"/>
      <p:bldP spid="721932" grpId="0" animBg="1"/>
      <p:bldP spid="721933" grpId="0" animBg="1"/>
      <p:bldP spid="721934" grpId="0" animBg="1"/>
      <p:bldP spid="721935" grpId="0" animBg="1"/>
      <p:bldP spid="721936" grpId="0" animBg="1"/>
      <p:bldP spid="721937" grpId="0" animBg="1"/>
      <p:bldP spid="721938" grpId="0" animBg="1"/>
      <p:bldP spid="721939" grpId="0" animBg="1"/>
      <p:bldP spid="721940" grpId="0" animBg="1"/>
      <p:bldP spid="721944"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atin typeface="Verdana" charset="0"/>
              </a:rPr>
              <a:t>Issues</a:t>
            </a:r>
          </a:p>
        </p:txBody>
      </p:sp>
      <p:sp>
        <p:nvSpPr>
          <p:cNvPr id="104451" name="Rectangle 3"/>
          <p:cNvSpPr>
            <a:spLocks noGrp="1" noChangeArrowheads="1"/>
          </p:cNvSpPr>
          <p:nvPr>
            <p:ph type="body" idx="1"/>
          </p:nvPr>
        </p:nvSpPr>
        <p:spPr/>
        <p:txBody>
          <a:bodyPr/>
          <a:lstStyle/>
          <a:p>
            <a:pPr marL="0" indent="0" eaLnBrk="1" hangingPunct="1">
              <a:buFontTx/>
              <a:buNone/>
            </a:pPr>
            <a:r>
              <a:rPr lang="en-US" sz="2800">
                <a:latin typeface="Verdana" charset="0"/>
              </a:rPr>
              <a:t>Theoretical Questions</a:t>
            </a:r>
          </a:p>
          <a:p>
            <a:pPr marL="0" indent="0" eaLnBrk="1" hangingPunct="1">
              <a:buFontTx/>
              <a:buNone/>
            </a:pPr>
            <a:endParaRPr lang="en-US" sz="2800">
              <a:latin typeface="Verdana" charset="0"/>
            </a:endParaRPr>
          </a:p>
          <a:p>
            <a:pPr lvl="1" eaLnBrk="1" hangingPunct="1">
              <a:buFontTx/>
              <a:buNone/>
            </a:pPr>
            <a:r>
              <a:rPr lang="en-US">
                <a:latin typeface="Verdana" charset="0"/>
              </a:rPr>
              <a:t>Identify class of </a:t>
            </a:r>
            <a:r>
              <a:rPr lang="en-US" i="1">
                <a:solidFill>
                  <a:schemeClr val="tx2"/>
                </a:solidFill>
                <a:latin typeface="Verdana" charset="0"/>
              </a:rPr>
              <a:t>all</a:t>
            </a:r>
            <a:r>
              <a:rPr lang="en-US">
                <a:latin typeface="Verdana" charset="0"/>
              </a:rPr>
              <a:t> photo-consistent scenes</a:t>
            </a:r>
          </a:p>
          <a:p>
            <a:pPr lvl="1" eaLnBrk="1" hangingPunct="1">
              <a:buFontTx/>
              <a:buNone/>
            </a:pPr>
            <a:endParaRPr lang="en-US">
              <a:latin typeface="Verdana" charset="0"/>
            </a:endParaRPr>
          </a:p>
          <a:p>
            <a:pPr marL="0" indent="0" eaLnBrk="1" hangingPunct="1">
              <a:buFontTx/>
              <a:buNone/>
            </a:pPr>
            <a:r>
              <a:rPr lang="en-US" sz="2800">
                <a:latin typeface="Verdana" charset="0"/>
              </a:rPr>
              <a:t>Practical Questions</a:t>
            </a:r>
          </a:p>
          <a:p>
            <a:pPr lvl="1" eaLnBrk="1" hangingPunct="1">
              <a:buFontTx/>
              <a:buNone/>
            </a:pPr>
            <a:r>
              <a:rPr lang="en-US">
                <a:latin typeface="Verdana" charset="0"/>
              </a:rPr>
              <a:t>How do we compute photo-consistent models?</a:t>
            </a:r>
          </a:p>
        </p:txBody>
      </p:sp>
      <p:sp>
        <p:nvSpPr>
          <p:cNvPr id="698372" name="Rectangle 4"/>
          <p:cNvSpPr>
            <a:spLocks noChangeArrowheads="1"/>
          </p:cNvSpPr>
          <p:nvPr/>
        </p:nvSpPr>
        <p:spPr bwMode="auto">
          <a:xfrm>
            <a:off x="1795463" y="2330450"/>
            <a:ext cx="7170737" cy="758825"/>
          </a:xfrm>
          <a:prstGeom prst="rect">
            <a:avLst/>
          </a:prstGeom>
          <a:noFill/>
          <a:ln w="38100">
            <a:solidFill>
              <a:schemeClr val="tx2"/>
            </a:solidFill>
            <a:miter lim="800000"/>
            <a:headEnd/>
            <a:tailEnd/>
          </a:ln>
          <a:effectLst>
            <a:outerShdw dist="107763" dir="2700000" algn="ctr" rotWithShape="0">
              <a:schemeClr val="bg2"/>
            </a:outerShdw>
          </a:effectLst>
        </p:spPr>
        <p:txBody>
          <a:bodyPr wrap="none" anchor="ctr"/>
          <a:lstStyle/>
          <a:p>
            <a:pPr>
              <a:defRPr/>
            </a:pPr>
            <a:endParaRPr lang="en-US">
              <a:latin typeface="Times New Roman" pitchFamily="18" charset="0"/>
              <a:ea typeface="+mn-ea"/>
            </a:endParaRPr>
          </a:p>
        </p:txBody>
      </p:sp>
    </p:spTree>
    <p:extLst>
      <p:ext uri="{BB962C8B-B14F-4D97-AF65-F5344CB8AC3E}">
        <p14:creationId xmlns:p14="http://schemas.microsoft.com/office/powerpoint/2010/main" val="1411587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8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2"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1973263" y="1274763"/>
            <a:ext cx="6937375" cy="482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742950" lvl="1" indent="-285750">
              <a:spcBef>
                <a:spcPct val="20000"/>
              </a:spcBef>
              <a:buClr>
                <a:srgbClr val="FF6600"/>
              </a:buClr>
              <a:buFontTx/>
              <a:buChar char="•"/>
            </a:pPr>
            <a:endParaRPr lang="en-US" sz="2800">
              <a:latin typeface="Tahoma" charset="0"/>
            </a:endParaRPr>
          </a:p>
          <a:p>
            <a:pPr>
              <a:spcBef>
                <a:spcPct val="20000"/>
              </a:spcBef>
              <a:buClr>
                <a:srgbClr val="FF6600"/>
              </a:buClr>
            </a:pPr>
            <a:r>
              <a:rPr lang="en-US" sz="2800">
                <a:latin typeface="Tahoma" charset="0"/>
              </a:rPr>
              <a:t>1.  C=2 (silhouettes)</a:t>
            </a:r>
          </a:p>
          <a:p>
            <a:pPr marL="742950" lvl="1" indent="-285750">
              <a:spcBef>
                <a:spcPct val="20000"/>
              </a:spcBef>
              <a:buClr>
                <a:srgbClr val="FF6600"/>
              </a:buClr>
            </a:pPr>
            <a:r>
              <a:rPr lang="en-US">
                <a:latin typeface="Tahoma" charset="0"/>
              </a:rPr>
              <a:t>Volume intersection [Martin 81, Szeliski 93]</a:t>
            </a:r>
          </a:p>
          <a:p>
            <a:pPr marL="1143000" lvl="2" indent="-228600">
              <a:spcBef>
                <a:spcPct val="20000"/>
              </a:spcBef>
              <a:buClr>
                <a:srgbClr val="FF6600"/>
              </a:buClr>
            </a:pPr>
            <a:endParaRPr lang="en-US" sz="2000">
              <a:latin typeface="Tahoma" charset="0"/>
            </a:endParaRPr>
          </a:p>
          <a:p>
            <a:pPr>
              <a:spcBef>
                <a:spcPct val="20000"/>
              </a:spcBef>
              <a:buClr>
                <a:srgbClr val="FF6600"/>
              </a:buClr>
            </a:pPr>
            <a:r>
              <a:rPr lang="en-US" sz="2800">
                <a:latin typeface="Tahoma" charset="0"/>
              </a:rPr>
              <a:t>2.  C unconstrained, viewpoint constraints</a:t>
            </a:r>
          </a:p>
          <a:p>
            <a:pPr marL="742950" lvl="1" indent="-285750">
              <a:spcBef>
                <a:spcPct val="20000"/>
              </a:spcBef>
              <a:buClr>
                <a:srgbClr val="FF6600"/>
              </a:buClr>
            </a:pPr>
            <a:r>
              <a:rPr lang="en-US">
                <a:latin typeface="Tahoma" charset="0"/>
              </a:rPr>
              <a:t>Voxel coloring algorithm [Seitz &amp; Dyer 97]</a:t>
            </a:r>
          </a:p>
          <a:p>
            <a:pPr marL="1143000" lvl="2" indent="-228600">
              <a:spcBef>
                <a:spcPct val="20000"/>
              </a:spcBef>
              <a:buClr>
                <a:srgbClr val="FF6600"/>
              </a:buClr>
            </a:pPr>
            <a:endParaRPr lang="en-US" sz="2000">
              <a:latin typeface="Tahoma" charset="0"/>
            </a:endParaRPr>
          </a:p>
          <a:p>
            <a:pPr>
              <a:spcBef>
                <a:spcPct val="20000"/>
              </a:spcBef>
              <a:buClr>
                <a:srgbClr val="FF6600"/>
              </a:buClr>
            </a:pPr>
            <a:r>
              <a:rPr lang="en-US" sz="2800">
                <a:latin typeface="Tahoma" charset="0"/>
              </a:rPr>
              <a:t>3.  General Case</a:t>
            </a:r>
          </a:p>
          <a:p>
            <a:pPr marL="742950" lvl="1" indent="-285750">
              <a:spcBef>
                <a:spcPct val="20000"/>
              </a:spcBef>
              <a:buClr>
                <a:srgbClr val="FF6600"/>
              </a:buClr>
            </a:pPr>
            <a:r>
              <a:rPr lang="en-US">
                <a:latin typeface="Tahoma" charset="0"/>
              </a:rPr>
              <a:t>Space carving [Kutulakos &amp; Seitz 98]</a:t>
            </a:r>
          </a:p>
        </p:txBody>
      </p:sp>
      <p:sp>
        <p:nvSpPr>
          <p:cNvPr id="105475" name="Rectangle 3"/>
          <p:cNvSpPr>
            <a:spLocks noChangeArrowheads="1"/>
          </p:cNvSpPr>
          <p:nvPr/>
        </p:nvSpPr>
        <p:spPr bwMode="auto">
          <a:xfrm>
            <a:off x="457200" y="152400"/>
            <a:ext cx="82296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sz="4000">
                <a:solidFill>
                  <a:schemeClr val="tx2"/>
                </a:solidFill>
                <a:latin typeface="Tahoma" charset="0"/>
              </a:rPr>
              <a:t>Voxel Coloring Solutions</a:t>
            </a:r>
          </a:p>
        </p:txBody>
      </p:sp>
    </p:spTree>
    <p:extLst>
      <p:ext uri="{BB962C8B-B14F-4D97-AF65-F5344CB8AC3E}">
        <p14:creationId xmlns:p14="http://schemas.microsoft.com/office/powerpoint/2010/main" val="3490381653"/>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sz="2800">
                <a:latin typeface="Verdana" charset="0"/>
              </a:rPr>
              <a:t>Reconstruction from Silhouettes (C = 2)</a:t>
            </a:r>
          </a:p>
        </p:txBody>
      </p:sp>
      <p:grpSp>
        <p:nvGrpSpPr>
          <p:cNvPr id="106499" name="Group 3"/>
          <p:cNvGrpSpPr>
            <a:grpSpLocks/>
          </p:cNvGrpSpPr>
          <p:nvPr/>
        </p:nvGrpSpPr>
        <p:grpSpPr bwMode="auto">
          <a:xfrm>
            <a:off x="7010400" y="3200400"/>
            <a:ext cx="533400" cy="381000"/>
            <a:chOff x="3648" y="2448"/>
            <a:chExt cx="336" cy="240"/>
          </a:xfrm>
        </p:grpSpPr>
        <p:sp>
          <p:nvSpPr>
            <p:cNvPr id="106519" name="Oval 4"/>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83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06520" name="Rectangle 5"/>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83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06500" name="Rectangle 6"/>
          <p:cNvSpPr>
            <a:spLocks noChangeArrowheads="1"/>
          </p:cNvSpPr>
          <p:nvPr/>
        </p:nvSpPr>
        <p:spPr bwMode="auto">
          <a:xfrm>
            <a:off x="6172200" y="2667000"/>
            <a:ext cx="990600" cy="685800"/>
          </a:xfrm>
          <a:prstGeom prst="rect">
            <a:avLst/>
          </a:prstGeom>
          <a:solidFill>
            <a:schemeClr val="folHlink"/>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06501" name="Rectangle 7"/>
          <p:cNvSpPr>
            <a:spLocks noChangeArrowheads="1"/>
          </p:cNvSpPr>
          <p:nvPr/>
        </p:nvSpPr>
        <p:spPr bwMode="auto">
          <a:xfrm>
            <a:off x="5257800" y="3048000"/>
            <a:ext cx="990600" cy="762000"/>
          </a:xfrm>
          <a:prstGeom prst="rect">
            <a:avLst/>
          </a:prstGeom>
          <a:solidFill>
            <a:schemeClr val="fo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06502" name="Rectangle 8"/>
          <p:cNvSpPr>
            <a:spLocks noChangeArrowheads="1"/>
          </p:cNvSpPr>
          <p:nvPr/>
        </p:nvSpPr>
        <p:spPr bwMode="auto">
          <a:xfrm>
            <a:off x="4038600" y="3200400"/>
            <a:ext cx="990600" cy="762000"/>
          </a:xfrm>
          <a:prstGeom prst="rect">
            <a:avLst/>
          </a:prstGeom>
          <a:solidFill>
            <a:schemeClr val="fo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702473" name="Text Box 9"/>
          <p:cNvSpPr txBox="1">
            <a:spLocks noChangeArrowheads="1"/>
          </p:cNvSpPr>
          <p:nvPr/>
        </p:nvSpPr>
        <p:spPr bwMode="auto">
          <a:xfrm>
            <a:off x="919163" y="3459163"/>
            <a:ext cx="1954212" cy="427037"/>
          </a:xfrm>
          <a:prstGeom prst="rect">
            <a:avLst/>
          </a:prstGeom>
          <a:noFill/>
          <a:ln w="12700">
            <a:noFill/>
            <a:miter lim="800000"/>
            <a:headEnd/>
            <a:tailEnd/>
          </a:ln>
          <a:effec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20000"/>
              </a:spcBef>
            </a:pPr>
            <a:r>
              <a:rPr lang="en-US" sz="2200">
                <a:solidFill>
                  <a:srgbClr val="FF6600"/>
                </a:solidFill>
                <a:effectLst>
                  <a:outerShdw blurRad="38100" dist="38100" dir="2700000" algn="tl">
                    <a:srgbClr val="DDDDDD"/>
                  </a:outerShdw>
                </a:effectLst>
                <a:latin typeface="Tahoma" charset="0"/>
              </a:rPr>
              <a:t>Binary Images</a:t>
            </a:r>
          </a:p>
        </p:txBody>
      </p:sp>
      <p:sp>
        <p:nvSpPr>
          <p:cNvPr id="702474" name="Line 10"/>
          <p:cNvSpPr>
            <a:spLocks noChangeShapeType="1"/>
          </p:cNvSpPr>
          <p:nvPr/>
        </p:nvSpPr>
        <p:spPr bwMode="auto">
          <a:xfrm flipV="1">
            <a:off x="2895600" y="3708400"/>
            <a:ext cx="609600" cy="0"/>
          </a:xfrm>
          <a:prstGeom prst="line">
            <a:avLst/>
          </a:prstGeom>
          <a:noFill/>
          <a:ln w="57150">
            <a:solidFill>
              <a:schemeClr val="tx1"/>
            </a:solidFill>
            <a:miter lim="800000"/>
            <a:headEnd/>
            <a:tailEnd type="triangle" w="med" len="med"/>
          </a:ln>
          <a:effectLst>
            <a:outerShdw dist="35921" dir="2700000" algn="ctr" rotWithShape="0">
              <a:schemeClr val="bg2"/>
            </a:outerShdw>
          </a:effectLst>
        </p:spPr>
        <p:txBody>
          <a:bodyPr wrap="none" anchor="ctr"/>
          <a:lstStyle/>
          <a:p>
            <a:pPr>
              <a:defRPr/>
            </a:pPr>
            <a:endParaRPr lang="en-US">
              <a:latin typeface="Times New Roman" pitchFamily="18" charset="0"/>
              <a:ea typeface="+mn-ea"/>
            </a:endParaRPr>
          </a:p>
        </p:txBody>
      </p:sp>
      <p:sp>
        <p:nvSpPr>
          <p:cNvPr id="106505" name="Freeform 11"/>
          <p:cNvSpPr>
            <a:spLocks/>
          </p:cNvSpPr>
          <p:nvPr/>
        </p:nvSpPr>
        <p:spPr bwMode="auto">
          <a:xfrm>
            <a:off x="4495800" y="1447800"/>
            <a:ext cx="1181100" cy="1270000"/>
          </a:xfrm>
          <a:custGeom>
            <a:avLst/>
            <a:gdLst>
              <a:gd name="T0" fmla="*/ 2147483647 w 744"/>
              <a:gd name="T1" fmla="*/ 2147483647 h 800"/>
              <a:gd name="T2" fmla="*/ 2147483647 w 744"/>
              <a:gd name="T3" fmla="*/ 2147483647 h 800"/>
              <a:gd name="T4" fmla="*/ 2147483647 w 744"/>
              <a:gd name="T5" fmla="*/ 2147483647 h 800"/>
              <a:gd name="T6" fmla="*/ 2147483647 w 744"/>
              <a:gd name="T7" fmla="*/ 2147483647 h 800"/>
              <a:gd name="T8" fmla="*/ 2147483647 w 744"/>
              <a:gd name="T9" fmla="*/ 2147483647 h 800"/>
              <a:gd name="T10" fmla="*/ 2147483647 w 744"/>
              <a:gd name="T11" fmla="*/ 2147483647 h 800"/>
              <a:gd name="T12" fmla="*/ 2147483647 w 744"/>
              <a:gd name="T13" fmla="*/ 2147483647 h 800"/>
              <a:gd name="T14" fmla="*/ 2147483647 w 744"/>
              <a:gd name="T15" fmla="*/ 2147483647 h 800"/>
              <a:gd name="T16" fmla="*/ 2147483647 w 744"/>
              <a:gd name="T17" fmla="*/ 2147483647 h 800"/>
              <a:gd name="T18" fmla="*/ 2147483647 w 744"/>
              <a:gd name="T19" fmla="*/ 2147483647 h 800"/>
              <a:gd name="T20" fmla="*/ 2147483647 w 744"/>
              <a:gd name="T21" fmla="*/ 2147483647 h 800"/>
              <a:gd name="T22" fmla="*/ 2147483647 w 744"/>
              <a:gd name="T23" fmla="*/ 2147483647 h 800"/>
              <a:gd name="T24" fmla="*/ 2147483647 w 744"/>
              <a:gd name="T25" fmla="*/ 2147483647 h 800"/>
              <a:gd name="T26" fmla="*/ 2147483647 w 744"/>
              <a:gd name="T27" fmla="*/ 2147483647 h 8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4"/>
              <a:gd name="T43" fmla="*/ 0 h 800"/>
              <a:gd name="T44" fmla="*/ 744 w 744"/>
              <a:gd name="T45" fmla="*/ 800 h 8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4" h="800">
                <a:moveTo>
                  <a:pt x="248" y="32"/>
                </a:moveTo>
                <a:cubicBezTo>
                  <a:pt x="224" y="64"/>
                  <a:pt x="232" y="184"/>
                  <a:pt x="200" y="224"/>
                </a:cubicBezTo>
                <a:cubicBezTo>
                  <a:pt x="168" y="264"/>
                  <a:pt x="88" y="232"/>
                  <a:pt x="56" y="272"/>
                </a:cubicBezTo>
                <a:cubicBezTo>
                  <a:pt x="24" y="312"/>
                  <a:pt x="0" y="392"/>
                  <a:pt x="8" y="464"/>
                </a:cubicBezTo>
                <a:cubicBezTo>
                  <a:pt x="16" y="536"/>
                  <a:pt x="64" y="664"/>
                  <a:pt x="104" y="704"/>
                </a:cubicBezTo>
                <a:cubicBezTo>
                  <a:pt x="144" y="744"/>
                  <a:pt x="192" y="688"/>
                  <a:pt x="248" y="704"/>
                </a:cubicBezTo>
                <a:cubicBezTo>
                  <a:pt x="304" y="720"/>
                  <a:pt x="384" y="800"/>
                  <a:pt x="440" y="800"/>
                </a:cubicBezTo>
                <a:cubicBezTo>
                  <a:pt x="496" y="800"/>
                  <a:pt x="536" y="736"/>
                  <a:pt x="584" y="704"/>
                </a:cubicBezTo>
                <a:cubicBezTo>
                  <a:pt x="632" y="672"/>
                  <a:pt x="712" y="672"/>
                  <a:pt x="728" y="608"/>
                </a:cubicBezTo>
                <a:cubicBezTo>
                  <a:pt x="744" y="544"/>
                  <a:pt x="704" y="400"/>
                  <a:pt x="680" y="320"/>
                </a:cubicBezTo>
                <a:cubicBezTo>
                  <a:pt x="656" y="240"/>
                  <a:pt x="624" y="168"/>
                  <a:pt x="584" y="128"/>
                </a:cubicBezTo>
                <a:cubicBezTo>
                  <a:pt x="544" y="88"/>
                  <a:pt x="480" y="96"/>
                  <a:pt x="440" y="80"/>
                </a:cubicBezTo>
                <a:cubicBezTo>
                  <a:pt x="400" y="64"/>
                  <a:pt x="376" y="40"/>
                  <a:pt x="344" y="32"/>
                </a:cubicBezTo>
                <a:cubicBezTo>
                  <a:pt x="312" y="24"/>
                  <a:pt x="272" y="0"/>
                  <a:pt x="248" y="32"/>
                </a:cubicBezTo>
                <a:close/>
              </a:path>
            </a:pathLst>
          </a:custGeom>
          <a:gradFill rotWithShape="0">
            <a:gsLst>
              <a:gs pos="0">
                <a:srgbClr val="000000"/>
              </a:gs>
              <a:gs pos="100000">
                <a:srgbClr val="FF9900"/>
              </a:gs>
            </a:gsLst>
            <a:lin ang="18900000" scaled="1"/>
          </a:gradFill>
          <a:ln w="9525">
            <a:solidFill>
              <a:schemeClr val="tx1"/>
            </a:solidFill>
            <a:round/>
            <a:headEnd/>
            <a:tailEnd/>
          </a:ln>
        </p:spPr>
        <p:txBody>
          <a:bodyPr wrap="none" anchor="ctr"/>
          <a:lstStyle/>
          <a:p>
            <a:endParaRPr lang="en-US"/>
          </a:p>
        </p:txBody>
      </p:sp>
      <p:sp>
        <p:nvSpPr>
          <p:cNvPr id="106506" name="Freeform 12"/>
          <p:cNvSpPr>
            <a:spLocks/>
          </p:cNvSpPr>
          <p:nvPr/>
        </p:nvSpPr>
        <p:spPr bwMode="auto">
          <a:xfrm>
            <a:off x="4267200" y="3340100"/>
            <a:ext cx="393700" cy="419100"/>
          </a:xfrm>
          <a:custGeom>
            <a:avLst/>
            <a:gdLst>
              <a:gd name="T0" fmla="*/ 2147483647 w 248"/>
              <a:gd name="T1" fmla="*/ 2147483647 h 264"/>
              <a:gd name="T2" fmla="*/ 2147483647 w 248"/>
              <a:gd name="T3" fmla="*/ 2147483647 h 264"/>
              <a:gd name="T4" fmla="*/ 2147483647 w 248"/>
              <a:gd name="T5" fmla="*/ 2147483647 h 264"/>
              <a:gd name="T6" fmla="*/ 2147483647 w 248"/>
              <a:gd name="T7" fmla="*/ 2147483647 h 264"/>
              <a:gd name="T8" fmla="*/ 0 w 248"/>
              <a:gd name="T9" fmla="*/ 2147483647 h 264"/>
              <a:gd name="T10" fmla="*/ 2147483647 w 248"/>
              <a:gd name="T11" fmla="*/ 2147483647 h 264"/>
              <a:gd name="T12" fmla="*/ 2147483647 w 248"/>
              <a:gd name="T13" fmla="*/ 2147483647 h 264"/>
              <a:gd name="T14" fmla="*/ 2147483647 w 248"/>
              <a:gd name="T15" fmla="*/ 2147483647 h 264"/>
              <a:gd name="T16" fmla="*/ 2147483647 w 248"/>
              <a:gd name="T17" fmla="*/ 2147483647 h 264"/>
              <a:gd name="T18" fmla="*/ 2147483647 w 248"/>
              <a:gd name="T19" fmla="*/ 2147483647 h 2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8"/>
              <a:gd name="T31" fmla="*/ 0 h 264"/>
              <a:gd name="T32" fmla="*/ 248 w 248"/>
              <a:gd name="T33" fmla="*/ 264 h 2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8" h="264">
                <a:moveTo>
                  <a:pt x="192" y="56"/>
                </a:moveTo>
                <a:cubicBezTo>
                  <a:pt x="184" y="40"/>
                  <a:pt x="168" y="64"/>
                  <a:pt x="144" y="56"/>
                </a:cubicBezTo>
                <a:cubicBezTo>
                  <a:pt x="120" y="48"/>
                  <a:pt x="64" y="0"/>
                  <a:pt x="48" y="8"/>
                </a:cubicBezTo>
                <a:cubicBezTo>
                  <a:pt x="32" y="16"/>
                  <a:pt x="56" y="80"/>
                  <a:pt x="48" y="104"/>
                </a:cubicBezTo>
                <a:cubicBezTo>
                  <a:pt x="40" y="128"/>
                  <a:pt x="0" y="128"/>
                  <a:pt x="0" y="152"/>
                </a:cubicBezTo>
                <a:cubicBezTo>
                  <a:pt x="0" y="176"/>
                  <a:pt x="24" y="232"/>
                  <a:pt x="48" y="248"/>
                </a:cubicBezTo>
                <a:cubicBezTo>
                  <a:pt x="72" y="264"/>
                  <a:pt x="112" y="248"/>
                  <a:pt x="144" y="248"/>
                </a:cubicBezTo>
                <a:cubicBezTo>
                  <a:pt x="176" y="248"/>
                  <a:pt x="232" y="264"/>
                  <a:pt x="240" y="248"/>
                </a:cubicBezTo>
                <a:cubicBezTo>
                  <a:pt x="248" y="232"/>
                  <a:pt x="200" y="184"/>
                  <a:pt x="192" y="152"/>
                </a:cubicBezTo>
                <a:cubicBezTo>
                  <a:pt x="184" y="120"/>
                  <a:pt x="200" y="72"/>
                  <a:pt x="192" y="56"/>
                </a:cubicBezTo>
                <a:close/>
              </a:path>
            </a:pathLst>
          </a:custGeom>
          <a:solidFill>
            <a:schemeClr val="bg2"/>
          </a:solidFill>
          <a:ln w="9525">
            <a:solidFill>
              <a:schemeClr val="tx1"/>
            </a:solidFill>
            <a:round/>
            <a:headEnd/>
            <a:tailEnd/>
          </a:ln>
        </p:spPr>
        <p:txBody>
          <a:bodyPr wrap="none" anchor="ctr"/>
          <a:lstStyle/>
          <a:p>
            <a:endParaRPr lang="en-US"/>
          </a:p>
        </p:txBody>
      </p:sp>
      <p:grpSp>
        <p:nvGrpSpPr>
          <p:cNvPr id="106507" name="Group 13"/>
          <p:cNvGrpSpPr>
            <a:grpSpLocks/>
          </p:cNvGrpSpPr>
          <p:nvPr/>
        </p:nvGrpSpPr>
        <p:grpSpPr bwMode="auto">
          <a:xfrm>
            <a:off x="4114800" y="3886200"/>
            <a:ext cx="533400" cy="381000"/>
            <a:chOff x="3648" y="2448"/>
            <a:chExt cx="336" cy="240"/>
          </a:xfrm>
        </p:grpSpPr>
        <p:sp>
          <p:nvSpPr>
            <p:cNvPr id="106517" name="Oval 14"/>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2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06518" name="Rectangle 15"/>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2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06508" name="Freeform 16"/>
          <p:cNvSpPr>
            <a:spLocks/>
          </p:cNvSpPr>
          <p:nvPr/>
        </p:nvSpPr>
        <p:spPr bwMode="auto">
          <a:xfrm rot="4098212">
            <a:off x="5546725" y="3284538"/>
            <a:ext cx="419100" cy="374650"/>
          </a:xfrm>
          <a:custGeom>
            <a:avLst/>
            <a:gdLst>
              <a:gd name="T0" fmla="*/ 2147483647 w 264"/>
              <a:gd name="T1" fmla="*/ 2147483647 h 256"/>
              <a:gd name="T2" fmla="*/ 2147483647 w 264"/>
              <a:gd name="T3" fmla="*/ 2147483647 h 256"/>
              <a:gd name="T4" fmla="*/ 2147483647 w 264"/>
              <a:gd name="T5" fmla="*/ 2147483647 h 256"/>
              <a:gd name="T6" fmla="*/ 0 w 264"/>
              <a:gd name="T7" fmla="*/ 2147483647 h 256"/>
              <a:gd name="T8" fmla="*/ 2147483647 w 264"/>
              <a:gd name="T9" fmla="*/ 2147483647 h 256"/>
              <a:gd name="T10" fmla="*/ 2147483647 w 264"/>
              <a:gd name="T11" fmla="*/ 2147483647 h 256"/>
              <a:gd name="T12" fmla="*/ 2147483647 w 264"/>
              <a:gd name="T13" fmla="*/ 2147483647 h 256"/>
              <a:gd name="T14" fmla="*/ 2147483647 w 264"/>
              <a:gd name="T15" fmla="*/ 2147483647 h 256"/>
              <a:gd name="T16" fmla="*/ 2147483647 w 264"/>
              <a:gd name="T17" fmla="*/ 2147483647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4"/>
              <a:gd name="T28" fmla="*/ 0 h 256"/>
              <a:gd name="T29" fmla="*/ 264 w 264"/>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4" h="256">
                <a:moveTo>
                  <a:pt x="192" y="8"/>
                </a:moveTo>
                <a:cubicBezTo>
                  <a:pt x="168" y="0"/>
                  <a:pt x="120" y="0"/>
                  <a:pt x="96" y="8"/>
                </a:cubicBezTo>
                <a:cubicBezTo>
                  <a:pt x="72" y="16"/>
                  <a:pt x="64" y="40"/>
                  <a:pt x="48" y="56"/>
                </a:cubicBezTo>
                <a:cubicBezTo>
                  <a:pt x="32" y="72"/>
                  <a:pt x="0" y="88"/>
                  <a:pt x="0" y="104"/>
                </a:cubicBezTo>
                <a:cubicBezTo>
                  <a:pt x="0" y="120"/>
                  <a:pt x="32" y="128"/>
                  <a:pt x="48" y="152"/>
                </a:cubicBezTo>
                <a:cubicBezTo>
                  <a:pt x="64" y="176"/>
                  <a:pt x="64" y="240"/>
                  <a:pt x="96" y="248"/>
                </a:cubicBezTo>
                <a:cubicBezTo>
                  <a:pt x="128" y="256"/>
                  <a:pt x="216" y="232"/>
                  <a:pt x="240" y="200"/>
                </a:cubicBezTo>
                <a:cubicBezTo>
                  <a:pt x="264" y="168"/>
                  <a:pt x="248" y="88"/>
                  <a:pt x="240" y="56"/>
                </a:cubicBezTo>
                <a:cubicBezTo>
                  <a:pt x="232" y="24"/>
                  <a:pt x="216" y="16"/>
                  <a:pt x="192" y="8"/>
                </a:cubicBezTo>
                <a:close/>
              </a:path>
            </a:pathLst>
          </a:custGeom>
          <a:solidFill>
            <a:schemeClr val="bg2"/>
          </a:solidFill>
          <a:ln w="9525">
            <a:solidFill>
              <a:schemeClr val="tx1"/>
            </a:solidFill>
            <a:round/>
            <a:headEnd/>
            <a:tailEnd/>
          </a:ln>
        </p:spPr>
        <p:txBody>
          <a:bodyPr wrap="none" anchor="ctr"/>
          <a:lstStyle/>
          <a:p>
            <a:endParaRPr lang="en-US"/>
          </a:p>
        </p:txBody>
      </p:sp>
      <p:grpSp>
        <p:nvGrpSpPr>
          <p:cNvPr id="106509" name="Group 17"/>
          <p:cNvGrpSpPr>
            <a:grpSpLocks/>
          </p:cNvGrpSpPr>
          <p:nvPr/>
        </p:nvGrpSpPr>
        <p:grpSpPr bwMode="auto">
          <a:xfrm>
            <a:off x="5715000" y="3733800"/>
            <a:ext cx="533400" cy="381000"/>
            <a:chOff x="3648" y="2448"/>
            <a:chExt cx="336" cy="240"/>
          </a:xfrm>
        </p:grpSpPr>
        <p:sp>
          <p:nvSpPr>
            <p:cNvPr id="106515" name="Oval 18"/>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06516" name="Rectangle 19"/>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06510" name="Freeform 20"/>
          <p:cNvSpPr>
            <a:spLocks/>
          </p:cNvSpPr>
          <p:nvPr/>
        </p:nvSpPr>
        <p:spPr bwMode="auto">
          <a:xfrm>
            <a:off x="6527800" y="2794000"/>
            <a:ext cx="254000" cy="419100"/>
          </a:xfrm>
          <a:custGeom>
            <a:avLst/>
            <a:gdLst>
              <a:gd name="T0" fmla="*/ 2147483647 w 208"/>
              <a:gd name="T1" fmla="*/ 2147483647 h 264"/>
              <a:gd name="T2" fmla="*/ 2147483647 w 208"/>
              <a:gd name="T3" fmla="*/ 2147483647 h 264"/>
              <a:gd name="T4" fmla="*/ 2147483647 w 208"/>
              <a:gd name="T5" fmla="*/ 2147483647 h 264"/>
              <a:gd name="T6" fmla="*/ 2147483647 w 208"/>
              <a:gd name="T7" fmla="*/ 2147483647 h 264"/>
              <a:gd name="T8" fmla="*/ 2147483647 w 208"/>
              <a:gd name="T9" fmla="*/ 2147483647 h 264"/>
              <a:gd name="T10" fmla="*/ 2147483647 w 208"/>
              <a:gd name="T11" fmla="*/ 2147483647 h 264"/>
              <a:gd name="T12" fmla="*/ 2147483647 w 208"/>
              <a:gd name="T13" fmla="*/ 2147483647 h 264"/>
              <a:gd name="T14" fmla="*/ 2147483647 w 208"/>
              <a:gd name="T15" fmla="*/ 2147483647 h 264"/>
              <a:gd name="T16" fmla="*/ 2147483647 w 208"/>
              <a:gd name="T17" fmla="*/ 2147483647 h 2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8"/>
              <a:gd name="T28" fmla="*/ 0 h 264"/>
              <a:gd name="T29" fmla="*/ 208 w 208"/>
              <a:gd name="T30" fmla="*/ 264 h 2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8" h="264">
                <a:moveTo>
                  <a:pt x="160" y="16"/>
                </a:moveTo>
                <a:cubicBezTo>
                  <a:pt x="144" y="0"/>
                  <a:pt x="128" y="8"/>
                  <a:pt x="112" y="16"/>
                </a:cubicBezTo>
                <a:cubicBezTo>
                  <a:pt x="96" y="24"/>
                  <a:pt x="80" y="56"/>
                  <a:pt x="64" y="64"/>
                </a:cubicBezTo>
                <a:cubicBezTo>
                  <a:pt x="48" y="72"/>
                  <a:pt x="24" y="48"/>
                  <a:pt x="16" y="64"/>
                </a:cubicBezTo>
                <a:cubicBezTo>
                  <a:pt x="8" y="80"/>
                  <a:pt x="0" y="128"/>
                  <a:pt x="16" y="160"/>
                </a:cubicBezTo>
                <a:cubicBezTo>
                  <a:pt x="32" y="192"/>
                  <a:pt x="88" y="248"/>
                  <a:pt x="112" y="256"/>
                </a:cubicBezTo>
                <a:cubicBezTo>
                  <a:pt x="136" y="264"/>
                  <a:pt x="144" y="232"/>
                  <a:pt x="160" y="208"/>
                </a:cubicBezTo>
                <a:cubicBezTo>
                  <a:pt x="176" y="184"/>
                  <a:pt x="208" y="144"/>
                  <a:pt x="208" y="112"/>
                </a:cubicBezTo>
                <a:cubicBezTo>
                  <a:pt x="208" y="80"/>
                  <a:pt x="176" y="32"/>
                  <a:pt x="160" y="16"/>
                </a:cubicBezTo>
                <a:close/>
              </a:path>
            </a:pathLst>
          </a:custGeom>
          <a:solidFill>
            <a:schemeClr val="bg2"/>
          </a:solidFill>
          <a:ln w="9525">
            <a:solidFill>
              <a:schemeClr val="tx1"/>
            </a:solidFill>
            <a:round/>
            <a:headEnd/>
            <a:tailEnd/>
          </a:ln>
        </p:spPr>
        <p:txBody>
          <a:bodyPr wrap="none" anchor="ctr"/>
          <a:lstStyle/>
          <a:p>
            <a:endParaRPr lang="en-US"/>
          </a:p>
        </p:txBody>
      </p:sp>
      <p:sp>
        <p:nvSpPr>
          <p:cNvPr id="106511" name="Line 21"/>
          <p:cNvSpPr>
            <a:spLocks noChangeShapeType="1"/>
          </p:cNvSpPr>
          <p:nvPr/>
        </p:nvSpPr>
        <p:spPr bwMode="auto">
          <a:xfrm flipH="1" flipV="1">
            <a:off x="4953000" y="1458913"/>
            <a:ext cx="762000" cy="18176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6512" name="Line 22"/>
          <p:cNvSpPr>
            <a:spLocks noChangeShapeType="1"/>
          </p:cNvSpPr>
          <p:nvPr/>
        </p:nvSpPr>
        <p:spPr bwMode="auto">
          <a:xfrm flipH="1" flipV="1">
            <a:off x="4521200" y="2298700"/>
            <a:ext cx="1041400" cy="12065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6513" name="Line 23"/>
          <p:cNvSpPr>
            <a:spLocks noChangeShapeType="1"/>
          </p:cNvSpPr>
          <p:nvPr/>
        </p:nvSpPr>
        <p:spPr bwMode="auto">
          <a:xfrm flipH="1" flipV="1">
            <a:off x="5578475" y="2003425"/>
            <a:ext cx="365125" cy="142557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6514" name="Rectangle 24"/>
          <p:cNvSpPr>
            <a:spLocks noChangeArrowheads="1"/>
          </p:cNvSpPr>
          <p:nvPr/>
        </p:nvSpPr>
        <p:spPr bwMode="auto">
          <a:xfrm>
            <a:off x="1666875" y="4495800"/>
            <a:ext cx="6791325"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FF6600"/>
              </a:buClr>
            </a:pPr>
            <a:r>
              <a:rPr lang="en-US" sz="3200">
                <a:latin typeface="Tahoma" charset="0"/>
              </a:rPr>
              <a:t>Approach:  </a:t>
            </a:r>
          </a:p>
          <a:p>
            <a:pPr marL="742950" lvl="1" indent="-285750">
              <a:spcBef>
                <a:spcPct val="20000"/>
              </a:spcBef>
              <a:buClr>
                <a:srgbClr val="FF6600"/>
              </a:buClr>
            </a:pPr>
            <a:r>
              <a:rPr lang="en-US" sz="2800" i="1">
                <a:latin typeface="Tahoma" charset="0"/>
              </a:rPr>
              <a:t>Backproject</a:t>
            </a:r>
            <a:r>
              <a:rPr lang="en-US" sz="2800">
                <a:latin typeface="Tahoma" charset="0"/>
              </a:rPr>
              <a:t> each silhouette</a:t>
            </a:r>
          </a:p>
          <a:p>
            <a:pPr marL="742950" lvl="1" indent="-285750">
              <a:spcBef>
                <a:spcPct val="20000"/>
              </a:spcBef>
              <a:buClr>
                <a:srgbClr val="FF6600"/>
              </a:buClr>
            </a:pPr>
            <a:r>
              <a:rPr lang="en-US" sz="2800">
                <a:latin typeface="Tahoma" charset="0"/>
              </a:rPr>
              <a:t>Intersect backprojected volumes</a:t>
            </a:r>
          </a:p>
        </p:txBody>
      </p:sp>
    </p:spTree>
    <p:extLst>
      <p:ext uri="{BB962C8B-B14F-4D97-AF65-F5344CB8AC3E}">
        <p14:creationId xmlns:p14="http://schemas.microsoft.com/office/powerpoint/2010/main" val="3860332667"/>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522" name="Group 2"/>
          <p:cNvGrpSpPr>
            <a:grpSpLocks/>
          </p:cNvGrpSpPr>
          <p:nvPr/>
        </p:nvGrpSpPr>
        <p:grpSpPr bwMode="auto">
          <a:xfrm>
            <a:off x="2351088" y="965200"/>
            <a:ext cx="4811712" cy="3759200"/>
            <a:chOff x="1481" y="608"/>
            <a:chExt cx="3031" cy="2368"/>
          </a:xfrm>
        </p:grpSpPr>
        <p:sp>
          <p:nvSpPr>
            <p:cNvPr id="107537" name="Line 3"/>
            <p:cNvSpPr>
              <a:spLocks noChangeShapeType="1"/>
            </p:cNvSpPr>
            <p:nvPr/>
          </p:nvSpPr>
          <p:spPr bwMode="auto">
            <a:xfrm flipV="1">
              <a:off x="1488" y="608"/>
              <a:ext cx="1434" cy="232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7538" name="Line 4"/>
            <p:cNvSpPr>
              <a:spLocks noChangeShapeType="1"/>
            </p:cNvSpPr>
            <p:nvPr/>
          </p:nvSpPr>
          <p:spPr bwMode="auto">
            <a:xfrm flipV="1">
              <a:off x="1488" y="1044"/>
              <a:ext cx="3024" cy="1884"/>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7539" name="Line 5"/>
            <p:cNvSpPr>
              <a:spLocks noChangeShapeType="1"/>
            </p:cNvSpPr>
            <p:nvPr/>
          </p:nvSpPr>
          <p:spPr bwMode="auto">
            <a:xfrm flipH="1" flipV="1">
              <a:off x="2064" y="624"/>
              <a:ext cx="768" cy="2352"/>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7540" name="Line 6"/>
            <p:cNvSpPr>
              <a:spLocks noChangeShapeType="1"/>
            </p:cNvSpPr>
            <p:nvPr/>
          </p:nvSpPr>
          <p:spPr bwMode="auto">
            <a:xfrm flipV="1">
              <a:off x="2832" y="655"/>
              <a:ext cx="768" cy="232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7541" name="Line 7"/>
            <p:cNvSpPr>
              <a:spLocks noChangeShapeType="1"/>
            </p:cNvSpPr>
            <p:nvPr/>
          </p:nvSpPr>
          <p:spPr bwMode="auto">
            <a:xfrm flipH="1" flipV="1">
              <a:off x="1481" y="1364"/>
              <a:ext cx="2791" cy="1468"/>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7542" name="Line 8"/>
            <p:cNvSpPr>
              <a:spLocks noChangeShapeType="1"/>
            </p:cNvSpPr>
            <p:nvPr/>
          </p:nvSpPr>
          <p:spPr bwMode="auto">
            <a:xfrm flipH="1" flipV="1">
              <a:off x="2665" y="631"/>
              <a:ext cx="1607" cy="220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107523" name="Freeform 9"/>
          <p:cNvSpPr>
            <a:spLocks/>
          </p:cNvSpPr>
          <p:nvPr/>
        </p:nvSpPr>
        <p:spPr bwMode="auto">
          <a:xfrm>
            <a:off x="3738563" y="1290638"/>
            <a:ext cx="1514475" cy="2014537"/>
          </a:xfrm>
          <a:custGeom>
            <a:avLst/>
            <a:gdLst>
              <a:gd name="T0" fmla="*/ 2147483647 w 954"/>
              <a:gd name="T1" fmla="*/ 2147483647 h 1269"/>
              <a:gd name="T2" fmla="*/ 2147483647 w 954"/>
              <a:gd name="T3" fmla="*/ 2147483647 h 1269"/>
              <a:gd name="T4" fmla="*/ 2147483647 w 954"/>
              <a:gd name="T5" fmla="*/ 2147483647 h 1269"/>
              <a:gd name="T6" fmla="*/ 2147483647 w 954"/>
              <a:gd name="T7" fmla="*/ 2147483647 h 1269"/>
              <a:gd name="T8" fmla="*/ 2147483647 w 954"/>
              <a:gd name="T9" fmla="*/ 0 h 1269"/>
              <a:gd name="T10" fmla="*/ 0 w 954"/>
              <a:gd name="T11" fmla="*/ 2147483647 h 1269"/>
              <a:gd name="T12" fmla="*/ 2147483647 w 954"/>
              <a:gd name="T13" fmla="*/ 2147483647 h 1269"/>
              <a:gd name="T14" fmla="*/ 0 60000 65536"/>
              <a:gd name="T15" fmla="*/ 0 60000 65536"/>
              <a:gd name="T16" fmla="*/ 0 60000 65536"/>
              <a:gd name="T17" fmla="*/ 0 60000 65536"/>
              <a:gd name="T18" fmla="*/ 0 60000 65536"/>
              <a:gd name="T19" fmla="*/ 0 60000 65536"/>
              <a:gd name="T20" fmla="*/ 0 60000 65536"/>
              <a:gd name="T21" fmla="*/ 0 w 954"/>
              <a:gd name="T22" fmla="*/ 0 h 1269"/>
              <a:gd name="T23" fmla="*/ 954 w 954"/>
              <a:gd name="T24" fmla="*/ 1269 h 1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4" h="1269">
                <a:moveTo>
                  <a:pt x="120" y="1077"/>
                </a:moveTo>
                <a:lnTo>
                  <a:pt x="492" y="1269"/>
                </a:lnTo>
                <a:lnTo>
                  <a:pt x="849" y="1050"/>
                </a:lnTo>
                <a:lnTo>
                  <a:pt x="954" y="711"/>
                </a:lnTo>
                <a:lnTo>
                  <a:pt x="441" y="0"/>
                </a:lnTo>
                <a:lnTo>
                  <a:pt x="0" y="714"/>
                </a:lnTo>
                <a:lnTo>
                  <a:pt x="120" y="1077"/>
                </a:lnTo>
                <a:close/>
              </a:path>
            </a:pathLst>
          </a:custGeom>
          <a:solidFill>
            <a:schemeClr val="folHlink"/>
          </a:solidFill>
          <a:ln w="28575">
            <a:solidFill>
              <a:schemeClr val="bg2"/>
            </a:solidFill>
            <a:round/>
            <a:headEnd/>
            <a:tailEnd/>
          </a:ln>
        </p:spPr>
        <p:txBody>
          <a:bodyPr wrap="none" anchor="ctr"/>
          <a:lstStyle/>
          <a:p>
            <a:endParaRPr lang="en-US"/>
          </a:p>
        </p:txBody>
      </p:sp>
      <p:sp>
        <p:nvSpPr>
          <p:cNvPr id="107524" name="Rectangle 10"/>
          <p:cNvSpPr>
            <a:spLocks noGrp="1" noChangeArrowheads="1"/>
          </p:cNvSpPr>
          <p:nvPr>
            <p:ph type="title"/>
          </p:nvPr>
        </p:nvSpPr>
        <p:spPr>
          <a:xfrm>
            <a:off x="1676400" y="227013"/>
            <a:ext cx="7239000" cy="900112"/>
          </a:xfrm>
        </p:spPr>
        <p:txBody>
          <a:bodyPr/>
          <a:lstStyle/>
          <a:p>
            <a:pPr eaLnBrk="1" hangingPunct="1"/>
            <a:r>
              <a:rPr lang="en-US">
                <a:latin typeface="Verdana" charset="0"/>
              </a:rPr>
              <a:t>Volume Intersection</a:t>
            </a:r>
          </a:p>
        </p:txBody>
      </p:sp>
      <p:sp>
        <p:nvSpPr>
          <p:cNvPr id="107525" name="Oval 11"/>
          <p:cNvSpPr>
            <a:spLocks noChangeArrowheads="1"/>
          </p:cNvSpPr>
          <p:nvPr/>
        </p:nvSpPr>
        <p:spPr bwMode="auto">
          <a:xfrm>
            <a:off x="3810000" y="1828800"/>
            <a:ext cx="1371600" cy="1371600"/>
          </a:xfrm>
          <a:prstGeom prst="ellipse">
            <a:avLst/>
          </a:prstGeom>
          <a:solidFill>
            <a:srgbClr val="FF9900"/>
          </a:solidFill>
          <a:ln w="9525">
            <a:solidFill>
              <a:schemeClr val="bg2"/>
            </a:solidFill>
            <a:round/>
            <a:headEnd/>
            <a:tailEnd/>
          </a:ln>
        </p:spPr>
        <p:txBody>
          <a:bodyPr wrap="none" anchor="ctr"/>
          <a:lstStyle/>
          <a:p>
            <a:endParaRPr lang="en-US"/>
          </a:p>
        </p:txBody>
      </p:sp>
      <p:sp>
        <p:nvSpPr>
          <p:cNvPr id="107526" name="Line 12"/>
          <p:cNvSpPr>
            <a:spLocks noChangeShapeType="1"/>
          </p:cNvSpPr>
          <p:nvPr/>
        </p:nvSpPr>
        <p:spPr bwMode="auto">
          <a:xfrm>
            <a:off x="2209800" y="3962400"/>
            <a:ext cx="914400" cy="685800"/>
          </a:xfrm>
          <a:prstGeom prst="line">
            <a:avLst/>
          </a:prstGeom>
          <a:noFill/>
          <a:ln w="2857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7527" name="Line 13"/>
          <p:cNvSpPr>
            <a:spLocks noChangeShapeType="1"/>
          </p:cNvSpPr>
          <p:nvPr/>
        </p:nvSpPr>
        <p:spPr bwMode="auto">
          <a:xfrm>
            <a:off x="3733800" y="4419600"/>
            <a:ext cx="1524000" cy="0"/>
          </a:xfrm>
          <a:prstGeom prst="line">
            <a:avLst/>
          </a:prstGeom>
          <a:noFill/>
          <a:ln w="2857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7528" name="Line 14"/>
          <p:cNvSpPr>
            <a:spLocks noChangeShapeType="1"/>
          </p:cNvSpPr>
          <p:nvPr/>
        </p:nvSpPr>
        <p:spPr bwMode="auto">
          <a:xfrm flipH="1">
            <a:off x="6019800" y="3810000"/>
            <a:ext cx="838200" cy="838200"/>
          </a:xfrm>
          <a:prstGeom prst="line">
            <a:avLst/>
          </a:prstGeom>
          <a:noFill/>
          <a:ln w="2857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7529" name="Oval 15"/>
          <p:cNvSpPr>
            <a:spLocks noChangeArrowheads="1"/>
          </p:cNvSpPr>
          <p:nvPr/>
        </p:nvSpPr>
        <p:spPr bwMode="auto">
          <a:xfrm>
            <a:off x="2328863" y="4605338"/>
            <a:ext cx="76200" cy="76200"/>
          </a:xfrm>
          <a:prstGeom prst="ellipse">
            <a:avLst/>
          </a:prstGeom>
          <a:solidFill>
            <a:schemeClr val="tx1"/>
          </a:solidFill>
          <a:ln w="9525">
            <a:solidFill>
              <a:schemeClr val="tx1"/>
            </a:solidFill>
            <a:round/>
            <a:headEnd/>
            <a:tailEnd/>
          </a:ln>
        </p:spPr>
        <p:txBody>
          <a:bodyPr wrap="none" anchor="ctr"/>
          <a:lstStyle/>
          <a:p>
            <a:endParaRPr lang="en-US"/>
          </a:p>
        </p:txBody>
      </p:sp>
      <p:sp>
        <p:nvSpPr>
          <p:cNvPr id="107530" name="Oval 16"/>
          <p:cNvSpPr>
            <a:spLocks noChangeArrowheads="1"/>
          </p:cNvSpPr>
          <p:nvPr/>
        </p:nvSpPr>
        <p:spPr bwMode="auto">
          <a:xfrm>
            <a:off x="4457700" y="4681538"/>
            <a:ext cx="76200" cy="76200"/>
          </a:xfrm>
          <a:prstGeom prst="ellipse">
            <a:avLst/>
          </a:prstGeom>
          <a:solidFill>
            <a:schemeClr val="tx1"/>
          </a:solidFill>
          <a:ln w="9525">
            <a:solidFill>
              <a:schemeClr val="tx1"/>
            </a:solidFill>
            <a:round/>
            <a:headEnd/>
            <a:tailEnd/>
          </a:ln>
        </p:spPr>
        <p:txBody>
          <a:bodyPr wrap="none" anchor="ctr"/>
          <a:lstStyle/>
          <a:p>
            <a:endParaRPr lang="en-US"/>
          </a:p>
        </p:txBody>
      </p:sp>
      <p:sp>
        <p:nvSpPr>
          <p:cNvPr id="107531" name="Oval 17"/>
          <p:cNvSpPr>
            <a:spLocks noChangeArrowheads="1"/>
          </p:cNvSpPr>
          <p:nvPr/>
        </p:nvSpPr>
        <p:spPr bwMode="auto">
          <a:xfrm>
            <a:off x="6743700" y="4457700"/>
            <a:ext cx="76200" cy="76200"/>
          </a:xfrm>
          <a:prstGeom prst="ellipse">
            <a:avLst/>
          </a:prstGeom>
          <a:solidFill>
            <a:schemeClr val="tx1"/>
          </a:solidFill>
          <a:ln w="9525">
            <a:solidFill>
              <a:schemeClr val="tx1"/>
            </a:solidFill>
            <a:round/>
            <a:headEnd/>
            <a:tailEnd/>
          </a:ln>
        </p:spPr>
        <p:txBody>
          <a:bodyPr wrap="none" anchor="ctr"/>
          <a:lstStyle/>
          <a:p>
            <a:endParaRPr lang="en-US"/>
          </a:p>
        </p:txBody>
      </p:sp>
      <p:sp>
        <p:nvSpPr>
          <p:cNvPr id="107532" name="Rectangle 18"/>
          <p:cNvSpPr>
            <a:spLocks noGrp="1" noChangeArrowheads="1"/>
          </p:cNvSpPr>
          <p:nvPr>
            <p:ph type="body" idx="1"/>
          </p:nvPr>
        </p:nvSpPr>
        <p:spPr>
          <a:xfrm>
            <a:off x="1668463" y="4876800"/>
            <a:ext cx="7170737" cy="1524000"/>
          </a:xfrm>
          <a:noFill/>
        </p:spPr>
        <p:txBody>
          <a:bodyPr/>
          <a:lstStyle/>
          <a:p>
            <a:pPr marL="0" indent="0" eaLnBrk="1" hangingPunct="1">
              <a:lnSpc>
                <a:spcPct val="90000"/>
              </a:lnSpc>
              <a:buFontTx/>
              <a:buNone/>
            </a:pPr>
            <a:r>
              <a:rPr lang="en-US" sz="2400">
                <a:latin typeface="Verdana" charset="0"/>
              </a:rPr>
              <a:t>Reconstruction Contains the True Scene</a:t>
            </a:r>
          </a:p>
          <a:p>
            <a:pPr lvl="1" eaLnBrk="1" hangingPunct="1">
              <a:lnSpc>
                <a:spcPct val="90000"/>
              </a:lnSpc>
              <a:buFontTx/>
              <a:buNone/>
            </a:pPr>
            <a:r>
              <a:rPr lang="en-US" sz="2100">
                <a:latin typeface="Verdana" charset="0"/>
              </a:rPr>
              <a:t>But is generally not the same </a:t>
            </a:r>
          </a:p>
          <a:p>
            <a:pPr lvl="1" eaLnBrk="1" hangingPunct="1">
              <a:lnSpc>
                <a:spcPct val="90000"/>
              </a:lnSpc>
              <a:buFontTx/>
              <a:buNone/>
            </a:pPr>
            <a:r>
              <a:rPr lang="en-US" sz="2100">
                <a:latin typeface="Verdana" charset="0"/>
              </a:rPr>
              <a:t>In the limit get </a:t>
            </a:r>
            <a:r>
              <a:rPr lang="en-US" sz="2100" i="1">
                <a:solidFill>
                  <a:srgbClr val="FF6600"/>
                </a:solidFill>
                <a:latin typeface="Verdana" charset="0"/>
              </a:rPr>
              <a:t>visual hull</a:t>
            </a:r>
            <a:r>
              <a:rPr lang="en-US" sz="2100">
                <a:solidFill>
                  <a:srgbClr val="FF6600"/>
                </a:solidFill>
                <a:latin typeface="Verdana" charset="0"/>
              </a:rPr>
              <a:t> </a:t>
            </a:r>
          </a:p>
          <a:p>
            <a:pPr lvl="2" eaLnBrk="1" hangingPunct="1">
              <a:lnSpc>
                <a:spcPct val="90000"/>
              </a:lnSpc>
              <a:buFontTx/>
              <a:buNone/>
            </a:pPr>
            <a:r>
              <a:rPr lang="en-US">
                <a:latin typeface="Verdana" charset="0"/>
              </a:rPr>
              <a:t>Complement of all lines that don</a:t>
            </a:r>
            <a:r>
              <a:rPr lang="ja-JP" altLang="en-US">
                <a:latin typeface="Verdana" charset="0"/>
              </a:rPr>
              <a:t>’</a:t>
            </a:r>
            <a:r>
              <a:rPr lang="en-US">
                <a:latin typeface="Verdana" charset="0"/>
              </a:rPr>
              <a:t>t intersect S</a:t>
            </a:r>
          </a:p>
        </p:txBody>
      </p:sp>
      <p:grpSp>
        <p:nvGrpSpPr>
          <p:cNvPr id="107533" name="Group 19"/>
          <p:cNvGrpSpPr>
            <a:grpSpLocks/>
          </p:cNvGrpSpPr>
          <p:nvPr/>
        </p:nvGrpSpPr>
        <p:grpSpPr bwMode="auto">
          <a:xfrm>
            <a:off x="2605088" y="4148138"/>
            <a:ext cx="3914775" cy="271462"/>
            <a:chOff x="1641" y="2613"/>
            <a:chExt cx="2466" cy="171"/>
          </a:xfrm>
        </p:grpSpPr>
        <p:sp>
          <p:nvSpPr>
            <p:cNvPr id="107534" name="Line 20"/>
            <p:cNvSpPr>
              <a:spLocks noChangeShapeType="1"/>
            </p:cNvSpPr>
            <p:nvPr/>
          </p:nvSpPr>
          <p:spPr bwMode="auto">
            <a:xfrm>
              <a:off x="1641" y="2685"/>
              <a:ext cx="105" cy="78"/>
            </a:xfrm>
            <a:prstGeom prst="line">
              <a:avLst/>
            </a:prstGeom>
            <a:noFill/>
            <a:ln w="5715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7535" name="Line 21"/>
            <p:cNvSpPr>
              <a:spLocks noChangeShapeType="1"/>
            </p:cNvSpPr>
            <p:nvPr/>
          </p:nvSpPr>
          <p:spPr bwMode="auto">
            <a:xfrm>
              <a:off x="2769" y="2781"/>
              <a:ext cx="126" cy="3"/>
            </a:xfrm>
            <a:prstGeom prst="line">
              <a:avLst/>
            </a:prstGeom>
            <a:noFill/>
            <a:ln w="5715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7536" name="Line 22"/>
            <p:cNvSpPr>
              <a:spLocks noChangeShapeType="1"/>
            </p:cNvSpPr>
            <p:nvPr/>
          </p:nvSpPr>
          <p:spPr bwMode="auto">
            <a:xfrm flipV="1">
              <a:off x="4020" y="2613"/>
              <a:ext cx="87" cy="87"/>
            </a:xfrm>
            <a:prstGeom prst="line">
              <a:avLst/>
            </a:prstGeom>
            <a:noFill/>
            <a:ln w="5715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Tree>
    <p:extLst>
      <p:ext uri="{BB962C8B-B14F-4D97-AF65-F5344CB8AC3E}">
        <p14:creationId xmlns:p14="http://schemas.microsoft.com/office/powerpoint/2010/main" val="1003404994"/>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46" name="Group 2"/>
          <p:cNvGrpSpPr>
            <a:grpSpLocks/>
          </p:cNvGrpSpPr>
          <p:nvPr/>
        </p:nvGrpSpPr>
        <p:grpSpPr bwMode="auto">
          <a:xfrm>
            <a:off x="2351088" y="965200"/>
            <a:ext cx="4811712" cy="3759200"/>
            <a:chOff x="1481" y="608"/>
            <a:chExt cx="3031" cy="2368"/>
          </a:xfrm>
        </p:grpSpPr>
        <p:sp>
          <p:nvSpPr>
            <p:cNvPr id="108672" name="Line 3"/>
            <p:cNvSpPr>
              <a:spLocks noChangeShapeType="1"/>
            </p:cNvSpPr>
            <p:nvPr/>
          </p:nvSpPr>
          <p:spPr bwMode="auto">
            <a:xfrm flipV="1">
              <a:off x="1488" y="608"/>
              <a:ext cx="1434" cy="2320"/>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73" name="Line 4"/>
            <p:cNvSpPr>
              <a:spLocks noChangeShapeType="1"/>
            </p:cNvSpPr>
            <p:nvPr/>
          </p:nvSpPr>
          <p:spPr bwMode="auto">
            <a:xfrm flipV="1">
              <a:off x="1488" y="1044"/>
              <a:ext cx="3024" cy="1884"/>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74" name="Line 5"/>
            <p:cNvSpPr>
              <a:spLocks noChangeShapeType="1"/>
            </p:cNvSpPr>
            <p:nvPr/>
          </p:nvSpPr>
          <p:spPr bwMode="auto">
            <a:xfrm flipH="1" flipV="1">
              <a:off x="2064" y="624"/>
              <a:ext cx="768" cy="2352"/>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75" name="Line 6"/>
            <p:cNvSpPr>
              <a:spLocks noChangeShapeType="1"/>
            </p:cNvSpPr>
            <p:nvPr/>
          </p:nvSpPr>
          <p:spPr bwMode="auto">
            <a:xfrm flipV="1">
              <a:off x="2832" y="655"/>
              <a:ext cx="768" cy="232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76" name="Line 7"/>
            <p:cNvSpPr>
              <a:spLocks noChangeShapeType="1"/>
            </p:cNvSpPr>
            <p:nvPr/>
          </p:nvSpPr>
          <p:spPr bwMode="auto">
            <a:xfrm flipH="1" flipV="1">
              <a:off x="1481" y="1364"/>
              <a:ext cx="2791" cy="1468"/>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77" name="Line 8"/>
            <p:cNvSpPr>
              <a:spLocks noChangeShapeType="1"/>
            </p:cNvSpPr>
            <p:nvPr/>
          </p:nvSpPr>
          <p:spPr bwMode="auto">
            <a:xfrm flipH="1" flipV="1">
              <a:off x="2665" y="631"/>
              <a:ext cx="1607" cy="220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108547" name="Freeform 9"/>
          <p:cNvSpPr>
            <a:spLocks/>
          </p:cNvSpPr>
          <p:nvPr/>
        </p:nvSpPr>
        <p:spPr bwMode="auto">
          <a:xfrm>
            <a:off x="3738563" y="1290638"/>
            <a:ext cx="1514475" cy="2014537"/>
          </a:xfrm>
          <a:custGeom>
            <a:avLst/>
            <a:gdLst>
              <a:gd name="T0" fmla="*/ 2147483647 w 954"/>
              <a:gd name="T1" fmla="*/ 2147483647 h 1269"/>
              <a:gd name="T2" fmla="*/ 2147483647 w 954"/>
              <a:gd name="T3" fmla="*/ 2147483647 h 1269"/>
              <a:gd name="T4" fmla="*/ 2147483647 w 954"/>
              <a:gd name="T5" fmla="*/ 2147483647 h 1269"/>
              <a:gd name="T6" fmla="*/ 2147483647 w 954"/>
              <a:gd name="T7" fmla="*/ 2147483647 h 1269"/>
              <a:gd name="T8" fmla="*/ 2147483647 w 954"/>
              <a:gd name="T9" fmla="*/ 0 h 1269"/>
              <a:gd name="T10" fmla="*/ 0 w 954"/>
              <a:gd name="T11" fmla="*/ 2147483647 h 1269"/>
              <a:gd name="T12" fmla="*/ 2147483647 w 954"/>
              <a:gd name="T13" fmla="*/ 2147483647 h 1269"/>
              <a:gd name="T14" fmla="*/ 0 60000 65536"/>
              <a:gd name="T15" fmla="*/ 0 60000 65536"/>
              <a:gd name="T16" fmla="*/ 0 60000 65536"/>
              <a:gd name="T17" fmla="*/ 0 60000 65536"/>
              <a:gd name="T18" fmla="*/ 0 60000 65536"/>
              <a:gd name="T19" fmla="*/ 0 60000 65536"/>
              <a:gd name="T20" fmla="*/ 0 60000 65536"/>
              <a:gd name="T21" fmla="*/ 0 w 954"/>
              <a:gd name="T22" fmla="*/ 0 h 1269"/>
              <a:gd name="T23" fmla="*/ 954 w 954"/>
              <a:gd name="T24" fmla="*/ 1269 h 1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4" h="1269">
                <a:moveTo>
                  <a:pt x="120" y="1077"/>
                </a:moveTo>
                <a:lnTo>
                  <a:pt x="492" y="1269"/>
                </a:lnTo>
                <a:lnTo>
                  <a:pt x="849" y="1050"/>
                </a:lnTo>
                <a:lnTo>
                  <a:pt x="954" y="711"/>
                </a:lnTo>
                <a:lnTo>
                  <a:pt x="441" y="0"/>
                </a:lnTo>
                <a:lnTo>
                  <a:pt x="0" y="714"/>
                </a:lnTo>
                <a:lnTo>
                  <a:pt x="120" y="1077"/>
                </a:lnTo>
                <a:close/>
              </a:path>
            </a:pathLst>
          </a:custGeom>
          <a:solidFill>
            <a:schemeClr val="folHlink"/>
          </a:solidFill>
          <a:ln w="28575">
            <a:solidFill>
              <a:schemeClr val="bg2"/>
            </a:solidFill>
            <a:round/>
            <a:headEnd/>
            <a:tailEnd/>
          </a:ln>
        </p:spPr>
        <p:txBody>
          <a:bodyPr wrap="none" anchor="ctr"/>
          <a:lstStyle/>
          <a:p>
            <a:endParaRPr lang="en-US"/>
          </a:p>
        </p:txBody>
      </p:sp>
      <p:sp>
        <p:nvSpPr>
          <p:cNvPr id="108548" name="Rectangle 10"/>
          <p:cNvSpPr>
            <a:spLocks noGrp="1" noChangeArrowheads="1"/>
          </p:cNvSpPr>
          <p:nvPr>
            <p:ph type="title"/>
          </p:nvPr>
        </p:nvSpPr>
        <p:spPr>
          <a:xfrm>
            <a:off x="1676400" y="381000"/>
            <a:ext cx="7239000" cy="801688"/>
          </a:xfrm>
        </p:spPr>
        <p:txBody>
          <a:bodyPr/>
          <a:lstStyle/>
          <a:p>
            <a:pPr eaLnBrk="1" hangingPunct="1"/>
            <a:r>
              <a:rPr lang="en-US" sz="2800">
                <a:latin typeface="Verdana" charset="0"/>
              </a:rPr>
              <a:t>Voxel Algorithm for Volume Intersection</a:t>
            </a:r>
          </a:p>
        </p:txBody>
      </p:sp>
      <p:sp>
        <p:nvSpPr>
          <p:cNvPr id="108549" name="Oval 11"/>
          <p:cNvSpPr>
            <a:spLocks noChangeArrowheads="1"/>
          </p:cNvSpPr>
          <p:nvPr/>
        </p:nvSpPr>
        <p:spPr bwMode="auto">
          <a:xfrm>
            <a:off x="3810000" y="1828800"/>
            <a:ext cx="1371600" cy="1371600"/>
          </a:xfrm>
          <a:prstGeom prst="ellipse">
            <a:avLst/>
          </a:prstGeom>
          <a:solidFill>
            <a:srgbClr val="FF9900"/>
          </a:solidFill>
          <a:ln w="9525">
            <a:solidFill>
              <a:schemeClr val="bg2"/>
            </a:solidFill>
            <a:round/>
            <a:headEnd/>
            <a:tailEnd/>
          </a:ln>
        </p:spPr>
        <p:txBody>
          <a:bodyPr wrap="none" anchor="ctr"/>
          <a:lstStyle/>
          <a:p>
            <a:endParaRPr lang="en-US"/>
          </a:p>
        </p:txBody>
      </p:sp>
      <p:sp>
        <p:nvSpPr>
          <p:cNvPr id="108550" name="Line 12"/>
          <p:cNvSpPr>
            <a:spLocks noChangeShapeType="1"/>
          </p:cNvSpPr>
          <p:nvPr/>
        </p:nvSpPr>
        <p:spPr bwMode="auto">
          <a:xfrm>
            <a:off x="2209800" y="3962400"/>
            <a:ext cx="914400" cy="685800"/>
          </a:xfrm>
          <a:prstGeom prst="line">
            <a:avLst/>
          </a:prstGeom>
          <a:noFill/>
          <a:ln w="2857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551" name="Line 13"/>
          <p:cNvSpPr>
            <a:spLocks noChangeShapeType="1"/>
          </p:cNvSpPr>
          <p:nvPr/>
        </p:nvSpPr>
        <p:spPr bwMode="auto">
          <a:xfrm>
            <a:off x="3733800" y="4419600"/>
            <a:ext cx="1524000" cy="0"/>
          </a:xfrm>
          <a:prstGeom prst="line">
            <a:avLst/>
          </a:prstGeom>
          <a:noFill/>
          <a:ln w="2857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552" name="Line 14"/>
          <p:cNvSpPr>
            <a:spLocks noChangeShapeType="1"/>
          </p:cNvSpPr>
          <p:nvPr/>
        </p:nvSpPr>
        <p:spPr bwMode="auto">
          <a:xfrm flipH="1">
            <a:off x="6019800" y="3810000"/>
            <a:ext cx="838200" cy="838200"/>
          </a:xfrm>
          <a:prstGeom prst="line">
            <a:avLst/>
          </a:prstGeom>
          <a:noFill/>
          <a:ln w="2857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553" name="Oval 15"/>
          <p:cNvSpPr>
            <a:spLocks noChangeArrowheads="1"/>
          </p:cNvSpPr>
          <p:nvPr/>
        </p:nvSpPr>
        <p:spPr bwMode="auto">
          <a:xfrm>
            <a:off x="2328863" y="4605338"/>
            <a:ext cx="76200" cy="76200"/>
          </a:xfrm>
          <a:prstGeom prst="ellipse">
            <a:avLst/>
          </a:prstGeom>
          <a:solidFill>
            <a:schemeClr val="tx1"/>
          </a:solidFill>
          <a:ln w="9525">
            <a:solidFill>
              <a:schemeClr val="tx1"/>
            </a:solidFill>
            <a:round/>
            <a:headEnd/>
            <a:tailEnd/>
          </a:ln>
        </p:spPr>
        <p:txBody>
          <a:bodyPr wrap="none" anchor="ctr"/>
          <a:lstStyle/>
          <a:p>
            <a:endParaRPr lang="en-US"/>
          </a:p>
        </p:txBody>
      </p:sp>
      <p:sp>
        <p:nvSpPr>
          <p:cNvPr id="108554" name="Oval 16"/>
          <p:cNvSpPr>
            <a:spLocks noChangeArrowheads="1"/>
          </p:cNvSpPr>
          <p:nvPr/>
        </p:nvSpPr>
        <p:spPr bwMode="auto">
          <a:xfrm>
            <a:off x="4457700" y="4681538"/>
            <a:ext cx="76200" cy="76200"/>
          </a:xfrm>
          <a:prstGeom prst="ellipse">
            <a:avLst/>
          </a:prstGeom>
          <a:solidFill>
            <a:schemeClr val="tx1"/>
          </a:solidFill>
          <a:ln w="9525">
            <a:solidFill>
              <a:schemeClr val="tx1"/>
            </a:solidFill>
            <a:round/>
            <a:headEnd/>
            <a:tailEnd/>
          </a:ln>
        </p:spPr>
        <p:txBody>
          <a:bodyPr wrap="none" anchor="ctr"/>
          <a:lstStyle/>
          <a:p>
            <a:endParaRPr lang="en-US"/>
          </a:p>
        </p:txBody>
      </p:sp>
      <p:sp>
        <p:nvSpPr>
          <p:cNvPr id="108555" name="Oval 17"/>
          <p:cNvSpPr>
            <a:spLocks noChangeArrowheads="1"/>
          </p:cNvSpPr>
          <p:nvPr/>
        </p:nvSpPr>
        <p:spPr bwMode="auto">
          <a:xfrm>
            <a:off x="6743700" y="4457700"/>
            <a:ext cx="76200" cy="76200"/>
          </a:xfrm>
          <a:prstGeom prst="ellipse">
            <a:avLst/>
          </a:prstGeom>
          <a:solidFill>
            <a:schemeClr val="tx1"/>
          </a:solidFill>
          <a:ln w="9525">
            <a:solidFill>
              <a:schemeClr val="tx1"/>
            </a:solidFill>
            <a:round/>
            <a:headEnd/>
            <a:tailEnd/>
          </a:ln>
        </p:spPr>
        <p:txBody>
          <a:bodyPr wrap="none" anchor="ctr"/>
          <a:lstStyle/>
          <a:p>
            <a:endParaRPr lang="en-US"/>
          </a:p>
        </p:txBody>
      </p:sp>
      <p:sp>
        <p:nvSpPr>
          <p:cNvPr id="108556" name="Rectangle 18"/>
          <p:cNvSpPr>
            <a:spLocks noGrp="1" noChangeArrowheads="1"/>
          </p:cNvSpPr>
          <p:nvPr>
            <p:ph type="body" idx="1"/>
          </p:nvPr>
        </p:nvSpPr>
        <p:spPr>
          <a:xfrm>
            <a:off x="1701800" y="4876800"/>
            <a:ext cx="7440613" cy="1752600"/>
          </a:xfrm>
          <a:noFill/>
        </p:spPr>
        <p:txBody>
          <a:bodyPr/>
          <a:lstStyle/>
          <a:p>
            <a:pPr marL="0" indent="0" eaLnBrk="1" hangingPunct="1">
              <a:buFontTx/>
              <a:buNone/>
            </a:pPr>
            <a:r>
              <a:rPr lang="en-US">
                <a:latin typeface="Verdana" charset="0"/>
              </a:rPr>
              <a:t>Color voxel black if on silhouette in every image</a:t>
            </a:r>
            <a:endParaRPr lang="en-US" sz="2800">
              <a:latin typeface="Verdana" charset="0"/>
            </a:endParaRPr>
          </a:p>
          <a:p>
            <a:pPr lvl="1" eaLnBrk="1" hangingPunct="1">
              <a:buFontTx/>
              <a:buNone/>
            </a:pPr>
            <a:r>
              <a:rPr lang="en-US">
                <a:latin typeface="Verdana" charset="0"/>
              </a:rPr>
              <a:t>O(MN</a:t>
            </a:r>
            <a:r>
              <a:rPr lang="en-US" baseline="30000">
                <a:latin typeface="Verdana" charset="0"/>
              </a:rPr>
              <a:t>3</a:t>
            </a:r>
            <a:r>
              <a:rPr lang="en-US">
                <a:latin typeface="Verdana" charset="0"/>
              </a:rPr>
              <a:t>), for M images, N</a:t>
            </a:r>
            <a:r>
              <a:rPr lang="en-US" baseline="30000">
                <a:latin typeface="Verdana" charset="0"/>
              </a:rPr>
              <a:t>3</a:t>
            </a:r>
            <a:r>
              <a:rPr lang="en-US">
                <a:latin typeface="Verdana" charset="0"/>
              </a:rPr>
              <a:t>  voxels</a:t>
            </a:r>
          </a:p>
          <a:p>
            <a:pPr lvl="1" eaLnBrk="1" hangingPunct="1">
              <a:buFontTx/>
              <a:buNone/>
            </a:pPr>
            <a:r>
              <a:rPr lang="en-US">
                <a:latin typeface="Verdana" charset="0"/>
              </a:rPr>
              <a:t>Don</a:t>
            </a:r>
            <a:r>
              <a:rPr lang="ja-JP" altLang="en-US">
                <a:latin typeface="Verdana" charset="0"/>
              </a:rPr>
              <a:t>’</a:t>
            </a:r>
            <a:r>
              <a:rPr lang="en-US">
                <a:latin typeface="Verdana" charset="0"/>
              </a:rPr>
              <a:t>t have to search 2</a:t>
            </a:r>
            <a:r>
              <a:rPr lang="en-US" baseline="30000">
                <a:latin typeface="Verdana" charset="0"/>
              </a:rPr>
              <a:t>N</a:t>
            </a:r>
            <a:r>
              <a:rPr lang="en-US" baseline="50000">
                <a:latin typeface="Verdana" charset="0"/>
              </a:rPr>
              <a:t>3</a:t>
            </a:r>
            <a:r>
              <a:rPr lang="en-US">
                <a:latin typeface="Verdana" charset="0"/>
              </a:rPr>
              <a:t> possible scenes!</a:t>
            </a:r>
            <a:endParaRPr lang="en-US" i="1">
              <a:latin typeface="Verdana" charset="0"/>
            </a:endParaRPr>
          </a:p>
        </p:txBody>
      </p:sp>
      <p:grpSp>
        <p:nvGrpSpPr>
          <p:cNvPr id="108557" name="Group 19"/>
          <p:cNvGrpSpPr>
            <a:grpSpLocks/>
          </p:cNvGrpSpPr>
          <p:nvPr/>
        </p:nvGrpSpPr>
        <p:grpSpPr bwMode="auto">
          <a:xfrm>
            <a:off x="2605088" y="4148138"/>
            <a:ext cx="3914775" cy="271462"/>
            <a:chOff x="1641" y="2613"/>
            <a:chExt cx="2466" cy="171"/>
          </a:xfrm>
        </p:grpSpPr>
        <p:sp>
          <p:nvSpPr>
            <p:cNvPr id="108669" name="Line 20"/>
            <p:cNvSpPr>
              <a:spLocks noChangeShapeType="1"/>
            </p:cNvSpPr>
            <p:nvPr/>
          </p:nvSpPr>
          <p:spPr bwMode="auto">
            <a:xfrm>
              <a:off x="1641" y="2685"/>
              <a:ext cx="105" cy="78"/>
            </a:xfrm>
            <a:prstGeom prst="line">
              <a:avLst/>
            </a:prstGeom>
            <a:noFill/>
            <a:ln w="5715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70" name="Line 21"/>
            <p:cNvSpPr>
              <a:spLocks noChangeShapeType="1"/>
            </p:cNvSpPr>
            <p:nvPr/>
          </p:nvSpPr>
          <p:spPr bwMode="auto">
            <a:xfrm>
              <a:off x="2769" y="2781"/>
              <a:ext cx="126" cy="3"/>
            </a:xfrm>
            <a:prstGeom prst="line">
              <a:avLst/>
            </a:prstGeom>
            <a:noFill/>
            <a:ln w="5715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71" name="Line 22"/>
            <p:cNvSpPr>
              <a:spLocks noChangeShapeType="1"/>
            </p:cNvSpPr>
            <p:nvPr/>
          </p:nvSpPr>
          <p:spPr bwMode="auto">
            <a:xfrm flipV="1">
              <a:off x="4020" y="2613"/>
              <a:ext cx="87" cy="87"/>
            </a:xfrm>
            <a:prstGeom prst="line">
              <a:avLst/>
            </a:prstGeom>
            <a:noFill/>
            <a:ln w="57150">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08558" name="Group 23"/>
          <p:cNvGrpSpPr>
            <a:grpSpLocks/>
          </p:cNvGrpSpPr>
          <p:nvPr/>
        </p:nvGrpSpPr>
        <p:grpSpPr bwMode="auto">
          <a:xfrm>
            <a:off x="2514600" y="1295400"/>
            <a:ext cx="3810000" cy="2590800"/>
            <a:chOff x="1584" y="816"/>
            <a:chExt cx="2400" cy="1632"/>
          </a:xfrm>
        </p:grpSpPr>
        <p:grpSp>
          <p:nvGrpSpPr>
            <p:cNvPr id="108625" name="Group 24"/>
            <p:cNvGrpSpPr>
              <a:grpSpLocks/>
            </p:cNvGrpSpPr>
            <p:nvPr/>
          </p:nvGrpSpPr>
          <p:grpSpPr bwMode="auto">
            <a:xfrm>
              <a:off x="1584" y="912"/>
              <a:ext cx="2400" cy="1440"/>
              <a:chOff x="1584" y="912"/>
              <a:chExt cx="2400" cy="1440"/>
            </a:xfrm>
          </p:grpSpPr>
          <p:sp>
            <p:nvSpPr>
              <p:cNvPr id="108653" name="Line 25"/>
              <p:cNvSpPr>
                <a:spLocks noChangeShapeType="1"/>
              </p:cNvSpPr>
              <p:nvPr/>
            </p:nvSpPr>
            <p:spPr bwMode="auto">
              <a:xfrm>
                <a:off x="1584" y="912"/>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54" name="Line 26"/>
              <p:cNvSpPr>
                <a:spLocks noChangeShapeType="1"/>
              </p:cNvSpPr>
              <p:nvPr/>
            </p:nvSpPr>
            <p:spPr bwMode="auto">
              <a:xfrm>
                <a:off x="1584" y="1008"/>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55" name="Line 27"/>
              <p:cNvSpPr>
                <a:spLocks noChangeShapeType="1"/>
              </p:cNvSpPr>
              <p:nvPr/>
            </p:nvSpPr>
            <p:spPr bwMode="auto">
              <a:xfrm>
                <a:off x="1584" y="1104"/>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56" name="Line 28"/>
              <p:cNvSpPr>
                <a:spLocks noChangeShapeType="1"/>
              </p:cNvSpPr>
              <p:nvPr/>
            </p:nvSpPr>
            <p:spPr bwMode="auto">
              <a:xfrm>
                <a:off x="1584" y="1200"/>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57" name="Line 29"/>
              <p:cNvSpPr>
                <a:spLocks noChangeShapeType="1"/>
              </p:cNvSpPr>
              <p:nvPr/>
            </p:nvSpPr>
            <p:spPr bwMode="auto">
              <a:xfrm>
                <a:off x="1584" y="1296"/>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58" name="Line 30"/>
              <p:cNvSpPr>
                <a:spLocks noChangeShapeType="1"/>
              </p:cNvSpPr>
              <p:nvPr/>
            </p:nvSpPr>
            <p:spPr bwMode="auto">
              <a:xfrm>
                <a:off x="1584" y="1392"/>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59" name="Line 31"/>
              <p:cNvSpPr>
                <a:spLocks noChangeShapeType="1"/>
              </p:cNvSpPr>
              <p:nvPr/>
            </p:nvSpPr>
            <p:spPr bwMode="auto">
              <a:xfrm>
                <a:off x="1584" y="1488"/>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60" name="Line 32"/>
              <p:cNvSpPr>
                <a:spLocks noChangeShapeType="1"/>
              </p:cNvSpPr>
              <p:nvPr/>
            </p:nvSpPr>
            <p:spPr bwMode="auto">
              <a:xfrm>
                <a:off x="1584" y="1584"/>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61" name="Line 33"/>
              <p:cNvSpPr>
                <a:spLocks noChangeShapeType="1"/>
              </p:cNvSpPr>
              <p:nvPr/>
            </p:nvSpPr>
            <p:spPr bwMode="auto">
              <a:xfrm>
                <a:off x="1584" y="1680"/>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62" name="Line 34"/>
              <p:cNvSpPr>
                <a:spLocks noChangeShapeType="1"/>
              </p:cNvSpPr>
              <p:nvPr/>
            </p:nvSpPr>
            <p:spPr bwMode="auto">
              <a:xfrm>
                <a:off x="1584" y="1776"/>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63" name="Line 35"/>
              <p:cNvSpPr>
                <a:spLocks noChangeShapeType="1"/>
              </p:cNvSpPr>
              <p:nvPr/>
            </p:nvSpPr>
            <p:spPr bwMode="auto">
              <a:xfrm>
                <a:off x="1584" y="1872"/>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64" name="Line 36"/>
              <p:cNvSpPr>
                <a:spLocks noChangeShapeType="1"/>
              </p:cNvSpPr>
              <p:nvPr/>
            </p:nvSpPr>
            <p:spPr bwMode="auto">
              <a:xfrm>
                <a:off x="1584" y="1968"/>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65" name="Line 37"/>
              <p:cNvSpPr>
                <a:spLocks noChangeShapeType="1"/>
              </p:cNvSpPr>
              <p:nvPr/>
            </p:nvSpPr>
            <p:spPr bwMode="auto">
              <a:xfrm>
                <a:off x="1584" y="2064"/>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66" name="Line 38"/>
              <p:cNvSpPr>
                <a:spLocks noChangeShapeType="1"/>
              </p:cNvSpPr>
              <p:nvPr/>
            </p:nvSpPr>
            <p:spPr bwMode="auto">
              <a:xfrm>
                <a:off x="1584" y="2160"/>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67" name="Line 39"/>
              <p:cNvSpPr>
                <a:spLocks noChangeShapeType="1"/>
              </p:cNvSpPr>
              <p:nvPr/>
            </p:nvSpPr>
            <p:spPr bwMode="auto">
              <a:xfrm>
                <a:off x="1584" y="2256"/>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68" name="Line 40"/>
              <p:cNvSpPr>
                <a:spLocks noChangeShapeType="1"/>
              </p:cNvSpPr>
              <p:nvPr/>
            </p:nvSpPr>
            <p:spPr bwMode="auto">
              <a:xfrm>
                <a:off x="1584" y="2352"/>
                <a:ext cx="2400" cy="0"/>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08626" name="Group 41"/>
            <p:cNvGrpSpPr>
              <a:grpSpLocks/>
            </p:cNvGrpSpPr>
            <p:nvPr/>
          </p:nvGrpSpPr>
          <p:grpSpPr bwMode="auto">
            <a:xfrm>
              <a:off x="1680" y="816"/>
              <a:ext cx="2208" cy="1632"/>
              <a:chOff x="1680" y="816"/>
              <a:chExt cx="2208" cy="1824"/>
            </a:xfrm>
          </p:grpSpPr>
          <p:grpSp>
            <p:nvGrpSpPr>
              <p:cNvPr id="108627" name="Group 42"/>
              <p:cNvGrpSpPr>
                <a:grpSpLocks/>
              </p:cNvGrpSpPr>
              <p:nvPr/>
            </p:nvGrpSpPr>
            <p:grpSpPr bwMode="auto">
              <a:xfrm>
                <a:off x="1680" y="816"/>
                <a:ext cx="864" cy="1824"/>
                <a:chOff x="1680" y="816"/>
                <a:chExt cx="864" cy="1824"/>
              </a:xfrm>
            </p:grpSpPr>
            <p:sp>
              <p:nvSpPr>
                <p:cNvPr id="108643" name="Line 43"/>
                <p:cNvSpPr>
                  <a:spLocks noChangeShapeType="1"/>
                </p:cNvSpPr>
                <p:nvPr/>
              </p:nvSpPr>
              <p:spPr bwMode="auto">
                <a:xfrm>
                  <a:off x="1680"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44" name="Line 44"/>
                <p:cNvSpPr>
                  <a:spLocks noChangeShapeType="1"/>
                </p:cNvSpPr>
                <p:nvPr/>
              </p:nvSpPr>
              <p:spPr bwMode="auto">
                <a:xfrm>
                  <a:off x="1776"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45" name="Line 45"/>
                <p:cNvSpPr>
                  <a:spLocks noChangeShapeType="1"/>
                </p:cNvSpPr>
                <p:nvPr/>
              </p:nvSpPr>
              <p:spPr bwMode="auto">
                <a:xfrm>
                  <a:off x="1872"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46" name="Line 46"/>
                <p:cNvSpPr>
                  <a:spLocks noChangeShapeType="1"/>
                </p:cNvSpPr>
                <p:nvPr/>
              </p:nvSpPr>
              <p:spPr bwMode="auto">
                <a:xfrm>
                  <a:off x="1968"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47" name="Line 47"/>
                <p:cNvSpPr>
                  <a:spLocks noChangeShapeType="1"/>
                </p:cNvSpPr>
                <p:nvPr/>
              </p:nvSpPr>
              <p:spPr bwMode="auto">
                <a:xfrm>
                  <a:off x="2064"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48" name="Line 48"/>
                <p:cNvSpPr>
                  <a:spLocks noChangeShapeType="1"/>
                </p:cNvSpPr>
                <p:nvPr/>
              </p:nvSpPr>
              <p:spPr bwMode="auto">
                <a:xfrm>
                  <a:off x="2160"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49" name="Line 49"/>
                <p:cNvSpPr>
                  <a:spLocks noChangeShapeType="1"/>
                </p:cNvSpPr>
                <p:nvPr/>
              </p:nvSpPr>
              <p:spPr bwMode="auto">
                <a:xfrm>
                  <a:off x="2256"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50" name="Line 50"/>
                <p:cNvSpPr>
                  <a:spLocks noChangeShapeType="1"/>
                </p:cNvSpPr>
                <p:nvPr/>
              </p:nvSpPr>
              <p:spPr bwMode="auto">
                <a:xfrm>
                  <a:off x="2352"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51" name="Line 51"/>
                <p:cNvSpPr>
                  <a:spLocks noChangeShapeType="1"/>
                </p:cNvSpPr>
                <p:nvPr/>
              </p:nvSpPr>
              <p:spPr bwMode="auto">
                <a:xfrm>
                  <a:off x="2448"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52" name="Line 52"/>
                <p:cNvSpPr>
                  <a:spLocks noChangeShapeType="1"/>
                </p:cNvSpPr>
                <p:nvPr/>
              </p:nvSpPr>
              <p:spPr bwMode="auto">
                <a:xfrm>
                  <a:off x="2544"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08628" name="Group 53"/>
              <p:cNvGrpSpPr>
                <a:grpSpLocks/>
              </p:cNvGrpSpPr>
              <p:nvPr/>
            </p:nvGrpSpPr>
            <p:grpSpPr bwMode="auto">
              <a:xfrm>
                <a:off x="2640" y="816"/>
                <a:ext cx="864" cy="1824"/>
                <a:chOff x="1680" y="816"/>
                <a:chExt cx="864" cy="1824"/>
              </a:xfrm>
            </p:grpSpPr>
            <p:sp>
              <p:nvSpPr>
                <p:cNvPr id="108633" name="Line 54"/>
                <p:cNvSpPr>
                  <a:spLocks noChangeShapeType="1"/>
                </p:cNvSpPr>
                <p:nvPr/>
              </p:nvSpPr>
              <p:spPr bwMode="auto">
                <a:xfrm>
                  <a:off x="1680"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34" name="Line 55"/>
                <p:cNvSpPr>
                  <a:spLocks noChangeShapeType="1"/>
                </p:cNvSpPr>
                <p:nvPr/>
              </p:nvSpPr>
              <p:spPr bwMode="auto">
                <a:xfrm>
                  <a:off x="1776"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35" name="Line 56"/>
                <p:cNvSpPr>
                  <a:spLocks noChangeShapeType="1"/>
                </p:cNvSpPr>
                <p:nvPr/>
              </p:nvSpPr>
              <p:spPr bwMode="auto">
                <a:xfrm>
                  <a:off x="1872"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36" name="Line 57"/>
                <p:cNvSpPr>
                  <a:spLocks noChangeShapeType="1"/>
                </p:cNvSpPr>
                <p:nvPr/>
              </p:nvSpPr>
              <p:spPr bwMode="auto">
                <a:xfrm>
                  <a:off x="1968"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37" name="Line 58"/>
                <p:cNvSpPr>
                  <a:spLocks noChangeShapeType="1"/>
                </p:cNvSpPr>
                <p:nvPr/>
              </p:nvSpPr>
              <p:spPr bwMode="auto">
                <a:xfrm>
                  <a:off x="2064"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38" name="Line 59"/>
                <p:cNvSpPr>
                  <a:spLocks noChangeShapeType="1"/>
                </p:cNvSpPr>
                <p:nvPr/>
              </p:nvSpPr>
              <p:spPr bwMode="auto">
                <a:xfrm>
                  <a:off x="2160"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39" name="Line 60"/>
                <p:cNvSpPr>
                  <a:spLocks noChangeShapeType="1"/>
                </p:cNvSpPr>
                <p:nvPr/>
              </p:nvSpPr>
              <p:spPr bwMode="auto">
                <a:xfrm>
                  <a:off x="2256"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40" name="Line 61"/>
                <p:cNvSpPr>
                  <a:spLocks noChangeShapeType="1"/>
                </p:cNvSpPr>
                <p:nvPr/>
              </p:nvSpPr>
              <p:spPr bwMode="auto">
                <a:xfrm>
                  <a:off x="2352"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41" name="Line 62"/>
                <p:cNvSpPr>
                  <a:spLocks noChangeShapeType="1"/>
                </p:cNvSpPr>
                <p:nvPr/>
              </p:nvSpPr>
              <p:spPr bwMode="auto">
                <a:xfrm>
                  <a:off x="2448"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42" name="Line 63"/>
                <p:cNvSpPr>
                  <a:spLocks noChangeShapeType="1"/>
                </p:cNvSpPr>
                <p:nvPr/>
              </p:nvSpPr>
              <p:spPr bwMode="auto">
                <a:xfrm>
                  <a:off x="2544"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108629" name="Line 64"/>
              <p:cNvSpPr>
                <a:spLocks noChangeShapeType="1"/>
              </p:cNvSpPr>
              <p:nvPr/>
            </p:nvSpPr>
            <p:spPr bwMode="auto">
              <a:xfrm>
                <a:off x="3600"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30" name="Line 65"/>
              <p:cNvSpPr>
                <a:spLocks noChangeShapeType="1"/>
              </p:cNvSpPr>
              <p:nvPr/>
            </p:nvSpPr>
            <p:spPr bwMode="auto">
              <a:xfrm>
                <a:off x="3696"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31" name="Line 66"/>
              <p:cNvSpPr>
                <a:spLocks noChangeShapeType="1"/>
              </p:cNvSpPr>
              <p:nvPr/>
            </p:nvSpPr>
            <p:spPr bwMode="auto">
              <a:xfrm>
                <a:off x="3792"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632" name="Line 67"/>
              <p:cNvSpPr>
                <a:spLocks noChangeShapeType="1"/>
              </p:cNvSpPr>
              <p:nvPr/>
            </p:nvSpPr>
            <p:spPr bwMode="auto">
              <a:xfrm>
                <a:off x="3888" y="816"/>
                <a:ext cx="0" cy="1824"/>
              </a:xfrm>
              <a:prstGeom prst="line">
                <a:avLst/>
              </a:prstGeom>
              <a:noFill/>
              <a:ln w="9525">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sp>
        <p:nvSpPr>
          <p:cNvPr id="108559" name="Rectangle 68"/>
          <p:cNvSpPr>
            <a:spLocks noChangeArrowheads="1"/>
          </p:cNvSpPr>
          <p:nvPr/>
        </p:nvSpPr>
        <p:spPr bwMode="auto">
          <a:xfrm>
            <a:off x="2514600" y="1295400"/>
            <a:ext cx="3810000" cy="2590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9" name="Group 69"/>
          <p:cNvGrpSpPr>
            <a:grpSpLocks/>
          </p:cNvGrpSpPr>
          <p:nvPr/>
        </p:nvGrpSpPr>
        <p:grpSpPr bwMode="auto">
          <a:xfrm>
            <a:off x="3886200" y="1447800"/>
            <a:ext cx="1371600" cy="1676400"/>
            <a:chOff x="2448" y="912"/>
            <a:chExt cx="864" cy="1056"/>
          </a:xfrm>
        </p:grpSpPr>
        <p:sp>
          <p:nvSpPr>
            <p:cNvPr id="108561" name="Rectangle 70"/>
            <p:cNvSpPr>
              <a:spLocks noChangeArrowheads="1"/>
            </p:cNvSpPr>
            <p:nvPr/>
          </p:nvSpPr>
          <p:spPr bwMode="auto">
            <a:xfrm>
              <a:off x="2448" y="177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62" name="Rectangle 71"/>
            <p:cNvSpPr>
              <a:spLocks noChangeArrowheads="1"/>
            </p:cNvSpPr>
            <p:nvPr/>
          </p:nvSpPr>
          <p:spPr bwMode="auto">
            <a:xfrm>
              <a:off x="2448" y="168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63" name="Rectangle 72"/>
            <p:cNvSpPr>
              <a:spLocks noChangeArrowheads="1"/>
            </p:cNvSpPr>
            <p:nvPr/>
          </p:nvSpPr>
          <p:spPr bwMode="auto">
            <a:xfrm>
              <a:off x="2448" y="158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64" name="Rectangle 73"/>
            <p:cNvSpPr>
              <a:spLocks noChangeArrowheads="1"/>
            </p:cNvSpPr>
            <p:nvPr/>
          </p:nvSpPr>
          <p:spPr bwMode="auto">
            <a:xfrm>
              <a:off x="2448" y="1488"/>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65" name="Rectangle 74"/>
            <p:cNvSpPr>
              <a:spLocks noChangeArrowheads="1"/>
            </p:cNvSpPr>
            <p:nvPr/>
          </p:nvSpPr>
          <p:spPr bwMode="auto">
            <a:xfrm>
              <a:off x="2448" y="139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66" name="Rectangle 75"/>
            <p:cNvSpPr>
              <a:spLocks noChangeArrowheads="1"/>
            </p:cNvSpPr>
            <p:nvPr/>
          </p:nvSpPr>
          <p:spPr bwMode="auto">
            <a:xfrm>
              <a:off x="2544" y="129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67" name="Rectangle 76"/>
            <p:cNvSpPr>
              <a:spLocks noChangeArrowheads="1"/>
            </p:cNvSpPr>
            <p:nvPr/>
          </p:nvSpPr>
          <p:spPr bwMode="auto">
            <a:xfrm>
              <a:off x="2544" y="120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68" name="Rectangle 77"/>
            <p:cNvSpPr>
              <a:spLocks noChangeArrowheads="1"/>
            </p:cNvSpPr>
            <p:nvPr/>
          </p:nvSpPr>
          <p:spPr bwMode="auto">
            <a:xfrm>
              <a:off x="2640" y="110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69" name="Rectangle 78"/>
            <p:cNvSpPr>
              <a:spLocks noChangeArrowheads="1"/>
            </p:cNvSpPr>
            <p:nvPr/>
          </p:nvSpPr>
          <p:spPr bwMode="auto">
            <a:xfrm>
              <a:off x="2736" y="1008"/>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70" name="Rectangle 79"/>
            <p:cNvSpPr>
              <a:spLocks noChangeArrowheads="1"/>
            </p:cNvSpPr>
            <p:nvPr/>
          </p:nvSpPr>
          <p:spPr bwMode="auto">
            <a:xfrm>
              <a:off x="2544" y="139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71" name="Rectangle 80"/>
            <p:cNvSpPr>
              <a:spLocks noChangeArrowheads="1"/>
            </p:cNvSpPr>
            <p:nvPr/>
          </p:nvSpPr>
          <p:spPr bwMode="auto">
            <a:xfrm>
              <a:off x="2544" y="1488"/>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72" name="Rectangle 81"/>
            <p:cNvSpPr>
              <a:spLocks noChangeArrowheads="1"/>
            </p:cNvSpPr>
            <p:nvPr/>
          </p:nvSpPr>
          <p:spPr bwMode="auto">
            <a:xfrm>
              <a:off x="2544" y="158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73" name="Rectangle 82"/>
            <p:cNvSpPr>
              <a:spLocks noChangeArrowheads="1"/>
            </p:cNvSpPr>
            <p:nvPr/>
          </p:nvSpPr>
          <p:spPr bwMode="auto">
            <a:xfrm>
              <a:off x="2544" y="168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74" name="Rectangle 83"/>
            <p:cNvSpPr>
              <a:spLocks noChangeArrowheads="1"/>
            </p:cNvSpPr>
            <p:nvPr/>
          </p:nvSpPr>
          <p:spPr bwMode="auto">
            <a:xfrm>
              <a:off x="2544" y="177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75" name="Rectangle 84"/>
            <p:cNvSpPr>
              <a:spLocks noChangeArrowheads="1"/>
            </p:cNvSpPr>
            <p:nvPr/>
          </p:nvSpPr>
          <p:spPr bwMode="auto">
            <a:xfrm>
              <a:off x="2640" y="187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76" name="Rectangle 85"/>
            <p:cNvSpPr>
              <a:spLocks noChangeArrowheads="1"/>
            </p:cNvSpPr>
            <p:nvPr/>
          </p:nvSpPr>
          <p:spPr bwMode="auto">
            <a:xfrm>
              <a:off x="2640" y="177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77" name="Rectangle 86"/>
            <p:cNvSpPr>
              <a:spLocks noChangeArrowheads="1"/>
            </p:cNvSpPr>
            <p:nvPr/>
          </p:nvSpPr>
          <p:spPr bwMode="auto">
            <a:xfrm>
              <a:off x="2640" y="168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78" name="Rectangle 87"/>
            <p:cNvSpPr>
              <a:spLocks noChangeArrowheads="1"/>
            </p:cNvSpPr>
            <p:nvPr/>
          </p:nvSpPr>
          <p:spPr bwMode="auto">
            <a:xfrm>
              <a:off x="2640" y="120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79" name="Rectangle 88"/>
            <p:cNvSpPr>
              <a:spLocks noChangeArrowheads="1"/>
            </p:cNvSpPr>
            <p:nvPr/>
          </p:nvSpPr>
          <p:spPr bwMode="auto">
            <a:xfrm>
              <a:off x="2640" y="129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80" name="Rectangle 89"/>
            <p:cNvSpPr>
              <a:spLocks noChangeArrowheads="1"/>
            </p:cNvSpPr>
            <p:nvPr/>
          </p:nvSpPr>
          <p:spPr bwMode="auto">
            <a:xfrm>
              <a:off x="2640" y="139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81" name="Rectangle 90"/>
            <p:cNvSpPr>
              <a:spLocks noChangeArrowheads="1"/>
            </p:cNvSpPr>
            <p:nvPr/>
          </p:nvSpPr>
          <p:spPr bwMode="auto">
            <a:xfrm>
              <a:off x="2640" y="1488"/>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82" name="Rectangle 91"/>
            <p:cNvSpPr>
              <a:spLocks noChangeArrowheads="1"/>
            </p:cNvSpPr>
            <p:nvPr/>
          </p:nvSpPr>
          <p:spPr bwMode="auto">
            <a:xfrm>
              <a:off x="2640" y="158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83" name="Rectangle 92"/>
            <p:cNvSpPr>
              <a:spLocks noChangeArrowheads="1"/>
            </p:cNvSpPr>
            <p:nvPr/>
          </p:nvSpPr>
          <p:spPr bwMode="auto">
            <a:xfrm>
              <a:off x="2736" y="91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84" name="Rectangle 93"/>
            <p:cNvSpPr>
              <a:spLocks noChangeArrowheads="1"/>
            </p:cNvSpPr>
            <p:nvPr/>
          </p:nvSpPr>
          <p:spPr bwMode="auto">
            <a:xfrm>
              <a:off x="2736" y="110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85" name="Rectangle 94"/>
            <p:cNvSpPr>
              <a:spLocks noChangeArrowheads="1"/>
            </p:cNvSpPr>
            <p:nvPr/>
          </p:nvSpPr>
          <p:spPr bwMode="auto">
            <a:xfrm>
              <a:off x="2736" y="120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86" name="Rectangle 95"/>
            <p:cNvSpPr>
              <a:spLocks noChangeArrowheads="1"/>
            </p:cNvSpPr>
            <p:nvPr/>
          </p:nvSpPr>
          <p:spPr bwMode="auto">
            <a:xfrm>
              <a:off x="2736" y="129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87" name="Rectangle 96"/>
            <p:cNvSpPr>
              <a:spLocks noChangeArrowheads="1"/>
            </p:cNvSpPr>
            <p:nvPr/>
          </p:nvSpPr>
          <p:spPr bwMode="auto">
            <a:xfrm>
              <a:off x="2736" y="139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88" name="Rectangle 97"/>
            <p:cNvSpPr>
              <a:spLocks noChangeArrowheads="1"/>
            </p:cNvSpPr>
            <p:nvPr/>
          </p:nvSpPr>
          <p:spPr bwMode="auto">
            <a:xfrm>
              <a:off x="2736" y="1488"/>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89" name="Rectangle 98"/>
            <p:cNvSpPr>
              <a:spLocks noChangeArrowheads="1"/>
            </p:cNvSpPr>
            <p:nvPr/>
          </p:nvSpPr>
          <p:spPr bwMode="auto">
            <a:xfrm>
              <a:off x="2736" y="158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90" name="Rectangle 99"/>
            <p:cNvSpPr>
              <a:spLocks noChangeArrowheads="1"/>
            </p:cNvSpPr>
            <p:nvPr/>
          </p:nvSpPr>
          <p:spPr bwMode="auto">
            <a:xfrm>
              <a:off x="2736" y="168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91" name="Rectangle 100"/>
            <p:cNvSpPr>
              <a:spLocks noChangeArrowheads="1"/>
            </p:cNvSpPr>
            <p:nvPr/>
          </p:nvSpPr>
          <p:spPr bwMode="auto">
            <a:xfrm>
              <a:off x="2736" y="177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92" name="Rectangle 101"/>
            <p:cNvSpPr>
              <a:spLocks noChangeArrowheads="1"/>
            </p:cNvSpPr>
            <p:nvPr/>
          </p:nvSpPr>
          <p:spPr bwMode="auto">
            <a:xfrm>
              <a:off x="2736" y="187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93" name="Rectangle 102"/>
            <p:cNvSpPr>
              <a:spLocks noChangeArrowheads="1"/>
            </p:cNvSpPr>
            <p:nvPr/>
          </p:nvSpPr>
          <p:spPr bwMode="auto">
            <a:xfrm>
              <a:off x="2832" y="1008"/>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94" name="Rectangle 103"/>
            <p:cNvSpPr>
              <a:spLocks noChangeArrowheads="1"/>
            </p:cNvSpPr>
            <p:nvPr/>
          </p:nvSpPr>
          <p:spPr bwMode="auto">
            <a:xfrm>
              <a:off x="2832" y="110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95" name="Rectangle 104"/>
            <p:cNvSpPr>
              <a:spLocks noChangeArrowheads="1"/>
            </p:cNvSpPr>
            <p:nvPr/>
          </p:nvSpPr>
          <p:spPr bwMode="auto">
            <a:xfrm>
              <a:off x="2832" y="120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96" name="Rectangle 105"/>
            <p:cNvSpPr>
              <a:spLocks noChangeArrowheads="1"/>
            </p:cNvSpPr>
            <p:nvPr/>
          </p:nvSpPr>
          <p:spPr bwMode="auto">
            <a:xfrm>
              <a:off x="2832" y="129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97" name="Rectangle 106"/>
            <p:cNvSpPr>
              <a:spLocks noChangeArrowheads="1"/>
            </p:cNvSpPr>
            <p:nvPr/>
          </p:nvSpPr>
          <p:spPr bwMode="auto">
            <a:xfrm>
              <a:off x="2832" y="139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98" name="Rectangle 107"/>
            <p:cNvSpPr>
              <a:spLocks noChangeArrowheads="1"/>
            </p:cNvSpPr>
            <p:nvPr/>
          </p:nvSpPr>
          <p:spPr bwMode="auto">
            <a:xfrm>
              <a:off x="2832" y="1488"/>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599" name="Rectangle 108"/>
            <p:cNvSpPr>
              <a:spLocks noChangeArrowheads="1"/>
            </p:cNvSpPr>
            <p:nvPr/>
          </p:nvSpPr>
          <p:spPr bwMode="auto">
            <a:xfrm>
              <a:off x="2832" y="158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00" name="Rectangle 109"/>
            <p:cNvSpPr>
              <a:spLocks noChangeArrowheads="1"/>
            </p:cNvSpPr>
            <p:nvPr/>
          </p:nvSpPr>
          <p:spPr bwMode="auto">
            <a:xfrm>
              <a:off x="2832" y="168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01" name="Rectangle 110"/>
            <p:cNvSpPr>
              <a:spLocks noChangeArrowheads="1"/>
            </p:cNvSpPr>
            <p:nvPr/>
          </p:nvSpPr>
          <p:spPr bwMode="auto">
            <a:xfrm>
              <a:off x="2832" y="177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02" name="Rectangle 111"/>
            <p:cNvSpPr>
              <a:spLocks noChangeArrowheads="1"/>
            </p:cNvSpPr>
            <p:nvPr/>
          </p:nvSpPr>
          <p:spPr bwMode="auto">
            <a:xfrm>
              <a:off x="2832" y="187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03" name="Rectangle 112"/>
            <p:cNvSpPr>
              <a:spLocks noChangeArrowheads="1"/>
            </p:cNvSpPr>
            <p:nvPr/>
          </p:nvSpPr>
          <p:spPr bwMode="auto">
            <a:xfrm>
              <a:off x="2928" y="110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04" name="Rectangle 113"/>
            <p:cNvSpPr>
              <a:spLocks noChangeArrowheads="1"/>
            </p:cNvSpPr>
            <p:nvPr/>
          </p:nvSpPr>
          <p:spPr bwMode="auto">
            <a:xfrm>
              <a:off x="2928" y="120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05" name="Rectangle 114"/>
            <p:cNvSpPr>
              <a:spLocks noChangeArrowheads="1"/>
            </p:cNvSpPr>
            <p:nvPr/>
          </p:nvSpPr>
          <p:spPr bwMode="auto">
            <a:xfrm>
              <a:off x="2928" y="129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06" name="Rectangle 115"/>
            <p:cNvSpPr>
              <a:spLocks noChangeArrowheads="1"/>
            </p:cNvSpPr>
            <p:nvPr/>
          </p:nvSpPr>
          <p:spPr bwMode="auto">
            <a:xfrm>
              <a:off x="2928" y="139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07" name="Rectangle 116"/>
            <p:cNvSpPr>
              <a:spLocks noChangeArrowheads="1"/>
            </p:cNvSpPr>
            <p:nvPr/>
          </p:nvSpPr>
          <p:spPr bwMode="auto">
            <a:xfrm>
              <a:off x="2928" y="1488"/>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08" name="Rectangle 117"/>
            <p:cNvSpPr>
              <a:spLocks noChangeArrowheads="1"/>
            </p:cNvSpPr>
            <p:nvPr/>
          </p:nvSpPr>
          <p:spPr bwMode="auto">
            <a:xfrm>
              <a:off x="2928" y="158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09" name="Rectangle 118"/>
            <p:cNvSpPr>
              <a:spLocks noChangeArrowheads="1"/>
            </p:cNvSpPr>
            <p:nvPr/>
          </p:nvSpPr>
          <p:spPr bwMode="auto">
            <a:xfrm>
              <a:off x="2928" y="168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10" name="Rectangle 119"/>
            <p:cNvSpPr>
              <a:spLocks noChangeArrowheads="1"/>
            </p:cNvSpPr>
            <p:nvPr/>
          </p:nvSpPr>
          <p:spPr bwMode="auto">
            <a:xfrm>
              <a:off x="2928" y="177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11" name="Rectangle 120"/>
            <p:cNvSpPr>
              <a:spLocks noChangeArrowheads="1"/>
            </p:cNvSpPr>
            <p:nvPr/>
          </p:nvSpPr>
          <p:spPr bwMode="auto">
            <a:xfrm>
              <a:off x="2928" y="187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12" name="Rectangle 121"/>
            <p:cNvSpPr>
              <a:spLocks noChangeArrowheads="1"/>
            </p:cNvSpPr>
            <p:nvPr/>
          </p:nvSpPr>
          <p:spPr bwMode="auto">
            <a:xfrm>
              <a:off x="3024" y="120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13" name="Rectangle 122"/>
            <p:cNvSpPr>
              <a:spLocks noChangeArrowheads="1"/>
            </p:cNvSpPr>
            <p:nvPr/>
          </p:nvSpPr>
          <p:spPr bwMode="auto">
            <a:xfrm>
              <a:off x="3024" y="129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14" name="Rectangle 123"/>
            <p:cNvSpPr>
              <a:spLocks noChangeArrowheads="1"/>
            </p:cNvSpPr>
            <p:nvPr/>
          </p:nvSpPr>
          <p:spPr bwMode="auto">
            <a:xfrm>
              <a:off x="3024" y="139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15" name="Rectangle 124"/>
            <p:cNvSpPr>
              <a:spLocks noChangeArrowheads="1"/>
            </p:cNvSpPr>
            <p:nvPr/>
          </p:nvSpPr>
          <p:spPr bwMode="auto">
            <a:xfrm>
              <a:off x="3024" y="1488"/>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16" name="Rectangle 125"/>
            <p:cNvSpPr>
              <a:spLocks noChangeArrowheads="1"/>
            </p:cNvSpPr>
            <p:nvPr/>
          </p:nvSpPr>
          <p:spPr bwMode="auto">
            <a:xfrm>
              <a:off x="3024" y="158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17" name="Rectangle 126"/>
            <p:cNvSpPr>
              <a:spLocks noChangeArrowheads="1"/>
            </p:cNvSpPr>
            <p:nvPr/>
          </p:nvSpPr>
          <p:spPr bwMode="auto">
            <a:xfrm>
              <a:off x="3024" y="168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18" name="Rectangle 127"/>
            <p:cNvSpPr>
              <a:spLocks noChangeArrowheads="1"/>
            </p:cNvSpPr>
            <p:nvPr/>
          </p:nvSpPr>
          <p:spPr bwMode="auto">
            <a:xfrm>
              <a:off x="3024" y="177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19" name="Rectangle 128"/>
            <p:cNvSpPr>
              <a:spLocks noChangeArrowheads="1"/>
            </p:cNvSpPr>
            <p:nvPr/>
          </p:nvSpPr>
          <p:spPr bwMode="auto">
            <a:xfrm>
              <a:off x="3120" y="1392"/>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20" name="Rectangle 129"/>
            <p:cNvSpPr>
              <a:spLocks noChangeArrowheads="1"/>
            </p:cNvSpPr>
            <p:nvPr/>
          </p:nvSpPr>
          <p:spPr bwMode="auto">
            <a:xfrm>
              <a:off x="3120" y="1488"/>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21" name="Rectangle 130"/>
            <p:cNvSpPr>
              <a:spLocks noChangeArrowheads="1"/>
            </p:cNvSpPr>
            <p:nvPr/>
          </p:nvSpPr>
          <p:spPr bwMode="auto">
            <a:xfrm>
              <a:off x="3120" y="1584"/>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22" name="Rectangle 131"/>
            <p:cNvSpPr>
              <a:spLocks noChangeArrowheads="1"/>
            </p:cNvSpPr>
            <p:nvPr/>
          </p:nvSpPr>
          <p:spPr bwMode="auto">
            <a:xfrm>
              <a:off x="3120" y="1680"/>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23" name="Rectangle 132"/>
            <p:cNvSpPr>
              <a:spLocks noChangeArrowheads="1"/>
            </p:cNvSpPr>
            <p:nvPr/>
          </p:nvSpPr>
          <p:spPr bwMode="auto">
            <a:xfrm>
              <a:off x="3120" y="1776"/>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sp>
          <p:nvSpPr>
            <p:cNvPr id="108624" name="Rectangle 133"/>
            <p:cNvSpPr>
              <a:spLocks noChangeArrowheads="1"/>
            </p:cNvSpPr>
            <p:nvPr/>
          </p:nvSpPr>
          <p:spPr bwMode="auto">
            <a:xfrm>
              <a:off x="3216" y="1488"/>
              <a:ext cx="96" cy="96"/>
            </a:xfrm>
            <a:prstGeom prst="rect">
              <a:avLst/>
            </a:prstGeom>
            <a:solidFill>
              <a:schemeClr val="bg2"/>
            </a:solidFill>
            <a:ln w="9525">
              <a:solidFill>
                <a:schemeClr val="folHlink"/>
              </a:solidFill>
              <a:miter lim="800000"/>
              <a:headEnd/>
              <a:tailEnd/>
            </a:ln>
          </p:spPr>
          <p:txBody>
            <a:bodyPr wrap="none" anchor="ctr"/>
            <a:lstStyle/>
            <a:p>
              <a:endParaRPr lang="en-US"/>
            </a:p>
          </p:txBody>
        </p:sp>
      </p:grpSp>
    </p:spTree>
    <p:extLst>
      <p:ext uri="{BB962C8B-B14F-4D97-AF65-F5344CB8AC3E}">
        <p14:creationId xmlns:p14="http://schemas.microsoft.com/office/powerpoint/2010/main" val="5232171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latin typeface="Verdana" charset="0"/>
              </a:rPr>
              <a:t>Properties of Volume Intersection</a:t>
            </a:r>
          </a:p>
        </p:txBody>
      </p:sp>
      <p:sp>
        <p:nvSpPr>
          <p:cNvPr id="109571" name="Rectangle 3"/>
          <p:cNvSpPr>
            <a:spLocks noGrp="1" noChangeArrowheads="1"/>
          </p:cNvSpPr>
          <p:nvPr>
            <p:ph type="body" idx="1"/>
          </p:nvPr>
        </p:nvSpPr>
        <p:spPr/>
        <p:txBody>
          <a:bodyPr/>
          <a:lstStyle/>
          <a:p>
            <a:pPr marL="0" indent="0" eaLnBrk="1" hangingPunct="1">
              <a:buFontTx/>
              <a:buNone/>
            </a:pPr>
            <a:r>
              <a:rPr lang="en-US">
                <a:latin typeface="Verdana" charset="0"/>
              </a:rPr>
              <a:t>Pros</a:t>
            </a:r>
          </a:p>
          <a:p>
            <a:pPr lvl="1" eaLnBrk="1" hangingPunct="1"/>
            <a:r>
              <a:rPr lang="en-US">
                <a:latin typeface="Verdana" charset="0"/>
              </a:rPr>
              <a:t>Easy to implement, fast</a:t>
            </a:r>
          </a:p>
          <a:p>
            <a:pPr lvl="1" eaLnBrk="1" hangingPunct="1"/>
            <a:r>
              <a:rPr lang="en-US">
                <a:latin typeface="Verdana" charset="0"/>
              </a:rPr>
              <a:t>Accelerated via octrees [Szeliski 1993]</a:t>
            </a:r>
            <a:endParaRPr lang="en-US" i="1">
              <a:latin typeface="Verdana" charset="0"/>
            </a:endParaRPr>
          </a:p>
          <a:p>
            <a:pPr marL="0" indent="0" eaLnBrk="1" hangingPunct="1">
              <a:buFontTx/>
              <a:buNone/>
            </a:pPr>
            <a:endParaRPr lang="en-US">
              <a:latin typeface="Verdana" charset="0"/>
            </a:endParaRPr>
          </a:p>
          <a:p>
            <a:pPr marL="0" indent="0" eaLnBrk="1" hangingPunct="1">
              <a:buFontTx/>
              <a:buNone/>
            </a:pPr>
            <a:r>
              <a:rPr lang="en-US">
                <a:latin typeface="Verdana" charset="0"/>
              </a:rPr>
              <a:t>Cons</a:t>
            </a:r>
          </a:p>
          <a:p>
            <a:pPr lvl="1" eaLnBrk="1" hangingPunct="1"/>
            <a:r>
              <a:rPr lang="en-US">
                <a:latin typeface="Verdana" charset="0"/>
              </a:rPr>
              <a:t>No concavities</a:t>
            </a:r>
          </a:p>
          <a:p>
            <a:pPr lvl="1" eaLnBrk="1" hangingPunct="1"/>
            <a:r>
              <a:rPr lang="en-US">
                <a:latin typeface="Verdana" charset="0"/>
              </a:rPr>
              <a:t>Reconstruction is not photo-consistent</a:t>
            </a:r>
          </a:p>
          <a:p>
            <a:pPr lvl="1" eaLnBrk="1" hangingPunct="1"/>
            <a:r>
              <a:rPr lang="en-US">
                <a:latin typeface="Verdana" charset="0"/>
              </a:rPr>
              <a:t>Requires identification of silhouettes</a:t>
            </a:r>
          </a:p>
        </p:txBody>
      </p:sp>
    </p:spTree>
    <p:extLst>
      <p:ext uri="{BB962C8B-B14F-4D97-AF65-F5344CB8AC3E}">
        <p14:creationId xmlns:p14="http://schemas.microsoft.com/office/powerpoint/2010/main" val="1744468598"/>
      </p:ext>
    </p:extLst>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1743075" y="1143000"/>
            <a:ext cx="7223125"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742950" lvl="1" indent="-285750">
              <a:spcBef>
                <a:spcPct val="20000"/>
              </a:spcBef>
              <a:buClr>
                <a:srgbClr val="FF6600"/>
              </a:buClr>
              <a:buFontTx/>
              <a:buChar char="•"/>
            </a:pPr>
            <a:endParaRPr lang="en-US" sz="2800">
              <a:latin typeface="Tahoma" charset="0"/>
            </a:endParaRPr>
          </a:p>
          <a:p>
            <a:pPr>
              <a:spcBef>
                <a:spcPct val="20000"/>
              </a:spcBef>
              <a:buClr>
                <a:srgbClr val="FF6600"/>
              </a:buClr>
            </a:pPr>
            <a:r>
              <a:rPr lang="en-US" sz="3200">
                <a:solidFill>
                  <a:schemeClr val="folHlink"/>
                </a:solidFill>
                <a:latin typeface="Tahoma" charset="0"/>
              </a:rPr>
              <a:t>1. </a:t>
            </a:r>
            <a:r>
              <a:rPr lang="en-US" sz="2800">
                <a:solidFill>
                  <a:schemeClr val="folHlink"/>
                </a:solidFill>
                <a:latin typeface="Tahoma" charset="0"/>
              </a:rPr>
              <a:t>C=2 (silhouettes)</a:t>
            </a:r>
          </a:p>
          <a:p>
            <a:pPr marL="742950" lvl="1" indent="-285750">
              <a:spcBef>
                <a:spcPct val="20000"/>
              </a:spcBef>
              <a:buClr>
                <a:schemeClr val="folHlink"/>
              </a:buClr>
            </a:pPr>
            <a:r>
              <a:rPr lang="en-US">
                <a:solidFill>
                  <a:schemeClr val="folHlink"/>
                </a:solidFill>
                <a:latin typeface="Tahoma" charset="0"/>
              </a:rPr>
              <a:t>Volume intersection [Martin 81, Szeliski 93]</a:t>
            </a:r>
          </a:p>
          <a:p>
            <a:pPr marL="1143000" lvl="2" indent="-228600">
              <a:spcBef>
                <a:spcPct val="20000"/>
              </a:spcBef>
              <a:buClr>
                <a:srgbClr val="FF6600"/>
              </a:buClr>
            </a:pPr>
            <a:endParaRPr lang="en-US" sz="2000">
              <a:latin typeface="Tahoma" charset="0"/>
            </a:endParaRPr>
          </a:p>
          <a:p>
            <a:pPr>
              <a:spcBef>
                <a:spcPct val="20000"/>
              </a:spcBef>
              <a:buClr>
                <a:srgbClr val="FF6600"/>
              </a:buClr>
            </a:pPr>
            <a:r>
              <a:rPr lang="en-US" sz="2800">
                <a:latin typeface="Tahoma" charset="0"/>
              </a:rPr>
              <a:t>2.  C unconstrained, viewpoint constraints</a:t>
            </a:r>
          </a:p>
          <a:p>
            <a:pPr marL="742950" lvl="1" indent="-285750">
              <a:spcBef>
                <a:spcPct val="20000"/>
              </a:spcBef>
              <a:buClr>
                <a:srgbClr val="FF6600"/>
              </a:buClr>
            </a:pPr>
            <a:r>
              <a:rPr lang="en-US">
                <a:latin typeface="Tahoma" charset="0"/>
              </a:rPr>
              <a:t>Voxel coloring algorithm [Seitz &amp; Dyer 97]</a:t>
            </a:r>
          </a:p>
          <a:p>
            <a:pPr marL="1143000" lvl="2" indent="-228600">
              <a:spcBef>
                <a:spcPct val="20000"/>
              </a:spcBef>
              <a:buClr>
                <a:srgbClr val="FF6600"/>
              </a:buClr>
            </a:pPr>
            <a:endParaRPr lang="en-US" sz="2000">
              <a:latin typeface="Tahoma" charset="0"/>
            </a:endParaRPr>
          </a:p>
          <a:p>
            <a:pPr>
              <a:spcBef>
                <a:spcPct val="20000"/>
              </a:spcBef>
              <a:buClr>
                <a:srgbClr val="FF6600"/>
              </a:buClr>
            </a:pPr>
            <a:r>
              <a:rPr lang="en-US" sz="2800">
                <a:solidFill>
                  <a:schemeClr val="folHlink"/>
                </a:solidFill>
                <a:latin typeface="Tahoma" charset="0"/>
              </a:rPr>
              <a:t>3.  General Case</a:t>
            </a:r>
          </a:p>
          <a:p>
            <a:pPr marL="742950" lvl="1" indent="-285750">
              <a:spcBef>
                <a:spcPct val="20000"/>
              </a:spcBef>
              <a:buClr>
                <a:schemeClr val="folHlink"/>
              </a:buClr>
            </a:pPr>
            <a:r>
              <a:rPr lang="en-US">
                <a:solidFill>
                  <a:schemeClr val="folHlink"/>
                </a:solidFill>
                <a:latin typeface="Tahoma" charset="0"/>
              </a:rPr>
              <a:t>Space carving [Kutulakos &amp; Seitz 98]</a:t>
            </a:r>
          </a:p>
        </p:txBody>
      </p:sp>
      <p:sp>
        <p:nvSpPr>
          <p:cNvPr id="110595" name="Rectangle 3"/>
          <p:cNvSpPr>
            <a:spLocks noChangeArrowheads="1"/>
          </p:cNvSpPr>
          <p:nvPr/>
        </p:nvSpPr>
        <p:spPr bwMode="auto">
          <a:xfrm>
            <a:off x="457200" y="152400"/>
            <a:ext cx="82296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sz="4000">
                <a:solidFill>
                  <a:schemeClr val="tx2"/>
                </a:solidFill>
                <a:latin typeface="Tahoma" charset="0"/>
              </a:rPr>
              <a:t>Voxel Coloring Solutions</a:t>
            </a:r>
          </a:p>
        </p:txBody>
      </p:sp>
    </p:spTree>
    <p:extLst>
      <p:ext uri="{BB962C8B-B14F-4D97-AF65-F5344CB8AC3E}">
        <p14:creationId xmlns:p14="http://schemas.microsoft.com/office/powerpoint/2010/main" val="3280256808"/>
      </p:ext>
    </p:extLst>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495800" y="2667000"/>
            <a:ext cx="1143000" cy="2362200"/>
            <a:chOff x="2832" y="1680"/>
            <a:chExt cx="720" cy="1488"/>
          </a:xfrm>
        </p:grpSpPr>
        <p:sp>
          <p:nvSpPr>
            <p:cNvPr id="111667" name="Rectangle 3"/>
            <p:cNvSpPr>
              <a:spLocks noChangeArrowheads="1"/>
            </p:cNvSpPr>
            <p:nvPr/>
          </p:nvSpPr>
          <p:spPr bwMode="auto">
            <a:xfrm>
              <a:off x="2880" y="1680"/>
              <a:ext cx="96" cy="96"/>
            </a:xfrm>
            <a:prstGeom prst="rect">
              <a:avLst/>
            </a:prstGeom>
            <a:solidFill>
              <a:schemeClr val="hlink"/>
            </a:solidFill>
            <a:ln w="9525">
              <a:miter lim="800000"/>
              <a:headEnd/>
              <a:tailEnd/>
            </a:ln>
            <a:scene3d>
              <a:camera prst="legacyPerspectiveFront">
                <a:rot lat="1500000" lon="20099989" rev="0"/>
              </a:camera>
              <a:lightRig rig="legacyFlat4" dir="t"/>
            </a:scene3d>
            <a:sp3d extrusionH="163500" prstMaterial="legacyMatte">
              <a:bevelT w="13500" h="13500" prst="angle"/>
              <a:bevelB w="13500" h="13500" prst="angle"/>
              <a:extrusionClr>
                <a:schemeClr val="hlink"/>
              </a:extrusionClr>
            </a:sp3d>
          </p:spPr>
          <p:txBody>
            <a:bodyPr wrap="none" anchor="ctr">
              <a:flatTx/>
            </a:bodyPr>
            <a:lstStyle/>
            <a:p>
              <a:endParaRPr lang="en-US"/>
            </a:p>
          </p:txBody>
        </p:sp>
        <p:grpSp>
          <p:nvGrpSpPr>
            <p:cNvPr id="111668" name="Group 4"/>
            <p:cNvGrpSpPr>
              <a:grpSpLocks/>
            </p:cNvGrpSpPr>
            <p:nvPr/>
          </p:nvGrpSpPr>
          <p:grpSpPr bwMode="auto">
            <a:xfrm>
              <a:off x="2832" y="1728"/>
              <a:ext cx="720" cy="1440"/>
              <a:chOff x="2592" y="1728"/>
              <a:chExt cx="720" cy="1440"/>
            </a:xfrm>
          </p:grpSpPr>
          <p:sp>
            <p:nvSpPr>
              <p:cNvPr id="111669" name="Line 5"/>
              <p:cNvSpPr>
                <a:spLocks noChangeShapeType="1"/>
              </p:cNvSpPr>
              <p:nvPr/>
            </p:nvSpPr>
            <p:spPr bwMode="auto">
              <a:xfrm>
                <a:off x="2688" y="1728"/>
                <a:ext cx="528" cy="432"/>
              </a:xfrm>
              <a:prstGeom prst="line">
                <a:avLst/>
              </a:prstGeom>
              <a:noFill/>
              <a:ln w="28575">
                <a:solidFill>
                  <a:schemeClr val="hlink"/>
                </a:solidFill>
                <a:prstDash val="dash"/>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70" name="Line 6"/>
              <p:cNvSpPr>
                <a:spLocks noChangeShapeType="1"/>
              </p:cNvSpPr>
              <p:nvPr/>
            </p:nvSpPr>
            <p:spPr bwMode="auto">
              <a:xfrm flipH="1">
                <a:off x="2592" y="1728"/>
                <a:ext cx="93" cy="1440"/>
              </a:xfrm>
              <a:prstGeom prst="line">
                <a:avLst/>
              </a:prstGeom>
              <a:noFill/>
              <a:ln w="28575">
                <a:solidFill>
                  <a:schemeClr val="hlink"/>
                </a:solidFill>
                <a:prstDash val="dash"/>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71" name="Line 7"/>
              <p:cNvSpPr>
                <a:spLocks noChangeShapeType="1"/>
              </p:cNvSpPr>
              <p:nvPr/>
            </p:nvSpPr>
            <p:spPr bwMode="auto">
              <a:xfrm flipH="1" flipV="1">
                <a:off x="2688" y="1728"/>
                <a:ext cx="624" cy="1344"/>
              </a:xfrm>
              <a:prstGeom prst="line">
                <a:avLst/>
              </a:prstGeom>
              <a:noFill/>
              <a:ln w="28575">
                <a:solidFill>
                  <a:schemeClr val="hlink"/>
                </a:solidFill>
                <a:prstDash val="dash"/>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grpSp>
        <p:nvGrpSpPr>
          <p:cNvPr id="4" name="Group 8"/>
          <p:cNvGrpSpPr>
            <a:grpSpLocks/>
          </p:cNvGrpSpPr>
          <p:nvPr/>
        </p:nvGrpSpPr>
        <p:grpSpPr bwMode="auto">
          <a:xfrm>
            <a:off x="457200" y="3352800"/>
            <a:ext cx="5105400" cy="579438"/>
            <a:chOff x="288" y="2112"/>
            <a:chExt cx="3216" cy="365"/>
          </a:xfrm>
        </p:grpSpPr>
        <p:sp>
          <p:nvSpPr>
            <p:cNvPr id="111665" name="Rectangle 9"/>
            <p:cNvSpPr>
              <a:spLocks noChangeArrowheads="1"/>
            </p:cNvSpPr>
            <p:nvPr/>
          </p:nvSpPr>
          <p:spPr bwMode="auto">
            <a:xfrm>
              <a:off x="3408" y="2112"/>
              <a:ext cx="96" cy="96"/>
            </a:xfrm>
            <a:prstGeom prst="rect">
              <a:avLst/>
            </a:prstGeom>
            <a:solidFill>
              <a:schemeClr val="tx2"/>
            </a:solidFill>
            <a:ln w="9525">
              <a:miter lim="800000"/>
              <a:headEnd/>
              <a:tailEnd/>
            </a:ln>
            <a:scene3d>
              <a:camera prst="legacyPerspectiveFront">
                <a:rot lat="1500000" lon="20099989" rev="0"/>
              </a:camera>
              <a:lightRig rig="legacyFlat4" dir="t"/>
            </a:scene3d>
            <a:sp3d extrusionH="163500" prstMaterial="legacyWireframe">
              <a:bevelT w="13500" h="13500" prst="angle"/>
              <a:bevelB w="13500" h="13500" prst="angle"/>
              <a:extrusionClr>
                <a:schemeClr val="tx2"/>
              </a:extrusionClr>
            </a:sp3d>
          </p:spPr>
          <p:txBody>
            <a:bodyPr wrap="none" anchor="ctr">
              <a:flatTx/>
            </a:bodyPr>
            <a:lstStyle/>
            <a:p>
              <a:endParaRPr lang="en-US"/>
            </a:p>
          </p:txBody>
        </p:sp>
        <p:sp>
          <p:nvSpPr>
            <p:cNvPr id="712714" name="Text Box 10"/>
            <p:cNvSpPr txBox="1">
              <a:spLocks noChangeArrowheads="1"/>
            </p:cNvSpPr>
            <p:nvPr/>
          </p:nvSpPr>
          <p:spPr bwMode="auto">
            <a:xfrm>
              <a:off x="288" y="2208"/>
              <a:ext cx="1558" cy="269"/>
            </a:xfrm>
            <a:prstGeom prst="rect">
              <a:avLst/>
            </a:prstGeom>
            <a:noFill/>
            <a:ln w="12700">
              <a:noFill/>
              <a:miter lim="800000"/>
              <a:headEnd/>
              <a:tailEnd/>
            </a:ln>
            <a:effec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0000"/>
                </a:spcBef>
              </a:pPr>
              <a:r>
                <a:rPr lang="en-US" sz="2200" b="1">
                  <a:solidFill>
                    <a:srgbClr val="FF6600"/>
                  </a:solidFill>
                  <a:effectLst>
                    <a:outerShdw blurRad="38100" dist="38100" dir="2700000" algn="tl">
                      <a:srgbClr val="DDDDDD"/>
                    </a:outerShdw>
                  </a:effectLst>
                  <a:latin typeface="Tahoma" charset="0"/>
                </a:rPr>
                <a:t>1.  Choose voxel</a:t>
              </a:r>
            </a:p>
          </p:txBody>
        </p:sp>
      </p:grpSp>
      <p:grpSp>
        <p:nvGrpSpPr>
          <p:cNvPr id="5" name="Group 11"/>
          <p:cNvGrpSpPr>
            <a:grpSpLocks/>
          </p:cNvGrpSpPr>
          <p:nvPr/>
        </p:nvGrpSpPr>
        <p:grpSpPr bwMode="auto">
          <a:xfrm>
            <a:off x="457200" y="3429000"/>
            <a:ext cx="6248400" cy="1676400"/>
            <a:chOff x="288" y="2160"/>
            <a:chExt cx="3936" cy="1056"/>
          </a:xfrm>
        </p:grpSpPr>
        <p:grpSp>
          <p:nvGrpSpPr>
            <p:cNvPr id="111660" name="Group 12"/>
            <p:cNvGrpSpPr>
              <a:grpSpLocks/>
            </p:cNvGrpSpPr>
            <p:nvPr/>
          </p:nvGrpSpPr>
          <p:grpSpPr bwMode="auto">
            <a:xfrm>
              <a:off x="2928" y="2160"/>
              <a:ext cx="1296" cy="1056"/>
              <a:chOff x="2448" y="2160"/>
              <a:chExt cx="1296" cy="1056"/>
            </a:xfrm>
          </p:grpSpPr>
          <p:sp>
            <p:nvSpPr>
              <p:cNvPr id="111662" name="Line 13"/>
              <p:cNvSpPr>
                <a:spLocks noChangeShapeType="1"/>
              </p:cNvSpPr>
              <p:nvPr/>
            </p:nvSpPr>
            <p:spPr bwMode="auto">
              <a:xfrm flipH="1">
                <a:off x="2448" y="2160"/>
                <a:ext cx="528" cy="1056"/>
              </a:xfrm>
              <a:prstGeom prst="line">
                <a:avLst/>
              </a:prstGeom>
              <a:noFill/>
              <a:ln w="28575">
                <a:solidFill>
                  <a:schemeClr val="tx1"/>
                </a:solidFill>
                <a:prstDash val="dash"/>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63" name="Line 14"/>
              <p:cNvSpPr>
                <a:spLocks noChangeShapeType="1"/>
              </p:cNvSpPr>
              <p:nvPr/>
            </p:nvSpPr>
            <p:spPr bwMode="auto">
              <a:xfrm>
                <a:off x="2976" y="2208"/>
                <a:ext cx="144" cy="864"/>
              </a:xfrm>
              <a:prstGeom prst="line">
                <a:avLst/>
              </a:prstGeom>
              <a:noFill/>
              <a:ln w="28575">
                <a:solidFill>
                  <a:schemeClr val="tx1"/>
                </a:solidFill>
                <a:prstDash val="dash"/>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64" name="Line 15"/>
              <p:cNvSpPr>
                <a:spLocks noChangeShapeType="1"/>
              </p:cNvSpPr>
              <p:nvPr/>
            </p:nvSpPr>
            <p:spPr bwMode="auto">
              <a:xfrm>
                <a:off x="2976" y="2160"/>
                <a:ext cx="768" cy="672"/>
              </a:xfrm>
              <a:prstGeom prst="line">
                <a:avLst/>
              </a:prstGeom>
              <a:noFill/>
              <a:ln w="28575">
                <a:solidFill>
                  <a:schemeClr val="tx1"/>
                </a:solidFill>
                <a:prstDash val="dash"/>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712720" name="Text Box 16"/>
            <p:cNvSpPr txBox="1">
              <a:spLocks noChangeArrowheads="1"/>
            </p:cNvSpPr>
            <p:nvPr/>
          </p:nvSpPr>
          <p:spPr bwMode="auto">
            <a:xfrm>
              <a:off x="288" y="2448"/>
              <a:ext cx="2251" cy="269"/>
            </a:xfrm>
            <a:prstGeom prst="rect">
              <a:avLst/>
            </a:prstGeom>
            <a:noFill/>
            <a:ln w="12700">
              <a:noFill/>
              <a:miter lim="800000"/>
              <a:headEnd/>
              <a:tailEnd/>
            </a:ln>
            <a:effec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0000"/>
                </a:spcBef>
              </a:pPr>
              <a:r>
                <a:rPr lang="en-US" sz="2200" b="1">
                  <a:solidFill>
                    <a:srgbClr val="FF6600"/>
                  </a:solidFill>
                  <a:effectLst>
                    <a:outerShdw blurRad="38100" dist="38100" dir="2700000" algn="tl">
                      <a:srgbClr val="DDDDDD"/>
                    </a:outerShdw>
                  </a:effectLst>
                  <a:latin typeface="Tahoma" charset="0"/>
                </a:rPr>
                <a:t>2.  Project and correlate</a:t>
              </a:r>
            </a:p>
          </p:txBody>
        </p:sp>
      </p:grpSp>
      <p:grpSp>
        <p:nvGrpSpPr>
          <p:cNvPr id="7" name="Group 17"/>
          <p:cNvGrpSpPr>
            <a:grpSpLocks/>
          </p:cNvGrpSpPr>
          <p:nvPr/>
        </p:nvGrpSpPr>
        <p:grpSpPr bwMode="auto">
          <a:xfrm>
            <a:off x="457200" y="3352800"/>
            <a:ext cx="6248400" cy="1752600"/>
            <a:chOff x="288" y="2112"/>
            <a:chExt cx="3936" cy="1104"/>
          </a:xfrm>
        </p:grpSpPr>
        <p:grpSp>
          <p:nvGrpSpPr>
            <p:cNvPr id="111653" name="Group 18"/>
            <p:cNvGrpSpPr>
              <a:grpSpLocks/>
            </p:cNvGrpSpPr>
            <p:nvPr/>
          </p:nvGrpSpPr>
          <p:grpSpPr bwMode="auto">
            <a:xfrm>
              <a:off x="2928" y="2112"/>
              <a:ext cx="1296" cy="1104"/>
              <a:chOff x="2928" y="2112"/>
              <a:chExt cx="1296" cy="1104"/>
            </a:xfrm>
          </p:grpSpPr>
          <p:sp>
            <p:nvSpPr>
              <p:cNvPr id="111655" name="Rectangle 19"/>
              <p:cNvSpPr>
                <a:spLocks noChangeArrowheads="1"/>
              </p:cNvSpPr>
              <p:nvPr/>
            </p:nvSpPr>
            <p:spPr bwMode="auto">
              <a:xfrm>
                <a:off x="3408" y="2112"/>
                <a:ext cx="96" cy="96"/>
              </a:xfrm>
              <a:prstGeom prst="rect">
                <a:avLst/>
              </a:prstGeom>
              <a:solidFill>
                <a:schemeClr val="tx2"/>
              </a:solidFill>
              <a:ln w="9525">
                <a:miter lim="800000"/>
                <a:headEnd/>
                <a:tailEnd/>
              </a:ln>
              <a:scene3d>
                <a:camera prst="legacyPerspectiveFront">
                  <a:rot lat="1500000" lon="20099989" rev="0"/>
                </a:camera>
                <a:lightRig rig="legacyFlat4" dir="t"/>
              </a:scene3d>
              <a:sp3d extrusionH="163500" prstMaterial="legacyMatte">
                <a:bevelT w="13500" h="13500" prst="angle"/>
                <a:bevelB w="13500" h="13500" prst="angle"/>
                <a:extrusionClr>
                  <a:schemeClr val="tx2"/>
                </a:extrusionClr>
              </a:sp3d>
            </p:spPr>
            <p:txBody>
              <a:bodyPr wrap="none" anchor="ctr">
                <a:flatTx/>
              </a:bodyPr>
              <a:lstStyle/>
              <a:p>
                <a:endParaRPr lang="en-US"/>
              </a:p>
            </p:txBody>
          </p:sp>
          <p:grpSp>
            <p:nvGrpSpPr>
              <p:cNvPr id="111656" name="Group 20"/>
              <p:cNvGrpSpPr>
                <a:grpSpLocks/>
              </p:cNvGrpSpPr>
              <p:nvPr/>
            </p:nvGrpSpPr>
            <p:grpSpPr bwMode="auto">
              <a:xfrm>
                <a:off x="2928" y="2160"/>
                <a:ext cx="1296" cy="1056"/>
                <a:chOff x="2448" y="2160"/>
                <a:chExt cx="1296" cy="1056"/>
              </a:xfrm>
            </p:grpSpPr>
            <p:sp>
              <p:nvSpPr>
                <p:cNvPr id="111657" name="Line 21"/>
                <p:cNvSpPr>
                  <a:spLocks noChangeShapeType="1"/>
                </p:cNvSpPr>
                <p:nvPr/>
              </p:nvSpPr>
              <p:spPr bwMode="auto">
                <a:xfrm flipH="1">
                  <a:off x="2448" y="2160"/>
                  <a:ext cx="528" cy="1056"/>
                </a:xfrm>
                <a:prstGeom prst="line">
                  <a:avLst/>
                </a:prstGeom>
                <a:noFill/>
                <a:ln w="28575">
                  <a:solidFill>
                    <a:schemeClr val="tx2"/>
                  </a:solidFill>
                  <a:prstDash val="dash"/>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58" name="Line 22"/>
                <p:cNvSpPr>
                  <a:spLocks noChangeShapeType="1"/>
                </p:cNvSpPr>
                <p:nvPr/>
              </p:nvSpPr>
              <p:spPr bwMode="auto">
                <a:xfrm>
                  <a:off x="2976" y="2208"/>
                  <a:ext cx="144" cy="864"/>
                </a:xfrm>
                <a:prstGeom prst="line">
                  <a:avLst/>
                </a:prstGeom>
                <a:noFill/>
                <a:ln w="28575">
                  <a:solidFill>
                    <a:schemeClr val="tx2"/>
                  </a:solidFill>
                  <a:prstDash val="dash"/>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59" name="Line 23"/>
                <p:cNvSpPr>
                  <a:spLocks noChangeShapeType="1"/>
                </p:cNvSpPr>
                <p:nvPr/>
              </p:nvSpPr>
              <p:spPr bwMode="auto">
                <a:xfrm>
                  <a:off x="2976" y="2160"/>
                  <a:ext cx="768" cy="672"/>
                </a:xfrm>
                <a:prstGeom prst="line">
                  <a:avLst/>
                </a:prstGeom>
                <a:noFill/>
                <a:ln w="28575">
                  <a:solidFill>
                    <a:schemeClr val="tx2"/>
                  </a:solidFill>
                  <a:prstDash val="dash"/>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sp>
          <p:nvSpPr>
            <p:cNvPr id="712728" name="Text Box 24"/>
            <p:cNvSpPr txBox="1">
              <a:spLocks noChangeArrowheads="1"/>
            </p:cNvSpPr>
            <p:nvPr/>
          </p:nvSpPr>
          <p:spPr bwMode="auto">
            <a:xfrm>
              <a:off x="288" y="2688"/>
              <a:ext cx="1989" cy="269"/>
            </a:xfrm>
            <a:prstGeom prst="rect">
              <a:avLst/>
            </a:prstGeom>
            <a:noFill/>
            <a:ln w="12700">
              <a:noFill/>
              <a:miter lim="800000"/>
              <a:headEnd/>
              <a:tailEnd/>
            </a:ln>
            <a:effec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20000"/>
                </a:spcBef>
              </a:pPr>
              <a:r>
                <a:rPr lang="en-US" sz="2200" b="1">
                  <a:solidFill>
                    <a:srgbClr val="FF6600"/>
                  </a:solidFill>
                  <a:effectLst>
                    <a:outerShdw blurRad="38100" dist="38100" dir="2700000" algn="tl">
                      <a:srgbClr val="DDDDDD"/>
                    </a:outerShdw>
                  </a:effectLst>
                  <a:latin typeface="Tahoma" charset="0"/>
                </a:rPr>
                <a:t>3.  Color if consistent</a:t>
              </a:r>
            </a:p>
          </p:txBody>
        </p:sp>
      </p:grpSp>
      <p:sp>
        <p:nvSpPr>
          <p:cNvPr id="111622" name="Rectangle 25"/>
          <p:cNvSpPr>
            <a:spLocks noGrp="1" noChangeArrowheads="1"/>
          </p:cNvSpPr>
          <p:nvPr>
            <p:ph type="title"/>
          </p:nvPr>
        </p:nvSpPr>
        <p:spPr/>
        <p:txBody>
          <a:bodyPr/>
          <a:lstStyle/>
          <a:p>
            <a:pPr eaLnBrk="1" hangingPunct="1"/>
            <a:r>
              <a:rPr lang="en-US">
                <a:latin typeface="Verdana" charset="0"/>
              </a:rPr>
              <a:t>Voxel Coloring Approach</a:t>
            </a:r>
          </a:p>
        </p:txBody>
      </p:sp>
      <p:grpSp>
        <p:nvGrpSpPr>
          <p:cNvPr id="111623" name="Group 26"/>
          <p:cNvGrpSpPr>
            <a:grpSpLocks/>
          </p:cNvGrpSpPr>
          <p:nvPr/>
        </p:nvGrpSpPr>
        <p:grpSpPr bwMode="auto">
          <a:xfrm>
            <a:off x="7010400" y="4648200"/>
            <a:ext cx="533400" cy="381000"/>
            <a:chOff x="3648" y="2448"/>
            <a:chExt cx="336" cy="240"/>
          </a:xfrm>
        </p:grpSpPr>
        <p:sp>
          <p:nvSpPr>
            <p:cNvPr id="111651" name="Oval 27"/>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83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1652" name="Rectangle 28"/>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83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1624" name="Group 29"/>
          <p:cNvGrpSpPr>
            <a:grpSpLocks/>
          </p:cNvGrpSpPr>
          <p:nvPr/>
        </p:nvGrpSpPr>
        <p:grpSpPr bwMode="auto">
          <a:xfrm>
            <a:off x="6172200" y="4114800"/>
            <a:ext cx="990600" cy="685800"/>
            <a:chOff x="2544" y="1872"/>
            <a:chExt cx="624" cy="432"/>
          </a:xfrm>
        </p:grpSpPr>
        <p:sp>
          <p:nvSpPr>
            <p:cNvPr id="111649" name="Rectangle 30"/>
            <p:cNvSpPr>
              <a:spLocks noChangeArrowheads="1"/>
            </p:cNvSpPr>
            <p:nvPr/>
          </p:nvSpPr>
          <p:spPr bwMode="auto">
            <a:xfrm>
              <a:off x="2544" y="1872"/>
              <a:ext cx="624" cy="432"/>
            </a:xfrm>
            <a:prstGeom prst="rect">
              <a:avLst/>
            </a:prstGeom>
            <a:solidFill>
              <a:schemeClr val="folHlink"/>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1650" name="Rectangle 31"/>
            <p:cNvSpPr>
              <a:spLocks noChangeArrowheads="1"/>
            </p:cNvSpPr>
            <p:nvPr/>
          </p:nvSpPr>
          <p:spPr bwMode="auto">
            <a:xfrm>
              <a:off x="2832" y="2064"/>
              <a:ext cx="56" cy="72"/>
            </a:xfrm>
            <a:prstGeom prst="rect">
              <a:avLst/>
            </a:prstGeom>
            <a:solidFill>
              <a:schemeClr val="tx2"/>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grpSp>
        <p:nvGrpSpPr>
          <p:cNvPr id="111625" name="Group 32"/>
          <p:cNvGrpSpPr>
            <a:grpSpLocks/>
          </p:cNvGrpSpPr>
          <p:nvPr/>
        </p:nvGrpSpPr>
        <p:grpSpPr bwMode="auto">
          <a:xfrm>
            <a:off x="5257800" y="4495800"/>
            <a:ext cx="990600" cy="762000"/>
            <a:chOff x="2832" y="2832"/>
            <a:chExt cx="624" cy="480"/>
          </a:xfrm>
        </p:grpSpPr>
        <p:sp>
          <p:nvSpPr>
            <p:cNvPr id="111646" name="Rectangle 33"/>
            <p:cNvSpPr>
              <a:spLocks noChangeArrowheads="1"/>
            </p:cNvSpPr>
            <p:nvPr/>
          </p:nvSpPr>
          <p:spPr bwMode="auto">
            <a:xfrm>
              <a:off x="2832" y="2832"/>
              <a:ext cx="624" cy="480"/>
            </a:xfrm>
            <a:prstGeom prst="rect">
              <a:avLst/>
            </a:prstGeom>
            <a:solidFill>
              <a:schemeClr val="fo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1647" name="Rectangle 34"/>
            <p:cNvSpPr>
              <a:spLocks noChangeArrowheads="1"/>
            </p:cNvSpPr>
            <p:nvPr/>
          </p:nvSpPr>
          <p:spPr bwMode="auto">
            <a:xfrm>
              <a:off x="3104" y="2988"/>
              <a:ext cx="56" cy="70"/>
            </a:xfrm>
            <a:prstGeom prst="rect">
              <a:avLst/>
            </a:prstGeom>
            <a:solidFill>
              <a:schemeClr val="tx2"/>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sp>
          <p:nvSpPr>
            <p:cNvPr id="111648" name="Rectangle 35"/>
            <p:cNvSpPr>
              <a:spLocks noChangeArrowheads="1"/>
            </p:cNvSpPr>
            <p:nvPr/>
          </p:nvSpPr>
          <p:spPr bwMode="auto">
            <a:xfrm>
              <a:off x="3024" y="3024"/>
              <a:ext cx="56" cy="70"/>
            </a:xfrm>
            <a:prstGeom prst="rect">
              <a:avLst/>
            </a:prstGeom>
            <a:solidFill>
              <a:schemeClr va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grpSp>
      <p:grpSp>
        <p:nvGrpSpPr>
          <p:cNvPr id="111626" name="Group 36"/>
          <p:cNvGrpSpPr>
            <a:grpSpLocks/>
          </p:cNvGrpSpPr>
          <p:nvPr/>
        </p:nvGrpSpPr>
        <p:grpSpPr bwMode="auto">
          <a:xfrm>
            <a:off x="5715000" y="5181600"/>
            <a:ext cx="533400" cy="381000"/>
            <a:chOff x="3648" y="2448"/>
            <a:chExt cx="336" cy="240"/>
          </a:xfrm>
        </p:grpSpPr>
        <p:sp>
          <p:nvSpPr>
            <p:cNvPr id="111644" name="Oval 37"/>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1645" name="Rectangle 38"/>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1627" name="Group 39"/>
          <p:cNvGrpSpPr>
            <a:grpSpLocks/>
          </p:cNvGrpSpPr>
          <p:nvPr/>
        </p:nvGrpSpPr>
        <p:grpSpPr bwMode="auto">
          <a:xfrm>
            <a:off x="4038600" y="4648200"/>
            <a:ext cx="990600" cy="762000"/>
            <a:chOff x="2064" y="2928"/>
            <a:chExt cx="624" cy="480"/>
          </a:xfrm>
        </p:grpSpPr>
        <p:sp>
          <p:nvSpPr>
            <p:cNvPr id="111641" name="Rectangle 40"/>
            <p:cNvSpPr>
              <a:spLocks noChangeArrowheads="1"/>
            </p:cNvSpPr>
            <p:nvPr/>
          </p:nvSpPr>
          <p:spPr bwMode="auto">
            <a:xfrm>
              <a:off x="2064" y="2928"/>
              <a:ext cx="624" cy="480"/>
            </a:xfrm>
            <a:prstGeom prst="rect">
              <a:avLst/>
            </a:prstGeom>
            <a:solidFill>
              <a:schemeClr val="fo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1642" name="Rectangle 41"/>
            <p:cNvSpPr>
              <a:spLocks noChangeArrowheads="1"/>
            </p:cNvSpPr>
            <p:nvPr/>
          </p:nvSpPr>
          <p:spPr bwMode="auto">
            <a:xfrm>
              <a:off x="2352" y="3072"/>
              <a:ext cx="47" cy="56"/>
            </a:xfrm>
            <a:prstGeom prst="rect">
              <a:avLst/>
            </a:prstGeom>
            <a:solidFill>
              <a:schemeClr va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sp>
          <p:nvSpPr>
            <p:cNvPr id="111643" name="Rectangle 42"/>
            <p:cNvSpPr>
              <a:spLocks noChangeArrowheads="1"/>
            </p:cNvSpPr>
            <p:nvPr/>
          </p:nvSpPr>
          <p:spPr bwMode="auto">
            <a:xfrm>
              <a:off x="2476" y="3100"/>
              <a:ext cx="47" cy="56"/>
            </a:xfrm>
            <a:prstGeom prst="rect">
              <a:avLst/>
            </a:prstGeom>
            <a:solidFill>
              <a:schemeClr val="tx2"/>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grpSp>
        <p:nvGrpSpPr>
          <p:cNvPr id="111628" name="Group 43"/>
          <p:cNvGrpSpPr>
            <a:grpSpLocks/>
          </p:cNvGrpSpPr>
          <p:nvPr/>
        </p:nvGrpSpPr>
        <p:grpSpPr bwMode="auto">
          <a:xfrm>
            <a:off x="4114800" y="5334000"/>
            <a:ext cx="533400" cy="381000"/>
            <a:chOff x="3648" y="2448"/>
            <a:chExt cx="336" cy="240"/>
          </a:xfrm>
        </p:grpSpPr>
        <p:sp>
          <p:nvSpPr>
            <p:cNvPr id="111639" name="Oval 44"/>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2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1640" name="Rectangle 45"/>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2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1629" name="Line 46"/>
          <p:cNvSpPr>
            <a:spLocks noChangeShapeType="1"/>
          </p:cNvSpPr>
          <p:nvPr/>
        </p:nvSpPr>
        <p:spPr bwMode="auto">
          <a:xfrm flipH="1" flipV="1">
            <a:off x="2895600" y="1828800"/>
            <a:ext cx="14478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30" name="Line 47"/>
          <p:cNvSpPr>
            <a:spLocks noChangeShapeType="1"/>
          </p:cNvSpPr>
          <p:nvPr/>
        </p:nvSpPr>
        <p:spPr bwMode="auto">
          <a:xfrm flipH="1" flipV="1">
            <a:off x="2971800" y="3124200"/>
            <a:ext cx="14478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31" name="Line 48"/>
          <p:cNvSpPr>
            <a:spLocks noChangeShapeType="1"/>
          </p:cNvSpPr>
          <p:nvPr/>
        </p:nvSpPr>
        <p:spPr bwMode="auto">
          <a:xfrm flipH="1" flipV="1">
            <a:off x="5181600" y="1447800"/>
            <a:ext cx="15240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32" name="Line 49"/>
          <p:cNvSpPr>
            <a:spLocks noChangeShapeType="1"/>
          </p:cNvSpPr>
          <p:nvPr/>
        </p:nvSpPr>
        <p:spPr bwMode="auto">
          <a:xfrm>
            <a:off x="4343400" y="3048000"/>
            <a:ext cx="76200" cy="12954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33" name="Line 50"/>
          <p:cNvSpPr>
            <a:spLocks noChangeShapeType="1"/>
          </p:cNvSpPr>
          <p:nvPr/>
        </p:nvSpPr>
        <p:spPr bwMode="auto">
          <a:xfrm>
            <a:off x="2895600" y="1828800"/>
            <a:ext cx="76200" cy="12954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34" name="Line 51"/>
          <p:cNvSpPr>
            <a:spLocks noChangeShapeType="1"/>
          </p:cNvSpPr>
          <p:nvPr/>
        </p:nvSpPr>
        <p:spPr bwMode="auto">
          <a:xfrm flipH="1">
            <a:off x="6629400" y="2667000"/>
            <a:ext cx="762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35" name="Line 52"/>
          <p:cNvSpPr>
            <a:spLocks noChangeShapeType="1"/>
          </p:cNvSpPr>
          <p:nvPr/>
        </p:nvSpPr>
        <p:spPr bwMode="auto">
          <a:xfrm flipV="1">
            <a:off x="4343400" y="2667000"/>
            <a:ext cx="2362200" cy="3810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36" name="Line 53"/>
          <p:cNvSpPr>
            <a:spLocks noChangeShapeType="1"/>
          </p:cNvSpPr>
          <p:nvPr/>
        </p:nvSpPr>
        <p:spPr bwMode="auto">
          <a:xfrm flipV="1">
            <a:off x="4419600" y="3886200"/>
            <a:ext cx="2209800" cy="457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1637" name="Line 54"/>
          <p:cNvSpPr>
            <a:spLocks noChangeShapeType="1"/>
          </p:cNvSpPr>
          <p:nvPr/>
        </p:nvSpPr>
        <p:spPr bwMode="auto">
          <a:xfrm flipV="1">
            <a:off x="2895600" y="1447800"/>
            <a:ext cx="2286000" cy="3810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12759" name="Text Box 55"/>
          <p:cNvSpPr txBox="1">
            <a:spLocks noChangeArrowheads="1"/>
          </p:cNvSpPr>
          <p:nvPr/>
        </p:nvSpPr>
        <p:spPr bwMode="auto">
          <a:xfrm>
            <a:off x="457200" y="5989638"/>
            <a:ext cx="8582025" cy="549275"/>
          </a:xfrm>
          <a:prstGeom prst="rect">
            <a:avLst/>
          </a:prstGeom>
          <a:noFill/>
          <a:ln w="12700">
            <a:noFill/>
            <a:miter lim="800000"/>
            <a:headEnd/>
            <a:tailEnd/>
          </a:ln>
          <a:effectLst/>
        </p:spPr>
        <p:txBody>
          <a:bodyPr wrap="none" anchor="ctr">
            <a:spAutoFit/>
          </a:bodyPr>
          <a:lstStyle/>
          <a:p>
            <a:pPr eaLnBrk="0" hangingPunct="0">
              <a:spcBef>
                <a:spcPct val="20000"/>
              </a:spcBef>
              <a:defRPr/>
            </a:pPr>
            <a:r>
              <a:rPr lang="en-US" sz="3000" b="1">
                <a:solidFill>
                  <a:schemeClr val="tx2"/>
                </a:solidFill>
                <a:effectLst>
                  <a:outerShdw blurRad="38100" dist="38100" dir="2700000" algn="tl">
                    <a:srgbClr val="C0C0C0"/>
                  </a:outerShdw>
                </a:effectLst>
                <a:latin typeface="Times New Roman" pitchFamily="18" charset="0"/>
                <a:ea typeface="+mn-ea"/>
              </a:rPr>
              <a:t>Visibility Problem:  </a:t>
            </a:r>
            <a:r>
              <a:rPr lang="en-US" sz="2200" b="1">
                <a:effectLst>
                  <a:outerShdw blurRad="38100" dist="38100" dir="2700000" algn="tl">
                    <a:srgbClr val="C0C0C0"/>
                  </a:outerShdw>
                </a:effectLst>
                <a:latin typeface="Arial" pitchFamily="34" charset="0"/>
                <a:ea typeface="+mn-ea"/>
              </a:rPr>
              <a:t>in which images is each voxel visible?</a:t>
            </a:r>
            <a:endParaRPr lang="en-US" sz="3000" b="1">
              <a:solidFill>
                <a:schemeClr val="tx2"/>
              </a:solidFill>
              <a:latin typeface="Times New Roman" pitchFamily="18" charset="0"/>
              <a:ea typeface="+mn-ea"/>
            </a:endParaRPr>
          </a:p>
        </p:txBody>
      </p:sp>
    </p:spTree>
    <p:extLst>
      <p:ext uri="{BB962C8B-B14F-4D97-AF65-F5344CB8AC3E}">
        <p14:creationId xmlns:p14="http://schemas.microsoft.com/office/powerpoint/2010/main" val="1004571770"/>
      </p:ext>
    </p:extLst>
  </p:cSld>
  <p:clrMapOvr>
    <a:masterClrMapping/>
  </p:clrMapOvr>
  <p:transition advTm="19552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12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59" grpId="0" autoUpdateAnimBg="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697038" y="149225"/>
            <a:ext cx="7239000" cy="1143000"/>
          </a:xfrm>
        </p:spPr>
        <p:txBody>
          <a:bodyPr/>
          <a:lstStyle/>
          <a:p>
            <a:pPr eaLnBrk="1" hangingPunct="1"/>
            <a:r>
              <a:rPr lang="en-US">
                <a:latin typeface="Verdana" charset="0"/>
              </a:rPr>
              <a:t>The Global Visibility Problem</a:t>
            </a:r>
          </a:p>
        </p:txBody>
      </p:sp>
      <p:grpSp>
        <p:nvGrpSpPr>
          <p:cNvPr id="2" name="Group 3"/>
          <p:cNvGrpSpPr>
            <a:grpSpLocks/>
          </p:cNvGrpSpPr>
          <p:nvPr/>
        </p:nvGrpSpPr>
        <p:grpSpPr bwMode="auto">
          <a:xfrm>
            <a:off x="5256213" y="2209800"/>
            <a:ext cx="3886200" cy="4038600"/>
            <a:chOff x="2976" y="1392"/>
            <a:chExt cx="2448" cy="2544"/>
          </a:xfrm>
        </p:grpSpPr>
        <p:grpSp>
          <p:nvGrpSpPr>
            <p:cNvPr id="112672" name="Group 4"/>
            <p:cNvGrpSpPr>
              <a:grpSpLocks/>
            </p:cNvGrpSpPr>
            <p:nvPr/>
          </p:nvGrpSpPr>
          <p:grpSpPr bwMode="auto">
            <a:xfrm>
              <a:off x="5088" y="2544"/>
              <a:ext cx="336" cy="240"/>
              <a:chOff x="3648" y="2448"/>
              <a:chExt cx="336" cy="240"/>
            </a:xfrm>
          </p:grpSpPr>
          <p:sp>
            <p:nvSpPr>
              <p:cNvPr id="112695" name="Oval 5"/>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83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2696" name="Rectangle 6"/>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83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2673" name="Group 7"/>
            <p:cNvGrpSpPr>
              <a:grpSpLocks/>
            </p:cNvGrpSpPr>
            <p:nvPr/>
          </p:nvGrpSpPr>
          <p:grpSpPr bwMode="auto">
            <a:xfrm>
              <a:off x="4560" y="2208"/>
              <a:ext cx="624" cy="432"/>
              <a:chOff x="2544" y="1872"/>
              <a:chExt cx="624" cy="432"/>
            </a:xfrm>
          </p:grpSpPr>
          <p:sp>
            <p:nvSpPr>
              <p:cNvPr id="112693" name="Rectangle 8"/>
              <p:cNvSpPr>
                <a:spLocks noChangeArrowheads="1"/>
              </p:cNvSpPr>
              <p:nvPr/>
            </p:nvSpPr>
            <p:spPr bwMode="auto">
              <a:xfrm>
                <a:off x="2544" y="1872"/>
                <a:ext cx="624" cy="432"/>
              </a:xfrm>
              <a:prstGeom prst="rect">
                <a:avLst/>
              </a:prstGeom>
              <a:solidFill>
                <a:schemeClr val="folHlink"/>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2694" name="Rectangle 9"/>
              <p:cNvSpPr>
                <a:spLocks noChangeArrowheads="1"/>
              </p:cNvSpPr>
              <p:nvPr/>
            </p:nvSpPr>
            <p:spPr bwMode="auto">
              <a:xfrm>
                <a:off x="2832" y="2064"/>
                <a:ext cx="56" cy="72"/>
              </a:xfrm>
              <a:prstGeom prst="rect">
                <a:avLst/>
              </a:prstGeom>
              <a:solidFill>
                <a:schemeClr val="tx2"/>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grpSp>
          <p:nvGrpSpPr>
            <p:cNvPr id="112674" name="Group 10"/>
            <p:cNvGrpSpPr>
              <a:grpSpLocks/>
            </p:cNvGrpSpPr>
            <p:nvPr/>
          </p:nvGrpSpPr>
          <p:grpSpPr bwMode="auto">
            <a:xfrm>
              <a:off x="3984" y="2448"/>
              <a:ext cx="624" cy="480"/>
              <a:chOff x="2832" y="2832"/>
              <a:chExt cx="624" cy="480"/>
            </a:xfrm>
          </p:grpSpPr>
          <p:sp>
            <p:nvSpPr>
              <p:cNvPr id="112690" name="Rectangle 11"/>
              <p:cNvSpPr>
                <a:spLocks noChangeArrowheads="1"/>
              </p:cNvSpPr>
              <p:nvPr/>
            </p:nvSpPr>
            <p:spPr bwMode="auto">
              <a:xfrm>
                <a:off x="2832" y="2832"/>
                <a:ext cx="624" cy="480"/>
              </a:xfrm>
              <a:prstGeom prst="rect">
                <a:avLst/>
              </a:prstGeom>
              <a:solidFill>
                <a:schemeClr val="fo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2691" name="Rectangle 12"/>
              <p:cNvSpPr>
                <a:spLocks noChangeArrowheads="1"/>
              </p:cNvSpPr>
              <p:nvPr/>
            </p:nvSpPr>
            <p:spPr bwMode="auto">
              <a:xfrm>
                <a:off x="3104" y="2988"/>
                <a:ext cx="56" cy="70"/>
              </a:xfrm>
              <a:prstGeom prst="rect">
                <a:avLst/>
              </a:prstGeom>
              <a:solidFill>
                <a:schemeClr val="tx2"/>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sp>
            <p:nvSpPr>
              <p:cNvPr id="112692" name="Rectangle 13"/>
              <p:cNvSpPr>
                <a:spLocks noChangeArrowheads="1"/>
              </p:cNvSpPr>
              <p:nvPr/>
            </p:nvSpPr>
            <p:spPr bwMode="auto">
              <a:xfrm>
                <a:off x="3024" y="3024"/>
                <a:ext cx="56" cy="70"/>
              </a:xfrm>
              <a:prstGeom prst="rect">
                <a:avLst/>
              </a:prstGeom>
              <a:solidFill>
                <a:schemeClr va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grpSp>
        <p:grpSp>
          <p:nvGrpSpPr>
            <p:cNvPr id="112675" name="Group 14"/>
            <p:cNvGrpSpPr>
              <a:grpSpLocks/>
            </p:cNvGrpSpPr>
            <p:nvPr/>
          </p:nvGrpSpPr>
          <p:grpSpPr bwMode="auto">
            <a:xfrm>
              <a:off x="4272" y="2880"/>
              <a:ext cx="336" cy="240"/>
              <a:chOff x="3648" y="2448"/>
              <a:chExt cx="336" cy="240"/>
            </a:xfrm>
          </p:grpSpPr>
          <p:sp>
            <p:nvSpPr>
              <p:cNvPr id="112688" name="Oval 15"/>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2689" name="Rectangle 16"/>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2676" name="Group 17"/>
            <p:cNvGrpSpPr>
              <a:grpSpLocks/>
            </p:cNvGrpSpPr>
            <p:nvPr/>
          </p:nvGrpSpPr>
          <p:grpSpPr bwMode="auto">
            <a:xfrm>
              <a:off x="3216" y="2544"/>
              <a:ext cx="624" cy="480"/>
              <a:chOff x="2064" y="2928"/>
              <a:chExt cx="624" cy="480"/>
            </a:xfrm>
          </p:grpSpPr>
          <p:sp>
            <p:nvSpPr>
              <p:cNvPr id="112685" name="Rectangle 18"/>
              <p:cNvSpPr>
                <a:spLocks noChangeArrowheads="1"/>
              </p:cNvSpPr>
              <p:nvPr/>
            </p:nvSpPr>
            <p:spPr bwMode="auto">
              <a:xfrm>
                <a:off x="2064" y="2928"/>
                <a:ext cx="624" cy="480"/>
              </a:xfrm>
              <a:prstGeom prst="rect">
                <a:avLst/>
              </a:prstGeom>
              <a:solidFill>
                <a:schemeClr val="fo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2686" name="Rectangle 19"/>
              <p:cNvSpPr>
                <a:spLocks noChangeArrowheads="1"/>
              </p:cNvSpPr>
              <p:nvPr/>
            </p:nvSpPr>
            <p:spPr bwMode="auto">
              <a:xfrm>
                <a:off x="2352" y="3072"/>
                <a:ext cx="47" cy="56"/>
              </a:xfrm>
              <a:prstGeom prst="rect">
                <a:avLst/>
              </a:prstGeom>
              <a:solidFill>
                <a:schemeClr va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sp>
            <p:nvSpPr>
              <p:cNvPr id="112687" name="Rectangle 20"/>
              <p:cNvSpPr>
                <a:spLocks noChangeArrowheads="1"/>
              </p:cNvSpPr>
              <p:nvPr/>
            </p:nvSpPr>
            <p:spPr bwMode="auto">
              <a:xfrm>
                <a:off x="2476" y="3100"/>
                <a:ext cx="47" cy="56"/>
              </a:xfrm>
              <a:prstGeom prst="rect">
                <a:avLst/>
              </a:prstGeom>
              <a:solidFill>
                <a:schemeClr val="tx2"/>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grpSp>
          <p:nvGrpSpPr>
            <p:cNvPr id="112677" name="Group 21"/>
            <p:cNvGrpSpPr>
              <a:grpSpLocks/>
            </p:cNvGrpSpPr>
            <p:nvPr/>
          </p:nvGrpSpPr>
          <p:grpSpPr bwMode="auto">
            <a:xfrm>
              <a:off x="3264" y="2976"/>
              <a:ext cx="336" cy="240"/>
              <a:chOff x="3648" y="2448"/>
              <a:chExt cx="336" cy="240"/>
            </a:xfrm>
          </p:grpSpPr>
          <p:sp>
            <p:nvSpPr>
              <p:cNvPr id="112683" name="Oval 22"/>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2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2684" name="Rectangle 23"/>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2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2678" name="Rectangle 24"/>
            <p:cNvSpPr>
              <a:spLocks noChangeArrowheads="1"/>
            </p:cNvSpPr>
            <p:nvPr/>
          </p:nvSpPr>
          <p:spPr bwMode="auto">
            <a:xfrm>
              <a:off x="2976" y="3360"/>
              <a:ext cx="2448" cy="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spcBef>
                  <a:spcPct val="20000"/>
                </a:spcBef>
                <a:buClr>
                  <a:srgbClr val="FF6600"/>
                </a:buClr>
              </a:pPr>
              <a:r>
                <a:rPr lang="en-US" sz="3200" i="1">
                  <a:latin typeface="Tahoma" charset="0"/>
                </a:rPr>
                <a:t>Inverse Visibility</a:t>
              </a:r>
            </a:p>
            <a:p>
              <a:pPr algn="ctr">
                <a:spcBef>
                  <a:spcPct val="20000"/>
                </a:spcBef>
                <a:buClr>
                  <a:srgbClr val="FF6600"/>
                </a:buClr>
              </a:pPr>
              <a:r>
                <a:rPr lang="en-US" sz="2800" i="1">
                  <a:latin typeface="Tahoma" charset="0"/>
                </a:rPr>
                <a:t>known images</a:t>
              </a:r>
              <a:endParaRPr lang="en-US" sz="3200" i="1">
                <a:latin typeface="Tahoma" charset="0"/>
              </a:endParaRPr>
            </a:p>
            <a:p>
              <a:pPr marL="742950" lvl="1" indent="-285750" algn="ctr">
                <a:spcBef>
                  <a:spcPct val="20000"/>
                </a:spcBef>
                <a:buClr>
                  <a:srgbClr val="FF6600"/>
                </a:buClr>
                <a:buFontTx/>
                <a:buChar char="•"/>
              </a:pPr>
              <a:endParaRPr lang="en-US" sz="2800">
                <a:latin typeface="Tahoma" charset="0"/>
              </a:endParaRPr>
            </a:p>
          </p:txBody>
        </p:sp>
        <p:sp>
          <p:nvSpPr>
            <p:cNvPr id="112679" name="Freeform 25"/>
            <p:cNvSpPr>
              <a:spLocks/>
            </p:cNvSpPr>
            <p:nvPr/>
          </p:nvSpPr>
          <p:spPr bwMode="auto">
            <a:xfrm>
              <a:off x="3552" y="2212"/>
              <a:ext cx="568" cy="332"/>
            </a:xfrm>
            <a:custGeom>
              <a:avLst/>
              <a:gdLst>
                <a:gd name="T0" fmla="*/ 0 w 568"/>
                <a:gd name="T1" fmla="*/ 332 h 332"/>
                <a:gd name="T2" fmla="*/ 288 w 568"/>
                <a:gd name="T3" fmla="*/ 4 h 332"/>
                <a:gd name="T4" fmla="*/ 568 w 568"/>
                <a:gd name="T5" fmla="*/ 308 h 332"/>
                <a:gd name="T6" fmla="*/ 0 60000 65536"/>
                <a:gd name="T7" fmla="*/ 0 60000 65536"/>
                <a:gd name="T8" fmla="*/ 0 60000 65536"/>
                <a:gd name="T9" fmla="*/ 0 w 568"/>
                <a:gd name="T10" fmla="*/ 0 h 332"/>
                <a:gd name="T11" fmla="*/ 568 w 568"/>
                <a:gd name="T12" fmla="*/ 332 h 332"/>
              </a:gdLst>
              <a:ahLst/>
              <a:cxnLst>
                <a:cxn ang="T6">
                  <a:pos x="T0" y="T1"/>
                </a:cxn>
                <a:cxn ang="T7">
                  <a:pos x="T2" y="T3"/>
                </a:cxn>
                <a:cxn ang="T8">
                  <a:pos x="T4" y="T5"/>
                </a:cxn>
              </a:cxnLst>
              <a:rect l="T9" t="T10" r="T11" b="T12"/>
              <a:pathLst>
                <a:path w="568" h="332">
                  <a:moveTo>
                    <a:pt x="0" y="332"/>
                  </a:moveTo>
                  <a:cubicBezTo>
                    <a:pt x="48" y="277"/>
                    <a:pt x="193" y="8"/>
                    <a:pt x="288" y="4"/>
                  </a:cubicBezTo>
                  <a:cubicBezTo>
                    <a:pt x="383" y="0"/>
                    <a:pt x="510" y="245"/>
                    <a:pt x="568" y="308"/>
                  </a:cubicBezTo>
                </a:path>
              </a:pathLst>
            </a:custGeom>
            <a:noFill/>
            <a:ln w="28575">
              <a:solidFill>
                <a:schemeClr val="hlink"/>
              </a:solidFill>
              <a:prstDash val="dash"/>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680" name="Freeform 26"/>
            <p:cNvSpPr>
              <a:spLocks/>
            </p:cNvSpPr>
            <p:nvPr/>
          </p:nvSpPr>
          <p:spPr bwMode="auto">
            <a:xfrm>
              <a:off x="3712" y="2121"/>
              <a:ext cx="1040" cy="463"/>
            </a:xfrm>
            <a:custGeom>
              <a:avLst/>
              <a:gdLst>
                <a:gd name="T0" fmla="*/ 0 w 1040"/>
                <a:gd name="T1" fmla="*/ 463 h 463"/>
                <a:gd name="T2" fmla="*/ 496 w 1040"/>
                <a:gd name="T3" fmla="*/ 47 h 463"/>
                <a:gd name="T4" fmla="*/ 1040 w 1040"/>
                <a:gd name="T5" fmla="*/ 183 h 463"/>
                <a:gd name="T6" fmla="*/ 0 60000 65536"/>
                <a:gd name="T7" fmla="*/ 0 60000 65536"/>
                <a:gd name="T8" fmla="*/ 0 60000 65536"/>
                <a:gd name="T9" fmla="*/ 0 w 1040"/>
                <a:gd name="T10" fmla="*/ 0 h 463"/>
                <a:gd name="T11" fmla="*/ 1040 w 1040"/>
                <a:gd name="T12" fmla="*/ 463 h 463"/>
              </a:gdLst>
              <a:ahLst/>
              <a:cxnLst>
                <a:cxn ang="T6">
                  <a:pos x="T0" y="T1"/>
                </a:cxn>
                <a:cxn ang="T7">
                  <a:pos x="T2" y="T3"/>
                </a:cxn>
                <a:cxn ang="T8">
                  <a:pos x="T4" y="T5"/>
                </a:cxn>
              </a:cxnLst>
              <a:rect l="T9" t="T10" r="T11" b="T12"/>
              <a:pathLst>
                <a:path w="1040" h="463">
                  <a:moveTo>
                    <a:pt x="0" y="463"/>
                  </a:moveTo>
                  <a:cubicBezTo>
                    <a:pt x="161" y="278"/>
                    <a:pt x="323" y="94"/>
                    <a:pt x="496" y="47"/>
                  </a:cubicBezTo>
                  <a:cubicBezTo>
                    <a:pt x="669" y="0"/>
                    <a:pt x="854" y="91"/>
                    <a:pt x="1040" y="183"/>
                  </a:cubicBezTo>
                </a:path>
              </a:pathLst>
            </a:custGeom>
            <a:noFill/>
            <a:ln w="28575">
              <a:solidFill>
                <a:schemeClr val="tx2"/>
              </a:solidFill>
              <a:prstDash val="dash"/>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681" name="Line 27"/>
            <p:cNvSpPr>
              <a:spLocks noChangeShapeType="1"/>
            </p:cNvSpPr>
            <p:nvPr/>
          </p:nvSpPr>
          <p:spPr bwMode="auto">
            <a:xfrm>
              <a:off x="4184" y="2176"/>
              <a:ext cx="72" cy="320"/>
            </a:xfrm>
            <a:prstGeom prst="line">
              <a:avLst/>
            </a:prstGeom>
            <a:noFill/>
            <a:ln w="28575">
              <a:solidFill>
                <a:schemeClr val="tx2"/>
              </a:solidFill>
              <a:prstDash val="dash"/>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14780" name="Text Box 28"/>
            <p:cNvSpPr txBox="1">
              <a:spLocks noChangeArrowheads="1"/>
            </p:cNvSpPr>
            <p:nvPr/>
          </p:nvSpPr>
          <p:spPr bwMode="auto">
            <a:xfrm>
              <a:off x="3408" y="1392"/>
              <a:ext cx="1358" cy="269"/>
            </a:xfrm>
            <a:prstGeom prst="rect">
              <a:avLst/>
            </a:prstGeom>
            <a:noFill/>
            <a:ln w="12700">
              <a:noFill/>
              <a:miter lim="800000"/>
              <a:headEnd/>
              <a:tailEnd/>
            </a:ln>
            <a:effectLst/>
          </p:spPr>
          <p:txBody>
            <a:bodyPr wrap="none" anchor="ctr">
              <a:spAutoFit/>
            </a:bodyPr>
            <a:lstStyle/>
            <a:p>
              <a:pPr algn="ctr" eaLnBrk="0" hangingPunct="0">
                <a:spcBef>
                  <a:spcPct val="20000"/>
                </a:spcBef>
                <a:defRPr/>
              </a:pPr>
              <a:r>
                <a:rPr lang="en-US" sz="2200">
                  <a:solidFill>
                    <a:srgbClr val="FF6600"/>
                  </a:solidFill>
                  <a:effectLst>
                    <a:outerShdw blurRad="38100" dist="38100" dir="2700000" algn="tl">
                      <a:srgbClr val="C0C0C0"/>
                    </a:outerShdw>
                  </a:effectLst>
                  <a:latin typeface="Tahoma" pitchFamily="34" charset="0"/>
                  <a:ea typeface="+mn-ea"/>
                </a:rPr>
                <a:t>Unknown Scene</a:t>
              </a:r>
              <a:endParaRPr lang="en-US" sz="2200">
                <a:solidFill>
                  <a:srgbClr val="FF6600"/>
                </a:solidFill>
                <a:latin typeface="Tahoma" pitchFamily="34" charset="0"/>
                <a:ea typeface="+mn-ea"/>
              </a:endParaRPr>
            </a:p>
          </p:txBody>
        </p:sp>
      </p:grpSp>
      <p:sp>
        <p:nvSpPr>
          <p:cNvPr id="112644" name="Rectangle 29"/>
          <p:cNvSpPr>
            <a:spLocks noChangeArrowheads="1"/>
          </p:cNvSpPr>
          <p:nvPr/>
        </p:nvSpPr>
        <p:spPr bwMode="auto">
          <a:xfrm>
            <a:off x="1711325" y="1143000"/>
            <a:ext cx="743267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FF6600"/>
              </a:buClr>
            </a:pPr>
            <a:r>
              <a:rPr lang="en-US" sz="2800">
                <a:latin typeface="Tahoma" charset="0"/>
              </a:rPr>
              <a:t>Which points are visible in which images?</a:t>
            </a:r>
          </a:p>
        </p:txBody>
      </p:sp>
      <p:grpSp>
        <p:nvGrpSpPr>
          <p:cNvPr id="9" name="Group 30"/>
          <p:cNvGrpSpPr>
            <a:grpSpLocks/>
          </p:cNvGrpSpPr>
          <p:nvPr/>
        </p:nvGrpSpPr>
        <p:grpSpPr bwMode="auto">
          <a:xfrm>
            <a:off x="1470025" y="2101850"/>
            <a:ext cx="4051300" cy="4343400"/>
            <a:chOff x="384" y="1296"/>
            <a:chExt cx="2552" cy="2736"/>
          </a:xfrm>
        </p:grpSpPr>
        <p:grpSp>
          <p:nvGrpSpPr>
            <p:cNvPr id="112646" name="Group 31"/>
            <p:cNvGrpSpPr>
              <a:grpSpLocks/>
            </p:cNvGrpSpPr>
            <p:nvPr/>
          </p:nvGrpSpPr>
          <p:grpSpPr bwMode="auto">
            <a:xfrm>
              <a:off x="576" y="1296"/>
              <a:ext cx="2360" cy="1920"/>
              <a:chOff x="576" y="1296"/>
              <a:chExt cx="2360" cy="1920"/>
            </a:xfrm>
          </p:grpSpPr>
          <p:grpSp>
            <p:nvGrpSpPr>
              <p:cNvPr id="112648" name="Group 32"/>
              <p:cNvGrpSpPr>
                <a:grpSpLocks/>
              </p:cNvGrpSpPr>
              <p:nvPr/>
            </p:nvGrpSpPr>
            <p:grpSpPr bwMode="auto">
              <a:xfrm>
                <a:off x="576" y="1296"/>
                <a:ext cx="2208" cy="1920"/>
                <a:chOff x="576" y="1296"/>
                <a:chExt cx="2208" cy="1920"/>
              </a:xfrm>
            </p:grpSpPr>
            <p:sp>
              <p:nvSpPr>
                <p:cNvPr id="112650" name="Rectangle 33"/>
                <p:cNvSpPr>
                  <a:spLocks noChangeArrowheads="1"/>
                </p:cNvSpPr>
                <p:nvPr/>
              </p:nvSpPr>
              <p:spPr bwMode="auto">
                <a:xfrm>
                  <a:off x="912" y="1296"/>
                  <a:ext cx="96" cy="96"/>
                </a:xfrm>
                <a:prstGeom prst="rect">
                  <a:avLst/>
                </a:prstGeom>
                <a:solidFill>
                  <a:schemeClr val="hlink"/>
                </a:solidFill>
                <a:ln w="9525">
                  <a:miter lim="800000"/>
                  <a:headEnd/>
                  <a:tailEnd/>
                </a:ln>
                <a:scene3d>
                  <a:camera prst="legacyPerspectiveFront">
                    <a:rot lat="1500000" lon="20099989" rev="0"/>
                  </a:camera>
                  <a:lightRig rig="legacyFlat4" dir="t"/>
                </a:scene3d>
                <a:sp3d extrusionH="163500" prstMaterial="legacyMatte">
                  <a:bevelT w="13500" h="13500" prst="angle"/>
                  <a:bevelB w="13500" h="13500" prst="angle"/>
                  <a:extrusionClr>
                    <a:schemeClr val="hlink"/>
                  </a:extrusionClr>
                </a:sp3d>
              </p:spPr>
              <p:txBody>
                <a:bodyPr wrap="none" anchor="ctr">
                  <a:flatTx/>
                </a:bodyPr>
                <a:lstStyle/>
                <a:p>
                  <a:endParaRPr lang="en-US"/>
                </a:p>
              </p:txBody>
            </p:sp>
            <p:sp>
              <p:nvSpPr>
                <p:cNvPr id="112651" name="Line 34"/>
                <p:cNvSpPr>
                  <a:spLocks noChangeShapeType="1"/>
                </p:cNvSpPr>
                <p:nvPr/>
              </p:nvSpPr>
              <p:spPr bwMode="auto">
                <a:xfrm flipH="1">
                  <a:off x="912" y="1344"/>
                  <a:ext cx="45" cy="1200"/>
                </a:xfrm>
                <a:prstGeom prst="line">
                  <a:avLst/>
                </a:prstGeom>
                <a:noFill/>
                <a:ln w="28575">
                  <a:solidFill>
                    <a:schemeClr val="hlink"/>
                  </a:solidFill>
                  <a:prstDash val="dash"/>
                  <a:miter lim="800000"/>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2652" name="Line 35"/>
                <p:cNvSpPr>
                  <a:spLocks noChangeShapeType="1"/>
                </p:cNvSpPr>
                <p:nvPr/>
              </p:nvSpPr>
              <p:spPr bwMode="auto">
                <a:xfrm flipH="1" flipV="1">
                  <a:off x="960" y="1344"/>
                  <a:ext cx="528" cy="1200"/>
                </a:xfrm>
                <a:prstGeom prst="line">
                  <a:avLst/>
                </a:prstGeom>
                <a:noFill/>
                <a:ln w="28575">
                  <a:solidFill>
                    <a:schemeClr val="hlink"/>
                  </a:solidFill>
                  <a:prstDash val="dash"/>
                  <a:miter lim="800000"/>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2653" name="Rectangle 36"/>
                <p:cNvSpPr>
                  <a:spLocks noChangeArrowheads="1"/>
                </p:cNvSpPr>
                <p:nvPr/>
              </p:nvSpPr>
              <p:spPr bwMode="auto">
                <a:xfrm>
                  <a:off x="1440" y="1728"/>
                  <a:ext cx="96" cy="96"/>
                </a:xfrm>
                <a:prstGeom prst="rect">
                  <a:avLst/>
                </a:prstGeom>
                <a:solidFill>
                  <a:schemeClr val="tx2"/>
                </a:solidFill>
                <a:ln w="9525">
                  <a:miter lim="800000"/>
                  <a:headEnd/>
                  <a:tailEnd/>
                </a:ln>
                <a:scene3d>
                  <a:camera prst="legacyPerspectiveFront">
                    <a:rot lat="1500000" lon="20099989" rev="0"/>
                  </a:camera>
                  <a:lightRig rig="legacyFlat4" dir="t"/>
                </a:scene3d>
                <a:sp3d extrusionH="163500" prstMaterial="legacyMatte">
                  <a:bevelT w="13500" h="13500" prst="angle"/>
                  <a:bevelB w="13500" h="13500" prst="angle"/>
                  <a:extrusionClr>
                    <a:schemeClr val="tx2"/>
                  </a:extrusionClr>
                </a:sp3d>
              </p:spPr>
              <p:txBody>
                <a:bodyPr wrap="none" anchor="ctr">
                  <a:flatTx/>
                </a:bodyPr>
                <a:lstStyle/>
                <a:p>
                  <a:endParaRPr lang="en-US"/>
                </a:p>
              </p:txBody>
            </p:sp>
            <p:sp>
              <p:nvSpPr>
                <p:cNvPr id="112654" name="Line 37"/>
                <p:cNvSpPr>
                  <a:spLocks noChangeShapeType="1"/>
                </p:cNvSpPr>
                <p:nvPr/>
              </p:nvSpPr>
              <p:spPr bwMode="auto">
                <a:xfrm flipH="1">
                  <a:off x="1088" y="1776"/>
                  <a:ext cx="400" cy="824"/>
                </a:xfrm>
                <a:prstGeom prst="line">
                  <a:avLst/>
                </a:prstGeom>
                <a:noFill/>
                <a:ln w="28575">
                  <a:solidFill>
                    <a:schemeClr val="tx2"/>
                  </a:solidFill>
                  <a:prstDash val="dash"/>
                  <a:miter lim="800000"/>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2655" name="Line 38"/>
                <p:cNvSpPr>
                  <a:spLocks noChangeShapeType="1"/>
                </p:cNvSpPr>
                <p:nvPr/>
              </p:nvSpPr>
              <p:spPr bwMode="auto">
                <a:xfrm>
                  <a:off x="1488" y="1824"/>
                  <a:ext cx="144" cy="672"/>
                </a:xfrm>
                <a:prstGeom prst="line">
                  <a:avLst/>
                </a:prstGeom>
                <a:noFill/>
                <a:ln w="28575">
                  <a:solidFill>
                    <a:schemeClr val="tx2"/>
                  </a:solidFill>
                  <a:prstDash val="dash"/>
                  <a:miter lim="800000"/>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2656" name="Line 39"/>
                <p:cNvSpPr>
                  <a:spLocks noChangeShapeType="1"/>
                </p:cNvSpPr>
                <p:nvPr/>
              </p:nvSpPr>
              <p:spPr bwMode="auto">
                <a:xfrm>
                  <a:off x="1488" y="1776"/>
                  <a:ext cx="624" cy="528"/>
                </a:xfrm>
                <a:prstGeom prst="line">
                  <a:avLst/>
                </a:prstGeom>
                <a:noFill/>
                <a:ln w="28575">
                  <a:solidFill>
                    <a:schemeClr val="tx2"/>
                  </a:solidFill>
                  <a:prstDash val="dash"/>
                  <a:miter lim="800000"/>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2657" name="Oval 40"/>
                <p:cNvSpPr>
                  <a:spLocks noChangeArrowheads="1"/>
                </p:cNvSpPr>
                <p:nvPr/>
              </p:nvSpPr>
              <p:spPr bwMode="auto">
                <a:xfrm>
                  <a:off x="2544" y="2592"/>
                  <a:ext cx="144" cy="144"/>
                </a:xfrm>
                <a:prstGeom prst="ellipse">
                  <a:avLst/>
                </a:prstGeom>
                <a:solidFill>
                  <a:schemeClr val="accent1"/>
                </a:solidFill>
                <a:ln w="9525">
                  <a:round/>
                  <a:headEnd/>
                  <a:tailEnd/>
                </a:ln>
                <a:scene3d>
                  <a:camera prst="legacyPerspectiveFront">
                    <a:rot lat="2400000" lon="183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2658" name="Rectangle 41"/>
                <p:cNvSpPr>
                  <a:spLocks noChangeArrowheads="1"/>
                </p:cNvSpPr>
                <p:nvPr/>
              </p:nvSpPr>
              <p:spPr bwMode="auto">
                <a:xfrm>
                  <a:off x="2448" y="2544"/>
                  <a:ext cx="336" cy="240"/>
                </a:xfrm>
                <a:prstGeom prst="rect">
                  <a:avLst/>
                </a:prstGeom>
                <a:solidFill>
                  <a:schemeClr val="accent1"/>
                </a:solidFill>
                <a:ln w="9525">
                  <a:miter lim="800000"/>
                  <a:headEnd/>
                  <a:tailEnd/>
                </a:ln>
                <a:scene3d>
                  <a:camera prst="legacyPerspectiveFront">
                    <a:rot lat="2400000" lon="183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2659" name="Rectangle 42"/>
                <p:cNvSpPr>
                  <a:spLocks noChangeArrowheads="1"/>
                </p:cNvSpPr>
                <p:nvPr/>
              </p:nvSpPr>
              <p:spPr bwMode="auto">
                <a:xfrm>
                  <a:off x="1920" y="2208"/>
                  <a:ext cx="624" cy="432"/>
                </a:xfrm>
                <a:prstGeom prst="rect">
                  <a:avLst/>
                </a:prstGeom>
                <a:solidFill>
                  <a:schemeClr val="folHlink"/>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2660" name="Rectangle 43"/>
                <p:cNvSpPr>
                  <a:spLocks noChangeArrowheads="1"/>
                </p:cNvSpPr>
                <p:nvPr/>
              </p:nvSpPr>
              <p:spPr bwMode="auto">
                <a:xfrm>
                  <a:off x="2208" y="2400"/>
                  <a:ext cx="56" cy="72"/>
                </a:xfrm>
                <a:prstGeom prst="rect">
                  <a:avLst/>
                </a:prstGeom>
                <a:solidFill>
                  <a:schemeClr val="tx2"/>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sp>
              <p:nvSpPr>
                <p:cNvPr id="112661" name="Rectangle 44"/>
                <p:cNvSpPr>
                  <a:spLocks noChangeArrowheads="1"/>
                </p:cNvSpPr>
                <p:nvPr/>
              </p:nvSpPr>
              <p:spPr bwMode="auto">
                <a:xfrm>
                  <a:off x="1344" y="2448"/>
                  <a:ext cx="624" cy="480"/>
                </a:xfrm>
                <a:prstGeom prst="rect">
                  <a:avLst/>
                </a:prstGeom>
                <a:solidFill>
                  <a:schemeClr val="fo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2662" name="Rectangle 45"/>
                <p:cNvSpPr>
                  <a:spLocks noChangeArrowheads="1"/>
                </p:cNvSpPr>
                <p:nvPr/>
              </p:nvSpPr>
              <p:spPr bwMode="auto">
                <a:xfrm>
                  <a:off x="1616" y="2604"/>
                  <a:ext cx="56" cy="70"/>
                </a:xfrm>
                <a:prstGeom prst="rect">
                  <a:avLst/>
                </a:prstGeom>
                <a:solidFill>
                  <a:schemeClr val="tx2"/>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sp>
              <p:nvSpPr>
                <p:cNvPr id="112663" name="Rectangle 46"/>
                <p:cNvSpPr>
                  <a:spLocks noChangeArrowheads="1"/>
                </p:cNvSpPr>
                <p:nvPr/>
              </p:nvSpPr>
              <p:spPr bwMode="auto">
                <a:xfrm>
                  <a:off x="1536" y="2640"/>
                  <a:ext cx="56" cy="70"/>
                </a:xfrm>
                <a:prstGeom prst="rect">
                  <a:avLst/>
                </a:prstGeom>
                <a:solidFill>
                  <a:schemeClr va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sp>
              <p:nvSpPr>
                <p:cNvPr id="112664" name="Oval 47"/>
                <p:cNvSpPr>
                  <a:spLocks noChangeArrowheads="1"/>
                </p:cNvSpPr>
                <p:nvPr/>
              </p:nvSpPr>
              <p:spPr bwMode="auto">
                <a:xfrm>
                  <a:off x="1728" y="2928"/>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2665" name="Rectangle 48"/>
                <p:cNvSpPr>
                  <a:spLocks noChangeArrowheads="1"/>
                </p:cNvSpPr>
                <p:nvPr/>
              </p:nvSpPr>
              <p:spPr bwMode="auto">
                <a:xfrm>
                  <a:off x="1632" y="2880"/>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2666" name="Rectangle 49"/>
                <p:cNvSpPr>
                  <a:spLocks noChangeArrowheads="1"/>
                </p:cNvSpPr>
                <p:nvPr/>
              </p:nvSpPr>
              <p:spPr bwMode="auto">
                <a:xfrm>
                  <a:off x="576" y="2544"/>
                  <a:ext cx="624" cy="480"/>
                </a:xfrm>
                <a:prstGeom prst="rect">
                  <a:avLst/>
                </a:prstGeom>
                <a:solidFill>
                  <a:schemeClr val="fo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2667" name="Rectangle 50"/>
                <p:cNvSpPr>
                  <a:spLocks noChangeArrowheads="1"/>
                </p:cNvSpPr>
                <p:nvPr/>
              </p:nvSpPr>
              <p:spPr bwMode="auto">
                <a:xfrm>
                  <a:off x="864" y="2688"/>
                  <a:ext cx="47" cy="56"/>
                </a:xfrm>
                <a:prstGeom prst="rect">
                  <a:avLst/>
                </a:prstGeom>
                <a:solidFill>
                  <a:schemeClr va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sp>
              <p:nvSpPr>
                <p:cNvPr id="112668" name="Rectangle 51"/>
                <p:cNvSpPr>
                  <a:spLocks noChangeArrowheads="1"/>
                </p:cNvSpPr>
                <p:nvPr/>
              </p:nvSpPr>
              <p:spPr bwMode="auto">
                <a:xfrm>
                  <a:off x="988" y="2716"/>
                  <a:ext cx="47" cy="56"/>
                </a:xfrm>
                <a:prstGeom prst="rect">
                  <a:avLst/>
                </a:prstGeom>
                <a:solidFill>
                  <a:schemeClr val="tx2"/>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nvGrpSpPr>
                <p:cNvPr id="112669" name="Group 52"/>
                <p:cNvGrpSpPr>
                  <a:grpSpLocks/>
                </p:cNvGrpSpPr>
                <p:nvPr/>
              </p:nvGrpSpPr>
              <p:grpSpPr bwMode="auto">
                <a:xfrm>
                  <a:off x="624" y="2976"/>
                  <a:ext cx="336" cy="240"/>
                  <a:chOff x="624" y="2976"/>
                  <a:chExt cx="336" cy="240"/>
                </a:xfrm>
              </p:grpSpPr>
              <p:sp>
                <p:nvSpPr>
                  <p:cNvPr id="112670" name="Oval 53"/>
                  <p:cNvSpPr>
                    <a:spLocks noChangeArrowheads="1"/>
                  </p:cNvSpPr>
                  <p:nvPr/>
                </p:nvSpPr>
                <p:spPr bwMode="auto">
                  <a:xfrm>
                    <a:off x="720" y="3024"/>
                    <a:ext cx="144" cy="144"/>
                  </a:xfrm>
                  <a:prstGeom prst="ellipse">
                    <a:avLst/>
                  </a:prstGeom>
                  <a:solidFill>
                    <a:schemeClr val="accent1"/>
                  </a:solidFill>
                  <a:ln w="9525">
                    <a:round/>
                    <a:headEnd/>
                    <a:tailEnd/>
                  </a:ln>
                  <a:scene3d>
                    <a:camera prst="legacyPerspectiveFront">
                      <a:rot lat="2400000" lon="12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2671" name="Rectangle 54"/>
                  <p:cNvSpPr>
                    <a:spLocks noChangeArrowheads="1"/>
                  </p:cNvSpPr>
                  <p:nvPr/>
                </p:nvSpPr>
                <p:spPr bwMode="auto">
                  <a:xfrm>
                    <a:off x="624" y="2976"/>
                    <a:ext cx="336" cy="240"/>
                  </a:xfrm>
                  <a:prstGeom prst="rect">
                    <a:avLst/>
                  </a:prstGeom>
                  <a:solidFill>
                    <a:schemeClr val="accent1"/>
                  </a:solidFill>
                  <a:ln w="9525">
                    <a:miter lim="800000"/>
                    <a:headEnd/>
                    <a:tailEnd/>
                  </a:ln>
                  <a:scene3d>
                    <a:camera prst="legacyPerspectiveFront">
                      <a:rot lat="2400000" lon="12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sp>
            <p:nvSpPr>
              <p:cNvPr id="714807" name="Text Box 55"/>
              <p:cNvSpPr txBox="1">
                <a:spLocks noChangeArrowheads="1"/>
              </p:cNvSpPr>
              <p:nvPr/>
            </p:nvSpPr>
            <p:spPr bwMode="auto">
              <a:xfrm>
                <a:off x="1776" y="1380"/>
                <a:ext cx="1160" cy="269"/>
              </a:xfrm>
              <a:prstGeom prst="rect">
                <a:avLst/>
              </a:prstGeom>
              <a:noFill/>
              <a:ln w="12700">
                <a:noFill/>
                <a:miter lim="800000"/>
                <a:headEnd/>
                <a:tailEnd/>
              </a:ln>
              <a:effectLst/>
            </p:spPr>
            <p:txBody>
              <a:bodyPr wrap="none" anchor="ctr">
                <a:spAutoFit/>
              </a:bodyPr>
              <a:lstStyle/>
              <a:p>
                <a:pPr algn="ctr" eaLnBrk="0" hangingPunct="0">
                  <a:spcBef>
                    <a:spcPct val="20000"/>
                  </a:spcBef>
                  <a:defRPr/>
                </a:pPr>
                <a:r>
                  <a:rPr lang="en-US" sz="2200">
                    <a:solidFill>
                      <a:srgbClr val="FF6600"/>
                    </a:solidFill>
                    <a:effectLst>
                      <a:outerShdw blurRad="38100" dist="38100" dir="2700000" algn="tl">
                        <a:srgbClr val="C0C0C0"/>
                      </a:outerShdw>
                    </a:effectLst>
                    <a:latin typeface="Tahoma" pitchFamily="34" charset="0"/>
                    <a:ea typeface="+mn-ea"/>
                  </a:rPr>
                  <a:t>Known Scene</a:t>
                </a:r>
                <a:endParaRPr lang="en-US" sz="2200">
                  <a:solidFill>
                    <a:srgbClr val="FF6600"/>
                  </a:solidFill>
                  <a:latin typeface="Tahoma" pitchFamily="34" charset="0"/>
                  <a:ea typeface="+mn-ea"/>
                </a:endParaRPr>
              </a:p>
            </p:txBody>
          </p:sp>
        </p:grpSp>
        <p:sp>
          <p:nvSpPr>
            <p:cNvPr id="112647" name="Rectangle 56"/>
            <p:cNvSpPr>
              <a:spLocks noChangeArrowheads="1"/>
            </p:cNvSpPr>
            <p:nvPr/>
          </p:nvSpPr>
          <p:spPr bwMode="auto">
            <a:xfrm>
              <a:off x="384" y="3360"/>
              <a:ext cx="2448" cy="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spcBef>
                  <a:spcPct val="20000"/>
                </a:spcBef>
                <a:buClr>
                  <a:srgbClr val="FF6600"/>
                </a:buClr>
              </a:pPr>
              <a:r>
                <a:rPr lang="en-US" sz="3200" i="1">
                  <a:latin typeface="Tahoma" charset="0"/>
                </a:rPr>
                <a:t>Forward Visibility</a:t>
              </a:r>
            </a:p>
            <a:p>
              <a:pPr algn="ctr">
                <a:spcBef>
                  <a:spcPct val="20000"/>
                </a:spcBef>
                <a:buClr>
                  <a:srgbClr val="FF6600"/>
                </a:buClr>
              </a:pPr>
              <a:r>
                <a:rPr lang="en-US" sz="2800" i="1">
                  <a:latin typeface="Tahoma" charset="0"/>
                </a:rPr>
                <a:t>known scene</a:t>
              </a:r>
              <a:endParaRPr lang="en-US" sz="3200" i="1">
                <a:latin typeface="Tahoma" charset="0"/>
              </a:endParaRPr>
            </a:p>
            <a:p>
              <a:pPr marL="742950" lvl="1" indent="-285750" algn="ctr">
                <a:spcBef>
                  <a:spcPct val="20000"/>
                </a:spcBef>
                <a:buClr>
                  <a:srgbClr val="FF6600"/>
                </a:buClr>
                <a:buFontTx/>
                <a:buChar char="•"/>
              </a:pPr>
              <a:endParaRPr lang="en-US" sz="2800">
                <a:latin typeface="Tahoma" charset="0"/>
              </a:endParaRPr>
            </a:p>
          </p:txBody>
        </p:sp>
      </p:grpSp>
    </p:spTree>
    <p:extLst>
      <p:ext uri="{BB962C8B-B14F-4D97-AF65-F5344CB8AC3E}">
        <p14:creationId xmlns:p14="http://schemas.microsoft.com/office/powerpoint/2010/main" val="239230858"/>
      </p:ext>
    </p:extLst>
  </p:cSld>
  <p:clrMapOvr>
    <a:masterClrMapping/>
  </p:clrMapOvr>
  <p:transition advTm="10136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folHlink"/>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124200" y="1676400"/>
            <a:ext cx="4122738" cy="1524000"/>
            <a:chOff x="1968" y="1056"/>
            <a:chExt cx="2597" cy="960"/>
          </a:xfrm>
        </p:grpSpPr>
        <p:sp>
          <p:nvSpPr>
            <p:cNvPr id="113713" name="Rectangle 3"/>
            <p:cNvSpPr>
              <a:spLocks noChangeArrowheads="1"/>
            </p:cNvSpPr>
            <p:nvPr/>
          </p:nvSpPr>
          <p:spPr bwMode="auto">
            <a:xfrm>
              <a:off x="1968" y="1152"/>
              <a:ext cx="1584" cy="864"/>
            </a:xfrm>
            <a:prstGeom prst="rect">
              <a:avLst/>
            </a:prstGeom>
            <a:solidFill>
              <a:schemeClr val="folHlink">
                <a:alpha val="50195"/>
              </a:schemeClr>
            </a:solidFill>
            <a:ln w="9525">
              <a:miter lim="800000"/>
              <a:headEnd/>
              <a:tailEnd/>
            </a:ln>
            <a:scene3d>
              <a:camera prst="legacyPerspectiveFront">
                <a:rot lat="1500000" lon="20099989" rev="0"/>
              </a:camera>
              <a:lightRig rig="legacyFlat4" dir="t"/>
            </a:scene3d>
            <a:sp3d extrusionH="163500" prstMaterial="legacyMatte">
              <a:bevelT w="13500" h="13500" prst="angle"/>
              <a:bevelB w="13500" h="13500" prst="angle"/>
              <a:extrusionClr>
                <a:schemeClr val="folHlink"/>
              </a:extrusionClr>
            </a:sp3d>
          </p:spPr>
          <p:txBody>
            <a:bodyPr wrap="none" anchor="ctr">
              <a:flatTx/>
            </a:bodyPr>
            <a:lstStyle/>
            <a:p>
              <a:pPr algn="ctr" eaLnBrk="0" hangingPunct="0">
                <a:spcBef>
                  <a:spcPct val="20000"/>
                </a:spcBef>
                <a:buFontTx/>
                <a:buChar char="•"/>
              </a:pPr>
              <a:endParaRPr lang="en-US" sz="3000">
                <a:latin typeface="Tahoma" charset="0"/>
              </a:endParaRPr>
            </a:p>
          </p:txBody>
        </p:sp>
        <p:sp>
          <p:nvSpPr>
            <p:cNvPr id="113714" name="Line 4"/>
            <p:cNvSpPr>
              <a:spLocks noChangeShapeType="1"/>
            </p:cNvSpPr>
            <p:nvPr/>
          </p:nvSpPr>
          <p:spPr bwMode="auto">
            <a:xfrm flipH="1" flipV="1">
              <a:off x="3504" y="1056"/>
              <a:ext cx="1061" cy="192"/>
            </a:xfrm>
            <a:prstGeom prst="line">
              <a:avLst/>
            </a:prstGeom>
            <a:noFill/>
            <a:ln w="28575">
              <a:solidFill>
                <a:srgbClr val="FF66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3" name="Group 5"/>
          <p:cNvGrpSpPr>
            <a:grpSpLocks/>
          </p:cNvGrpSpPr>
          <p:nvPr/>
        </p:nvGrpSpPr>
        <p:grpSpPr bwMode="auto">
          <a:xfrm>
            <a:off x="3733800" y="2133600"/>
            <a:ext cx="3513138" cy="1524000"/>
            <a:chOff x="2352" y="1344"/>
            <a:chExt cx="2213" cy="960"/>
          </a:xfrm>
        </p:grpSpPr>
        <p:grpSp>
          <p:nvGrpSpPr>
            <p:cNvPr id="113708" name="Group 6"/>
            <p:cNvGrpSpPr>
              <a:grpSpLocks/>
            </p:cNvGrpSpPr>
            <p:nvPr/>
          </p:nvGrpSpPr>
          <p:grpSpPr bwMode="auto">
            <a:xfrm>
              <a:off x="2352" y="1440"/>
              <a:ext cx="1584" cy="864"/>
              <a:chOff x="144" y="1440"/>
              <a:chExt cx="1584" cy="864"/>
            </a:xfrm>
          </p:grpSpPr>
          <p:sp>
            <p:nvSpPr>
              <p:cNvPr id="113710" name="Rectangle 7"/>
              <p:cNvSpPr>
                <a:spLocks noChangeArrowheads="1"/>
              </p:cNvSpPr>
              <p:nvPr/>
            </p:nvSpPr>
            <p:spPr bwMode="auto">
              <a:xfrm>
                <a:off x="720" y="1680"/>
                <a:ext cx="96" cy="96"/>
              </a:xfrm>
              <a:prstGeom prst="rect">
                <a:avLst/>
              </a:prstGeom>
              <a:solidFill>
                <a:schemeClr val="hlink"/>
              </a:solidFill>
              <a:ln w="9525">
                <a:miter lim="800000"/>
                <a:headEnd/>
                <a:tailEnd/>
              </a:ln>
              <a:scene3d>
                <a:camera prst="legacyPerspectiveFront">
                  <a:rot lat="1500000" lon="20099989" rev="0"/>
                </a:camera>
                <a:lightRig rig="legacyFlat4" dir="t"/>
              </a:scene3d>
              <a:sp3d extrusionH="163500" prstMaterial="legacyMatte">
                <a:bevelT w="13500" h="13500" prst="angle"/>
                <a:bevelB w="13500" h="13500" prst="angle"/>
                <a:extrusionClr>
                  <a:schemeClr val="hlink"/>
                </a:extrusionClr>
              </a:sp3d>
            </p:spPr>
            <p:txBody>
              <a:bodyPr wrap="none" anchor="ctr">
                <a:flatTx/>
              </a:bodyPr>
              <a:lstStyle/>
              <a:p>
                <a:endParaRPr lang="en-US"/>
              </a:p>
            </p:txBody>
          </p:sp>
          <p:sp>
            <p:nvSpPr>
              <p:cNvPr id="113711" name="Rectangle 8"/>
              <p:cNvSpPr>
                <a:spLocks noChangeArrowheads="1"/>
              </p:cNvSpPr>
              <p:nvPr/>
            </p:nvSpPr>
            <p:spPr bwMode="auto">
              <a:xfrm>
                <a:off x="144" y="1440"/>
                <a:ext cx="1584" cy="864"/>
              </a:xfrm>
              <a:prstGeom prst="rect">
                <a:avLst/>
              </a:prstGeom>
              <a:solidFill>
                <a:schemeClr val="folHlink">
                  <a:alpha val="50195"/>
                </a:schemeClr>
              </a:solidFill>
              <a:ln w="9525">
                <a:miter lim="800000"/>
                <a:headEnd/>
                <a:tailEnd/>
              </a:ln>
              <a:scene3d>
                <a:camera prst="legacyPerspectiveFront">
                  <a:rot lat="1500000" lon="20099989" rev="0"/>
                </a:camera>
                <a:lightRig rig="legacyFlat4" dir="t"/>
              </a:scene3d>
              <a:sp3d extrusionH="163500" prstMaterial="legacyMatte">
                <a:bevelT w="13500" h="13500" prst="angle"/>
                <a:bevelB w="13500" h="13500" prst="angle"/>
                <a:extrusionClr>
                  <a:schemeClr val="folHlink"/>
                </a:extrusionClr>
              </a:sp3d>
            </p:spPr>
            <p:txBody>
              <a:bodyPr wrap="none" anchor="ctr">
                <a:flatTx/>
              </a:bodyPr>
              <a:lstStyle/>
              <a:p>
                <a:pPr algn="ctr" eaLnBrk="0" hangingPunct="0">
                  <a:spcBef>
                    <a:spcPct val="20000"/>
                  </a:spcBef>
                  <a:buFontTx/>
                  <a:buChar char="•"/>
                </a:pPr>
                <a:endParaRPr lang="en-US" sz="3000">
                  <a:latin typeface="Tahoma" charset="0"/>
                </a:endParaRPr>
              </a:p>
            </p:txBody>
          </p:sp>
          <p:sp>
            <p:nvSpPr>
              <p:cNvPr id="113712" name="Rectangle 9"/>
              <p:cNvSpPr>
                <a:spLocks noChangeArrowheads="1"/>
              </p:cNvSpPr>
              <p:nvPr/>
            </p:nvSpPr>
            <p:spPr bwMode="auto">
              <a:xfrm>
                <a:off x="720" y="1680"/>
                <a:ext cx="96" cy="96"/>
              </a:xfrm>
              <a:prstGeom prst="rect">
                <a:avLst/>
              </a:prstGeom>
              <a:solidFill>
                <a:schemeClr val="hlink"/>
              </a:solidFill>
              <a:ln w="9525">
                <a:miter lim="800000"/>
                <a:headEnd/>
                <a:tailEnd/>
              </a:ln>
              <a:scene3d>
                <a:camera prst="legacyPerspectiveFront">
                  <a:rot lat="1500000" lon="20099989"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grpSp>
        <p:sp>
          <p:nvSpPr>
            <p:cNvPr id="113709" name="Line 10"/>
            <p:cNvSpPr>
              <a:spLocks noChangeShapeType="1"/>
            </p:cNvSpPr>
            <p:nvPr/>
          </p:nvSpPr>
          <p:spPr bwMode="auto">
            <a:xfrm flipH="1">
              <a:off x="3840" y="1344"/>
              <a:ext cx="725" cy="0"/>
            </a:xfrm>
            <a:prstGeom prst="line">
              <a:avLst/>
            </a:prstGeom>
            <a:noFill/>
            <a:ln w="28575">
              <a:solidFill>
                <a:srgbClr val="FF66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5" name="Group 11"/>
          <p:cNvGrpSpPr>
            <a:grpSpLocks/>
          </p:cNvGrpSpPr>
          <p:nvPr/>
        </p:nvGrpSpPr>
        <p:grpSpPr bwMode="auto">
          <a:xfrm>
            <a:off x="4343400" y="1905000"/>
            <a:ext cx="3886200" cy="2286000"/>
            <a:chOff x="2736" y="1200"/>
            <a:chExt cx="2448" cy="1440"/>
          </a:xfrm>
        </p:grpSpPr>
        <p:grpSp>
          <p:nvGrpSpPr>
            <p:cNvPr id="113702" name="Group 12"/>
            <p:cNvGrpSpPr>
              <a:grpSpLocks/>
            </p:cNvGrpSpPr>
            <p:nvPr/>
          </p:nvGrpSpPr>
          <p:grpSpPr bwMode="auto">
            <a:xfrm>
              <a:off x="2736" y="1776"/>
              <a:ext cx="1584" cy="864"/>
              <a:chOff x="384" y="2064"/>
              <a:chExt cx="1584" cy="864"/>
            </a:xfrm>
          </p:grpSpPr>
          <p:sp>
            <p:nvSpPr>
              <p:cNvPr id="113705" name="Rectangle 13"/>
              <p:cNvSpPr>
                <a:spLocks noChangeArrowheads="1"/>
              </p:cNvSpPr>
              <p:nvPr/>
            </p:nvSpPr>
            <p:spPr bwMode="auto">
              <a:xfrm>
                <a:off x="1056" y="2400"/>
                <a:ext cx="96" cy="96"/>
              </a:xfrm>
              <a:prstGeom prst="rect">
                <a:avLst/>
              </a:prstGeom>
              <a:solidFill>
                <a:schemeClr val="tx2"/>
              </a:solidFill>
              <a:ln w="9525">
                <a:miter lim="800000"/>
                <a:headEnd/>
                <a:tailEnd/>
              </a:ln>
              <a:scene3d>
                <a:camera prst="legacyPerspectiveFront">
                  <a:rot lat="1500000" lon="20099989" rev="0"/>
                </a:camera>
                <a:lightRig rig="legacyFlat4" dir="t"/>
              </a:scene3d>
              <a:sp3d extrusionH="163500" prstMaterial="legacyMatte">
                <a:bevelT w="13500" h="13500" prst="angle"/>
                <a:bevelB w="13500" h="13500" prst="angle"/>
                <a:extrusionClr>
                  <a:schemeClr val="tx2"/>
                </a:extrusionClr>
              </a:sp3d>
            </p:spPr>
            <p:txBody>
              <a:bodyPr wrap="none" anchor="ctr">
                <a:flatTx/>
              </a:bodyPr>
              <a:lstStyle/>
              <a:p>
                <a:endParaRPr lang="en-US"/>
              </a:p>
            </p:txBody>
          </p:sp>
          <p:sp>
            <p:nvSpPr>
              <p:cNvPr id="113706" name="Rectangle 14"/>
              <p:cNvSpPr>
                <a:spLocks noChangeArrowheads="1"/>
              </p:cNvSpPr>
              <p:nvPr/>
            </p:nvSpPr>
            <p:spPr bwMode="auto">
              <a:xfrm>
                <a:off x="384" y="2064"/>
                <a:ext cx="1584" cy="864"/>
              </a:xfrm>
              <a:prstGeom prst="rect">
                <a:avLst/>
              </a:prstGeom>
              <a:solidFill>
                <a:schemeClr val="folHlink">
                  <a:alpha val="50195"/>
                </a:schemeClr>
              </a:solidFill>
              <a:ln w="9525">
                <a:miter lim="800000"/>
                <a:headEnd/>
                <a:tailEnd/>
              </a:ln>
              <a:scene3d>
                <a:camera prst="legacyPerspectiveFront">
                  <a:rot lat="1500000" lon="20099989" rev="0"/>
                </a:camera>
                <a:lightRig rig="legacyFlat4" dir="t"/>
              </a:scene3d>
              <a:sp3d extrusionH="163500" prstMaterial="legacyMatte">
                <a:bevelT w="13500" h="13500" prst="angle"/>
                <a:bevelB w="13500" h="13500" prst="angle"/>
                <a:extrusionClr>
                  <a:schemeClr val="folHlink"/>
                </a:extrusionClr>
              </a:sp3d>
            </p:spPr>
            <p:txBody>
              <a:bodyPr wrap="none" anchor="ctr">
                <a:flatTx/>
              </a:bodyPr>
              <a:lstStyle/>
              <a:p>
                <a:pPr algn="ctr" eaLnBrk="0" hangingPunct="0">
                  <a:spcBef>
                    <a:spcPct val="20000"/>
                  </a:spcBef>
                  <a:buFontTx/>
                  <a:buChar char="•"/>
                </a:pPr>
                <a:endParaRPr lang="en-US" sz="3000">
                  <a:latin typeface="Tahoma" charset="0"/>
                </a:endParaRPr>
              </a:p>
            </p:txBody>
          </p:sp>
          <p:sp>
            <p:nvSpPr>
              <p:cNvPr id="113707" name="Rectangle 15"/>
              <p:cNvSpPr>
                <a:spLocks noChangeArrowheads="1"/>
              </p:cNvSpPr>
              <p:nvPr/>
            </p:nvSpPr>
            <p:spPr bwMode="auto">
              <a:xfrm>
                <a:off x="1056" y="2400"/>
                <a:ext cx="96" cy="96"/>
              </a:xfrm>
              <a:prstGeom prst="rect">
                <a:avLst/>
              </a:prstGeom>
              <a:solidFill>
                <a:schemeClr val="tx2"/>
              </a:solidFill>
              <a:ln w="9525">
                <a:miter lim="800000"/>
                <a:headEnd/>
                <a:tailEnd/>
              </a:ln>
              <a:scene3d>
                <a:camera prst="legacyPerspectiveFront">
                  <a:rot lat="1500000" lon="20099989"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sp>
          <p:nvSpPr>
            <p:cNvPr id="716816" name="Text Box 16"/>
            <p:cNvSpPr txBox="1">
              <a:spLocks noChangeArrowheads="1"/>
            </p:cNvSpPr>
            <p:nvPr/>
          </p:nvSpPr>
          <p:spPr bwMode="auto">
            <a:xfrm>
              <a:off x="4565" y="1200"/>
              <a:ext cx="619" cy="269"/>
            </a:xfrm>
            <a:prstGeom prst="rect">
              <a:avLst/>
            </a:prstGeom>
            <a:noFill/>
            <a:ln w="12700">
              <a:noFill/>
              <a:miter lim="800000"/>
              <a:headEnd/>
              <a:tailEnd/>
            </a:ln>
            <a:effectLst/>
          </p:spPr>
          <p:txBody>
            <a:bodyPr wrap="none" anchor="ctr">
              <a:spAutoFit/>
            </a:bodyPr>
            <a:lstStyle/>
            <a:p>
              <a:pPr algn="ctr" eaLnBrk="0" hangingPunct="0">
                <a:spcBef>
                  <a:spcPct val="20000"/>
                </a:spcBef>
                <a:defRPr/>
              </a:pPr>
              <a:r>
                <a:rPr lang="en-US" sz="2200">
                  <a:solidFill>
                    <a:srgbClr val="FF6600"/>
                  </a:solidFill>
                  <a:effectLst>
                    <a:outerShdw blurRad="38100" dist="38100" dir="2700000" algn="tl">
                      <a:srgbClr val="C0C0C0"/>
                    </a:outerShdw>
                  </a:effectLst>
                  <a:latin typeface="Tahoma" pitchFamily="34" charset="0"/>
                  <a:ea typeface="+mn-ea"/>
                </a:rPr>
                <a:t>Layers</a:t>
              </a:r>
              <a:endParaRPr lang="en-US" sz="2200">
                <a:solidFill>
                  <a:srgbClr val="FF6600"/>
                </a:solidFill>
                <a:latin typeface="Tahoma" pitchFamily="34" charset="0"/>
                <a:ea typeface="+mn-ea"/>
              </a:endParaRPr>
            </a:p>
          </p:txBody>
        </p:sp>
        <p:sp>
          <p:nvSpPr>
            <p:cNvPr id="113704" name="Line 17"/>
            <p:cNvSpPr>
              <a:spLocks noChangeShapeType="1"/>
            </p:cNvSpPr>
            <p:nvPr/>
          </p:nvSpPr>
          <p:spPr bwMode="auto">
            <a:xfrm flipH="1">
              <a:off x="4224" y="1440"/>
              <a:ext cx="341" cy="192"/>
            </a:xfrm>
            <a:prstGeom prst="line">
              <a:avLst/>
            </a:prstGeom>
            <a:noFill/>
            <a:ln w="28575">
              <a:solidFill>
                <a:srgbClr val="FF66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113669" name="Rectangle 18"/>
          <p:cNvSpPr>
            <a:spLocks noGrp="1" noChangeArrowheads="1"/>
          </p:cNvSpPr>
          <p:nvPr>
            <p:ph type="title"/>
          </p:nvPr>
        </p:nvSpPr>
        <p:spPr/>
        <p:txBody>
          <a:bodyPr/>
          <a:lstStyle/>
          <a:p>
            <a:pPr eaLnBrk="1" hangingPunct="1"/>
            <a:r>
              <a:rPr lang="en-US" sz="3200">
                <a:latin typeface="Verdana" charset="0"/>
              </a:rPr>
              <a:t>Depth Ordering:  visit occluders first!</a:t>
            </a:r>
          </a:p>
        </p:txBody>
      </p:sp>
      <p:grpSp>
        <p:nvGrpSpPr>
          <p:cNvPr id="113670" name="Group 19"/>
          <p:cNvGrpSpPr>
            <a:grpSpLocks/>
          </p:cNvGrpSpPr>
          <p:nvPr/>
        </p:nvGrpSpPr>
        <p:grpSpPr bwMode="auto">
          <a:xfrm>
            <a:off x="7010400" y="4648200"/>
            <a:ext cx="533400" cy="381000"/>
            <a:chOff x="3648" y="2448"/>
            <a:chExt cx="336" cy="240"/>
          </a:xfrm>
        </p:grpSpPr>
        <p:sp>
          <p:nvSpPr>
            <p:cNvPr id="113700" name="Oval 20"/>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83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3701" name="Rectangle 21"/>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83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3671" name="Group 22"/>
          <p:cNvGrpSpPr>
            <a:grpSpLocks/>
          </p:cNvGrpSpPr>
          <p:nvPr/>
        </p:nvGrpSpPr>
        <p:grpSpPr bwMode="auto">
          <a:xfrm>
            <a:off x="6172200" y="4114800"/>
            <a:ext cx="990600" cy="685800"/>
            <a:chOff x="2544" y="1872"/>
            <a:chExt cx="624" cy="432"/>
          </a:xfrm>
        </p:grpSpPr>
        <p:sp>
          <p:nvSpPr>
            <p:cNvPr id="113698" name="Rectangle 23"/>
            <p:cNvSpPr>
              <a:spLocks noChangeArrowheads="1"/>
            </p:cNvSpPr>
            <p:nvPr/>
          </p:nvSpPr>
          <p:spPr bwMode="auto">
            <a:xfrm>
              <a:off x="2544" y="1872"/>
              <a:ext cx="624" cy="432"/>
            </a:xfrm>
            <a:prstGeom prst="rect">
              <a:avLst/>
            </a:prstGeom>
            <a:solidFill>
              <a:schemeClr val="folHlink"/>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3699" name="Rectangle 24"/>
            <p:cNvSpPr>
              <a:spLocks noChangeArrowheads="1"/>
            </p:cNvSpPr>
            <p:nvPr/>
          </p:nvSpPr>
          <p:spPr bwMode="auto">
            <a:xfrm>
              <a:off x="2832" y="2064"/>
              <a:ext cx="56" cy="72"/>
            </a:xfrm>
            <a:prstGeom prst="rect">
              <a:avLst/>
            </a:prstGeom>
            <a:solidFill>
              <a:schemeClr val="tx2"/>
            </a:solidFill>
            <a:ln w="9525">
              <a:miter lim="800000"/>
              <a:headEnd/>
              <a:tailEnd/>
            </a:ln>
            <a:scene3d>
              <a:camera prst="legacyPerspectiveFront">
                <a:rot lat="2400000" lon="183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grpSp>
        <p:nvGrpSpPr>
          <p:cNvPr id="113672" name="Group 25"/>
          <p:cNvGrpSpPr>
            <a:grpSpLocks/>
          </p:cNvGrpSpPr>
          <p:nvPr/>
        </p:nvGrpSpPr>
        <p:grpSpPr bwMode="auto">
          <a:xfrm>
            <a:off x="5257800" y="4495800"/>
            <a:ext cx="990600" cy="762000"/>
            <a:chOff x="2832" y="2832"/>
            <a:chExt cx="624" cy="480"/>
          </a:xfrm>
        </p:grpSpPr>
        <p:sp>
          <p:nvSpPr>
            <p:cNvPr id="113695" name="Rectangle 26"/>
            <p:cNvSpPr>
              <a:spLocks noChangeArrowheads="1"/>
            </p:cNvSpPr>
            <p:nvPr/>
          </p:nvSpPr>
          <p:spPr bwMode="auto">
            <a:xfrm>
              <a:off x="2832" y="2832"/>
              <a:ext cx="624" cy="480"/>
            </a:xfrm>
            <a:prstGeom prst="rect">
              <a:avLst/>
            </a:prstGeom>
            <a:solidFill>
              <a:schemeClr val="fo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3696" name="Rectangle 27"/>
            <p:cNvSpPr>
              <a:spLocks noChangeArrowheads="1"/>
            </p:cNvSpPr>
            <p:nvPr/>
          </p:nvSpPr>
          <p:spPr bwMode="auto">
            <a:xfrm>
              <a:off x="3104" y="2988"/>
              <a:ext cx="56" cy="70"/>
            </a:xfrm>
            <a:prstGeom prst="rect">
              <a:avLst/>
            </a:prstGeom>
            <a:solidFill>
              <a:schemeClr val="tx2"/>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sp>
          <p:nvSpPr>
            <p:cNvPr id="113697" name="Rectangle 28"/>
            <p:cNvSpPr>
              <a:spLocks noChangeArrowheads="1"/>
            </p:cNvSpPr>
            <p:nvPr/>
          </p:nvSpPr>
          <p:spPr bwMode="auto">
            <a:xfrm>
              <a:off x="3024" y="3024"/>
              <a:ext cx="56" cy="70"/>
            </a:xfrm>
            <a:prstGeom prst="rect">
              <a:avLst/>
            </a:prstGeom>
            <a:solidFill>
              <a:schemeClr val="hlink"/>
            </a:solidFill>
            <a:ln w="9525">
              <a:miter lim="800000"/>
              <a:headEnd/>
              <a:tailEnd/>
            </a:ln>
            <a:scene3d>
              <a:camera prst="legacyPerspectiveFront">
                <a:rot lat="2700000" lon="20099989"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grpSp>
      <p:grpSp>
        <p:nvGrpSpPr>
          <p:cNvPr id="113673" name="Group 29"/>
          <p:cNvGrpSpPr>
            <a:grpSpLocks/>
          </p:cNvGrpSpPr>
          <p:nvPr/>
        </p:nvGrpSpPr>
        <p:grpSpPr bwMode="auto">
          <a:xfrm>
            <a:off x="5715000" y="5181600"/>
            <a:ext cx="533400" cy="381000"/>
            <a:chOff x="3648" y="2448"/>
            <a:chExt cx="336" cy="240"/>
          </a:xfrm>
        </p:grpSpPr>
        <p:sp>
          <p:nvSpPr>
            <p:cNvPr id="113693" name="Oval 30"/>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3694" name="Rectangle 31"/>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3674" name="Group 32"/>
          <p:cNvGrpSpPr>
            <a:grpSpLocks/>
          </p:cNvGrpSpPr>
          <p:nvPr/>
        </p:nvGrpSpPr>
        <p:grpSpPr bwMode="auto">
          <a:xfrm>
            <a:off x="4038600" y="4648200"/>
            <a:ext cx="990600" cy="762000"/>
            <a:chOff x="2064" y="2928"/>
            <a:chExt cx="624" cy="480"/>
          </a:xfrm>
        </p:grpSpPr>
        <p:sp>
          <p:nvSpPr>
            <p:cNvPr id="113690" name="Rectangle 33"/>
            <p:cNvSpPr>
              <a:spLocks noChangeArrowheads="1"/>
            </p:cNvSpPr>
            <p:nvPr/>
          </p:nvSpPr>
          <p:spPr bwMode="auto">
            <a:xfrm>
              <a:off x="2064" y="2928"/>
              <a:ext cx="624" cy="480"/>
            </a:xfrm>
            <a:prstGeom prst="rect">
              <a:avLst/>
            </a:prstGeom>
            <a:solidFill>
              <a:schemeClr val="fo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folHlink"/>
              </a:extrusionClr>
            </a:sp3d>
          </p:spPr>
          <p:txBody>
            <a:bodyPr wrap="none" anchor="ctr">
              <a:flatTx/>
            </a:bodyPr>
            <a:lstStyle/>
            <a:p>
              <a:endParaRPr lang="en-US"/>
            </a:p>
          </p:txBody>
        </p:sp>
        <p:sp>
          <p:nvSpPr>
            <p:cNvPr id="113691" name="Rectangle 34"/>
            <p:cNvSpPr>
              <a:spLocks noChangeArrowheads="1"/>
            </p:cNvSpPr>
            <p:nvPr/>
          </p:nvSpPr>
          <p:spPr bwMode="auto">
            <a:xfrm>
              <a:off x="2352" y="3072"/>
              <a:ext cx="47" cy="56"/>
            </a:xfrm>
            <a:prstGeom prst="rect">
              <a:avLst/>
            </a:prstGeom>
            <a:solidFill>
              <a:schemeClr val="hlink"/>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hlink"/>
              </a:extrusionClr>
            </a:sp3d>
          </p:spPr>
          <p:txBody>
            <a:bodyPr wrap="none" anchor="ctr">
              <a:flatTx/>
            </a:bodyPr>
            <a:lstStyle/>
            <a:p>
              <a:endParaRPr lang="en-US"/>
            </a:p>
          </p:txBody>
        </p:sp>
        <p:sp>
          <p:nvSpPr>
            <p:cNvPr id="113692" name="Rectangle 35"/>
            <p:cNvSpPr>
              <a:spLocks noChangeArrowheads="1"/>
            </p:cNvSpPr>
            <p:nvPr/>
          </p:nvSpPr>
          <p:spPr bwMode="auto">
            <a:xfrm>
              <a:off x="2476" y="3100"/>
              <a:ext cx="47" cy="56"/>
            </a:xfrm>
            <a:prstGeom prst="rect">
              <a:avLst/>
            </a:prstGeom>
            <a:solidFill>
              <a:schemeClr val="tx2"/>
            </a:solidFill>
            <a:ln w="9525">
              <a:miter lim="800000"/>
              <a:headEnd/>
              <a:tailEnd/>
            </a:ln>
            <a:scene3d>
              <a:camera prst="legacyPerspectiveFront">
                <a:rot lat="2400000" lon="1200000" rev="0"/>
              </a:camera>
              <a:lightRig rig="legacyFlat4" dir="t"/>
            </a:scene3d>
            <a:sp3d prstMaterial="legacyMatte">
              <a:bevelT w="13500" h="13500" prst="angle"/>
              <a:bevelB w="13500" h="13500" prst="angle"/>
              <a:extrusionClr>
                <a:schemeClr val="tx2"/>
              </a:extrusionClr>
            </a:sp3d>
          </p:spPr>
          <p:txBody>
            <a:bodyPr wrap="none" anchor="ctr">
              <a:flatTx/>
            </a:bodyPr>
            <a:lstStyle/>
            <a:p>
              <a:endParaRPr lang="en-US"/>
            </a:p>
          </p:txBody>
        </p:sp>
      </p:grpSp>
      <p:grpSp>
        <p:nvGrpSpPr>
          <p:cNvPr id="113675" name="Group 36"/>
          <p:cNvGrpSpPr>
            <a:grpSpLocks/>
          </p:cNvGrpSpPr>
          <p:nvPr/>
        </p:nvGrpSpPr>
        <p:grpSpPr bwMode="auto">
          <a:xfrm>
            <a:off x="4114800" y="5334000"/>
            <a:ext cx="533400" cy="381000"/>
            <a:chOff x="3648" y="2448"/>
            <a:chExt cx="336" cy="240"/>
          </a:xfrm>
        </p:grpSpPr>
        <p:sp>
          <p:nvSpPr>
            <p:cNvPr id="113688" name="Oval 37"/>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400000" lon="12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3689" name="Rectangle 38"/>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400000" lon="12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3676" name="Line 39"/>
          <p:cNvSpPr>
            <a:spLocks noChangeShapeType="1"/>
          </p:cNvSpPr>
          <p:nvPr/>
        </p:nvSpPr>
        <p:spPr bwMode="auto">
          <a:xfrm flipH="1" flipV="1">
            <a:off x="2895600" y="1828800"/>
            <a:ext cx="14478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677" name="Line 40"/>
          <p:cNvSpPr>
            <a:spLocks noChangeShapeType="1"/>
          </p:cNvSpPr>
          <p:nvPr/>
        </p:nvSpPr>
        <p:spPr bwMode="auto">
          <a:xfrm flipH="1" flipV="1">
            <a:off x="2971800" y="3124200"/>
            <a:ext cx="14478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678" name="Line 41"/>
          <p:cNvSpPr>
            <a:spLocks noChangeShapeType="1"/>
          </p:cNvSpPr>
          <p:nvPr/>
        </p:nvSpPr>
        <p:spPr bwMode="auto">
          <a:xfrm flipH="1" flipV="1">
            <a:off x="5181600" y="1447800"/>
            <a:ext cx="15240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679" name="Line 42"/>
          <p:cNvSpPr>
            <a:spLocks noChangeShapeType="1"/>
          </p:cNvSpPr>
          <p:nvPr/>
        </p:nvSpPr>
        <p:spPr bwMode="auto">
          <a:xfrm>
            <a:off x="4343400" y="3048000"/>
            <a:ext cx="76200" cy="12954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680" name="Line 43"/>
          <p:cNvSpPr>
            <a:spLocks noChangeShapeType="1"/>
          </p:cNvSpPr>
          <p:nvPr/>
        </p:nvSpPr>
        <p:spPr bwMode="auto">
          <a:xfrm>
            <a:off x="2895600" y="1828800"/>
            <a:ext cx="76200" cy="12954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681" name="Line 44"/>
          <p:cNvSpPr>
            <a:spLocks noChangeShapeType="1"/>
          </p:cNvSpPr>
          <p:nvPr/>
        </p:nvSpPr>
        <p:spPr bwMode="auto">
          <a:xfrm flipH="1">
            <a:off x="6629400" y="2667000"/>
            <a:ext cx="76200" cy="1219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682" name="Line 45"/>
          <p:cNvSpPr>
            <a:spLocks noChangeShapeType="1"/>
          </p:cNvSpPr>
          <p:nvPr/>
        </p:nvSpPr>
        <p:spPr bwMode="auto">
          <a:xfrm flipV="1">
            <a:off x="4343400" y="2667000"/>
            <a:ext cx="2362200" cy="3810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683" name="Line 46"/>
          <p:cNvSpPr>
            <a:spLocks noChangeShapeType="1"/>
          </p:cNvSpPr>
          <p:nvPr/>
        </p:nvSpPr>
        <p:spPr bwMode="auto">
          <a:xfrm flipV="1">
            <a:off x="4419600" y="3886200"/>
            <a:ext cx="2209800" cy="4572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3684" name="Line 47"/>
          <p:cNvSpPr>
            <a:spLocks noChangeShapeType="1"/>
          </p:cNvSpPr>
          <p:nvPr/>
        </p:nvSpPr>
        <p:spPr bwMode="auto">
          <a:xfrm flipV="1">
            <a:off x="2895600" y="1447800"/>
            <a:ext cx="2286000" cy="381000"/>
          </a:xfrm>
          <a:prstGeom prst="line">
            <a:avLst/>
          </a:prstGeom>
          <a:noFill/>
          <a:ln w="12700">
            <a:solidFill>
              <a:schemeClr val="tx1"/>
            </a:solidFill>
            <a:miter lim="800000"/>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16848" name="Line 48"/>
          <p:cNvSpPr>
            <a:spLocks noChangeShapeType="1"/>
          </p:cNvSpPr>
          <p:nvPr/>
        </p:nvSpPr>
        <p:spPr bwMode="auto">
          <a:xfrm flipH="1" flipV="1">
            <a:off x="2590800" y="3200400"/>
            <a:ext cx="1447800" cy="1219200"/>
          </a:xfrm>
          <a:prstGeom prst="line">
            <a:avLst/>
          </a:prstGeom>
          <a:noFill/>
          <a:ln w="38100">
            <a:solidFill>
              <a:srgbClr val="FF6600"/>
            </a:solidFill>
            <a:miter lim="800000"/>
            <a:headEnd/>
            <a:tailEnd type="triangle" w="med" len="med"/>
          </a:ln>
          <a:effectLst>
            <a:outerShdw dist="35921" dir="2700000" algn="ctr" rotWithShape="0">
              <a:schemeClr val="bg2"/>
            </a:outerShdw>
          </a:effectLst>
        </p:spPr>
        <p:txBody>
          <a:bodyPr wrap="none" anchor="ctr"/>
          <a:lstStyle/>
          <a:p>
            <a:pPr>
              <a:defRPr/>
            </a:pPr>
            <a:endParaRPr lang="en-US">
              <a:latin typeface="Times New Roman" pitchFamily="18" charset="0"/>
              <a:ea typeface="+mn-ea"/>
            </a:endParaRPr>
          </a:p>
        </p:txBody>
      </p:sp>
      <p:sp>
        <p:nvSpPr>
          <p:cNvPr id="716849" name="Text Box 49"/>
          <p:cNvSpPr txBox="1">
            <a:spLocks noChangeArrowheads="1"/>
          </p:cNvSpPr>
          <p:nvPr/>
        </p:nvSpPr>
        <p:spPr bwMode="auto">
          <a:xfrm>
            <a:off x="2112963" y="3514725"/>
            <a:ext cx="1316037" cy="828675"/>
          </a:xfrm>
          <a:prstGeom prst="rect">
            <a:avLst/>
          </a:prstGeom>
          <a:noFill/>
          <a:ln w="12700">
            <a:noFill/>
            <a:miter lim="800000"/>
            <a:headEnd/>
            <a:tailEnd/>
          </a:ln>
          <a:effectLst/>
        </p:spPr>
        <p:txBody>
          <a:bodyPr wrap="none" anchor="ctr">
            <a:spAutoFit/>
          </a:bodyPr>
          <a:lstStyle/>
          <a:p>
            <a:pPr eaLnBrk="0" hangingPunct="0">
              <a:spcBef>
                <a:spcPct val="20000"/>
              </a:spcBef>
              <a:defRPr/>
            </a:pPr>
            <a:r>
              <a:rPr lang="en-US" sz="2200">
                <a:solidFill>
                  <a:srgbClr val="FF6600"/>
                </a:solidFill>
                <a:effectLst>
                  <a:outerShdw blurRad="38100" dist="38100" dir="2700000" algn="tl">
                    <a:srgbClr val="C0C0C0"/>
                  </a:outerShdw>
                </a:effectLst>
                <a:latin typeface="Tahoma" pitchFamily="34" charset="0"/>
                <a:ea typeface="+mn-ea"/>
              </a:rPr>
              <a:t>Scene</a:t>
            </a:r>
          </a:p>
          <a:p>
            <a:pPr eaLnBrk="0" hangingPunct="0">
              <a:spcBef>
                <a:spcPct val="20000"/>
              </a:spcBef>
              <a:defRPr/>
            </a:pPr>
            <a:r>
              <a:rPr lang="en-US" sz="2200">
                <a:solidFill>
                  <a:srgbClr val="FF6600"/>
                </a:solidFill>
                <a:effectLst>
                  <a:outerShdw blurRad="38100" dist="38100" dir="2700000" algn="tl">
                    <a:srgbClr val="C0C0C0"/>
                  </a:outerShdw>
                </a:effectLst>
                <a:latin typeface="Tahoma" pitchFamily="34" charset="0"/>
                <a:ea typeface="+mn-ea"/>
              </a:rPr>
              <a:t>Traversal</a:t>
            </a:r>
            <a:endParaRPr lang="en-US" sz="2200">
              <a:solidFill>
                <a:srgbClr val="FF6600"/>
              </a:solidFill>
              <a:latin typeface="Tahoma" pitchFamily="34" charset="0"/>
              <a:ea typeface="+mn-ea"/>
            </a:endParaRPr>
          </a:p>
        </p:txBody>
      </p:sp>
      <p:sp>
        <p:nvSpPr>
          <p:cNvPr id="716850" name="Text Box 50"/>
          <p:cNvSpPr txBox="1">
            <a:spLocks noChangeArrowheads="1"/>
          </p:cNvSpPr>
          <p:nvPr/>
        </p:nvSpPr>
        <p:spPr bwMode="auto">
          <a:xfrm>
            <a:off x="457200" y="5989638"/>
            <a:ext cx="6442075" cy="549275"/>
          </a:xfrm>
          <a:prstGeom prst="rect">
            <a:avLst/>
          </a:prstGeom>
          <a:noFill/>
          <a:ln w="12700">
            <a:noFill/>
            <a:miter lim="800000"/>
            <a:headEnd/>
            <a:tailEnd/>
          </a:ln>
          <a:effectLst/>
        </p:spPr>
        <p:txBody>
          <a:bodyPr wrap="none" anchor="ctr">
            <a:spAutoFit/>
          </a:bodyPr>
          <a:lstStyle/>
          <a:p>
            <a:pPr eaLnBrk="0" hangingPunct="0">
              <a:spcBef>
                <a:spcPct val="20000"/>
              </a:spcBef>
              <a:defRPr/>
            </a:pPr>
            <a:r>
              <a:rPr lang="en-US" sz="3000" b="1">
                <a:solidFill>
                  <a:schemeClr val="tx2"/>
                </a:solidFill>
                <a:effectLst>
                  <a:outerShdw blurRad="38100" dist="38100" dir="2700000" algn="tl">
                    <a:srgbClr val="C0C0C0"/>
                  </a:outerShdw>
                </a:effectLst>
                <a:latin typeface="Times New Roman" pitchFamily="18" charset="0"/>
                <a:ea typeface="+mn-ea"/>
              </a:rPr>
              <a:t>Condition:  </a:t>
            </a:r>
            <a:r>
              <a:rPr lang="en-US" sz="2200" b="1">
                <a:effectLst>
                  <a:outerShdw blurRad="38100" dist="38100" dir="2700000" algn="tl">
                    <a:srgbClr val="C0C0C0"/>
                  </a:outerShdw>
                </a:effectLst>
                <a:latin typeface="Arial" pitchFamily="34" charset="0"/>
                <a:ea typeface="+mn-ea"/>
              </a:rPr>
              <a:t>depth order is </a:t>
            </a:r>
            <a:r>
              <a:rPr lang="en-US" sz="2200" b="1" i="1">
                <a:solidFill>
                  <a:schemeClr val="tx2"/>
                </a:solidFill>
                <a:effectLst>
                  <a:outerShdw blurRad="38100" dist="38100" dir="2700000" algn="tl">
                    <a:srgbClr val="C0C0C0"/>
                  </a:outerShdw>
                </a:effectLst>
                <a:latin typeface="Arial" pitchFamily="34" charset="0"/>
                <a:ea typeface="+mn-ea"/>
              </a:rPr>
              <a:t>view-independent</a:t>
            </a:r>
            <a:endParaRPr lang="en-US" sz="3000" b="1">
              <a:solidFill>
                <a:schemeClr val="tx2"/>
              </a:solidFill>
              <a:latin typeface="Times New Roman" pitchFamily="18" charset="0"/>
              <a:ea typeface="+mn-ea"/>
            </a:endParaRPr>
          </a:p>
        </p:txBody>
      </p:sp>
    </p:spTree>
    <p:extLst>
      <p:ext uri="{BB962C8B-B14F-4D97-AF65-F5344CB8AC3E}">
        <p14:creationId xmlns:p14="http://schemas.microsoft.com/office/powerpoint/2010/main" val="2705461196"/>
      </p:ext>
    </p:extLst>
  </p:cSld>
  <p:clrMapOvr>
    <a:masterClrMapping/>
  </p:clrMapOvr>
  <p:transition advTm="20729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16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5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ADB335D-4047-B446-BD43-96F9EFA9CDBD}" type="slidenum">
              <a:rPr lang="en-US" sz="1400">
                <a:latin typeface="Verdana" charset="0"/>
              </a:rPr>
              <a:pPr/>
              <a:t>18</a:t>
            </a:fld>
            <a:endParaRPr lang="en-US" sz="1400">
              <a:latin typeface="Verdana" charset="0"/>
            </a:endParaRPr>
          </a:p>
        </p:txBody>
      </p:sp>
      <p:sp>
        <p:nvSpPr>
          <p:cNvPr id="49154" name="Text Box 2"/>
          <p:cNvSpPr txBox="1">
            <a:spLocks noChangeArrowheads="1"/>
          </p:cNvSpPr>
          <p:nvPr/>
        </p:nvSpPr>
        <p:spPr bwMode="auto">
          <a:xfrm>
            <a:off x="1763713" y="193675"/>
            <a:ext cx="60213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Correlation Methods:  Foreshortening Problems</a:t>
            </a:r>
          </a:p>
        </p:txBody>
      </p:sp>
      <p:pic>
        <p:nvPicPr>
          <p:cNvPr id="49155"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36725" y="838200"/>
            <a:ext cx="7162800" cy="3084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2948" name="Text Box 4"/>
          <p:cNvSpPr txBox="1">
            <a:spLocks noChangeArrowheads="1"/>
          </p:cNvSpPr>
          <p:nvPr/>
        </p:nvSpPr>
        <p:spPr bwMode="auto">
          <a:xfrm>
            <a:off x="1503363" y="4038600"/>
            <a:ext cx="7637462"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Solution: add a second pass using disparity estimates to warp</a:t>
            </a:r>
          </a:p>
          <a:p>
            <a:r>
              <a:rPr lang="en-US"/>
              <a:t>the correlation windows, e.g. Devernay and Faugeras (1994).</a:t>
            </a:r>
          </a:p>
        </p:txBody>
      </p:sp>
      <p:pic>
        <p:nvPicPr>
          <p:cNvPr id="722949" name="Picture 5" descr="hervelef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79563" y="4876800"/>
            <a:ext cx="1500187" cy="150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2950" name="Picture 6" descr="herverigh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523163" y="4876800"/>
            <a:ext cx="1500187" cy="150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2951" name="Picture 7" descr="dev9"/>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636963" y="4876800"/>
            <a:ext cx="1076325" cy="147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2952" name="Picture 8" descr="nos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6163" y="4876800"/>
            <a:ext cx="2133600" cy="148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2953" name="AutoShape 9"/>
          <p:cNvSpPr>
            <a:spLocks noChangeArrowheads="1"/>
          </p:cNvSpPr>
          <p:nvPr/>
        </p:nvSpPr>
        <p:spPr bwMode="auto">
          <a:xfrm>
            <a:off x="3103563" y="5410200"/>
            <a:ext cx="457200" cy="381000"/>
          </a:xfrm>
          <a:prstGeom prst="rightArrow">
            <a:avLst>
              <a:gd name="adj1" fmla="val 50000"/>
              <a:gd name="adj2" fmla="val 30000"/>
            </a:avLst>
          </a:prstGeom>
          <a:solidFill>
            <a:schemeClr val="accent1"/>
          </a:solidFill>
          <a:ln w="9525">
            <a:solidFill>
              <a:schemeClr val="tx1"/>
            </a:solidFill>
            <a:miter lim="800000"/>
            <a:headEnd/>
            <a:tailEnd/>
          </a:ln>
        </p:spPr>
        <p:txBody>
          <a:bodyPr wrap="none" anchor="ctr"/>
          <a:lstStyle/>
          <a:p>
            <a:endParaRPr lang="en-US"/>
          </a:p>
        </p:txBody>
      </p:sp>
      <p:sp>
        <p:nvSpPr>
          <p:cNvPr id="722954" name="AutoShape 10"/>
          <p:cNvSpPr>
            <a:spLocks noChangeArrowheads="1"/>
          </p:cNvSpPr>
          <p:nvPr/>
        </p:nvSpPr>
        <p:spPr bwMode="auto">
          <a:xfrm>
            <a:off x="7027863" y="5410200"/>
            <a:ext cx="457200" cy="381000"/>
          </a:xfrm>
          <a:prstGeom prst="leftArrow">
            <a:avLst>
              <a:gd name="adj1" fmla="val 50000"/>
              <a:gd name="adj2" fmla="val 30000"/>
            </a:avLst>
          </a:prstGeom>
          <a:solidFill>
            <a:schemeClr val="accent1"/>
          </a:solidFill>
          <a:ln w="9525">
            <a:solidFill>
              <a:schemeClr val="tx1"/>
            </a:solidFill>
            <a:miter lim="800000"/>
            <a:headEnd/>
            <a:tailEnd/>
          </a:ln>
        </p:spPr>
        <p:txBody>
          <a:bodyPr wrap="none" anchor="ctr"/>
          <a:lstStyle/>
          <a:p>
            <a:endParaRPr lang="en-US"/>
          </a:p>
        </p:txBody>
      </p:sp>
      <p:sp>
        <p:nvSpPr>
          <p:cNvPr id="49163" name="Line 11"/>
          <p:cNvSpPr>
            <a:spLocks noChangeShapeType="1"/>
          </p:cNvSpPr>
          <p:nvPr/>
        </p:nvSpPr>
        <p:spPr bwMode="auto">
          <a:xfrm flipH="1">
            <a:off x="2708275" y="971550"/>
            <a:ext cx="1746250" cy="269875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9164" name="Line 12"/>
          <p:cNvSpPr>
            <a:spLocks noChangeShapeType="1"/>
          </p:cNvSpPr>
          <p:nvPr/>
        </p:nvSpPr>
        <p:spPr bwMode="auto">
          <a:xfrm flipH="1">
            <a:off x="1933575" y="1466850"/>
            <a:ext cx="4235450" cy="220980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9165" name="Line 13"/>
          <p:cNvSpPr>
            <a:spLocks noChangeShapeType="1"/>
          </p:cNvSpPr>
          <p:nvPr/>
        </p:nvSpPr>
        <p:spPr bwMode="auto">
          <a:xfrm>
            <a:off x="4448175" y="971550"/>
            <a:ext cx="3962400" cy="269875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9166" name="Line 14"/>
          <p:cNvSpPr>
            <a:spLocks noChangeShapeType="1"/>
          </p:cNvSpPr>
          <p:nvPr/>
        </p:nvSpPr>
        <p:spPr bwMode="auto">
          <a:xfrm>
            <a:off x="1933575" y="3670300"/>
            <a:ext cx="800100" cy="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9167" name="Oval 15"/>
          <p:cNvSpPr>
            <a:spLocks noChangeArrowheads="1"/>
          </p:cNvSpPr>
          <p:nvPr/>
        </p:nvSpPr>
        <p:spPr bwMode="auto">
          <a:xfrm>
            <a:off x="4416425" y="93345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168" name="Line 16"/>
          <p:cNvSpPr>
            <a:spLocks noChangeShapeType="1"/>
          </p:cNvSpPr>
          <p:nvPr/>
        </p:nvSpPr>
        <p:spPr bwMode="auto">
          <a:xfrm>
            <a:off x="6169025" y="1460500"/>
            <a:ext cx="1866900" cy="221615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9169" name="Oval 17"/>
          <p:cNvSpPr>
            <a:spLocks noChangeArrowheads="1"/>
          </p:cNvSpPr>
          <p:nvPr/>
        </p:nvSpPr>
        <p:spPr bwMode="auto">
          <a:xfrm>
            <a:off x="6130925" y="1422400"/>
            <a:ext cx="76200" cy="762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170" name="Oval 18"/>
          <p:cNvSpPr>
            <a:spLocks noChangeArrowheads="1"/>
          </p:cNvSpPr>
          <p:nvPr/>
        </p:nvSpPr>
        <p:spPr bwMode="auto">
          <a:xfrm>
            <a:off x="7477125" y="3016250"/>
            <a:ext cx="76200" cy="762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71" name="Line 19"/>
          <p:cNvSpPr>
            <a:spLocks noChangeShapeType="1"/>
          </p:cNvSpPr>
          <p:nvPr/>
        </p:nvSpPr>
        <p:spPr bwMode="auto">
          <a:xfrm>
            <a:off x="8035925" y="3676650"/>
            <a:ext cx="361950" cy="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49172" name="Oval 20"/>
          <p:cNvSpPr>
            <a:spLocks noChangeArrowheads="1"/>
          </p:cNvSpPr>
          <p:nvPr/>
        </p:nvSpPr>
        <p:spPr bwMode="auto">
          <a:xfrm>
            <a:off x="7985125" y="3644900"/>
            <a:ext cx="76200" cy="762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73" name="Oval 21"/>
          <p:cNvSpPr>
            <a:spLocks noChangeArrowheads="1"/>
          </p:cNvSpPr>
          <p:nvPr/>
        </p:nvSpPr>
        <p:spPr bwMode="auto">
          <a:xfrm>
            <a:off x="8372475" y="3638550"/>
            <a:ext cx="76200" cy="762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49174" name="Oval 22"/>
          <p:cNvSpPr>
            <a:spLocks noChangeArrowheads="1"/>
          </p:cNvSpPr>
          <p:nvPr/>
        </p:nvSpPr>
        <p:spPr bwMode="auto">
          <a:xfrm>
            <a:off x="3063875" y="3022600"/>
            <a:ext cx="76200" cy="76200"/>
          </a:xfrm>
          <a:prstGeom prst="ellipse">
            <a:avLst/>
          </a:prstGeom>
          <a:solidFill>
            <a:srgbClr val="CC3300"/>
          </a:solidFill>
          <a:ln w="9525">
            <a:solidFill>
              <a:schemeClr val="tx1"/>
            </a:solidFill>
            <a:round/>
            <a:headEnd/>
            <a:tailEnd/>
          </a:ln>
        </p:spPr>
        <p:txBody>
          <a:bodyPr wrap="none" anchor="ctr"/>
          <a:lstStyle/>
          <a:p>
            <a:endParaRPr lang="en-US"/>
          </a:p>
        </p:txBody>
      </p:sp>
      <p:sp>
        <p:nvSpPr>
          <p:cNvPr id="49175" name="Oval 23"/>
          <p:cNvSpPr>
            <a:spLocks noChangeArrowheads="1"/>
          </p:cNvSpPr>
          <p:nvPr/>
        </p:nvSpPr>
        <p:spPr bwMode="auto">
          <a:xfrm>
            <a:off x="1895475" y="3632200"/>
            <a:ext cx="76200" cy="76200"/>
          </a:xfrm>
          <a:prstGeom prst="ellipse">
            <a:avLst/>
          </a:prstGeom>
          <a:solidFill>
            <a:srgbClr val="CC3300"/>
          </a:solidFill>
          <a:ln w="9525">
            <a:solidFill>
              <a:schemeClr val="tx1"/>
            </a:solidFill>
            <a:round/>
            <a:headEnd/>
            <a:tailEnd/>
          </a:ln>
        </p:spPr>
        <p:txBody>
          <a:bodyPr wrap="none" anchor="ctr"/>
          <a:lstStyle/>
          <a:p>
            <a:endParaRPr lang="en-US"/>
          </a:p>
        </p:txBody>
      </p:sp>
      <p:sp>
        <p:nvSpPr>
          <p:cNvPr id="49176" name="Oval 24"/>
          <p:cNvSpPr>
            <a:spLocks noChangeArrowheads="1"/>
          </p:cNvSpPr>
          <p:nvPr/>
        </p:nvSpPr>
        <p:spPr bwMode="auto">
          <a:xfrm>
            <a:off x="2682875" y="3632200"/>
            <a:ext cx="76200" cy="76200"/>
          </a:xfrm>
          <a:prstGeom prst="ellipse">
            <a:avLst/>
          </a:prstGeom>
          <a:solidFill>
            <a:srgbClr val="CC3300"/>
          </a:solidFill>
          <a:ln w="9525">
            <a:solidFill>
              <a:schemeClr val="tx1"/>
            </a:solidFill>
            <a:round/>
            <a:headEnd/>
            <a:tailEnd/>
          </a:ln>
        </p:spPr>
        <p:txBody>
          <a:bodyPr wrap="none" anchor="ctr"/>
          <a:lstStyle/>
          <a:p>
            <a:endParaRPr lang="en-US"/>
          </a:p>
        </p:txBody>
      </p:sp>
      <p:sp>
        <p:nvSpPr>
          <p:cNvPr id="722969" name="Text Box 25"/>
          <p:cNvSpPr txBox="1">
            <a:spLocks noChangeArrowheads="1"/>
          </p:cNvSpPr>
          <p:nvPr/>
        </p:nvSpPr>
        <p:spPr bwMode="auto">
          <a:xfrm>
            <a:off x="1487488" y="6461125"/>
            <a:ext cx="720566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000"/>
              <a:t>Reprinted from </a:t>
            </a:r>
            <a:r>
              <a:rPr lang="ja-JP" altLang="en-US" sz="1000"/>
              <a:t>“</a:t>
            </a:r>
            <a:r>
              <a:rPr lang="en-US" altLang="ja-JP" sz="1000"/>
              <a:t>Computing Differential Properties of 3D Shapes from Stereopsis without 3D Models,</a:t>
            </a:r>
            <a:r>
              <a:rPr lang="ja-JP" altLang="en-US" sz="1000"/>
              <a:t>”</a:t>
            </a:r>
            <a:r>
              <a:rPr lang="en-US" altLang="ja-JP" sz="1000"/>
              <a:t> by F. Devernay and O. Faugeras, </a:t>
            </a:r>
          </a:p>
          <a:p>
            <a:r>
              <a:rPr lang="en-US" sz="1000"/>
              <a:t>Proc. IEEE Conf. on Computer Vision and Pattern Recognition (1994). </a:t>
            </a:r>
            <a:r>
              <a:rPr lang="en-US" sz="1000">
                <a:sym typeface="Symbol" charset="0"/>
              </a:rPr>
              <a:t></a:t>
            </a:r>
            <a:r>
              <a:rPr lang="en-US" sz="1000"/>
              <a:t> 1994 IEEE.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29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229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72295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7229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7229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229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229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2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8" grpId="0" autoUpdateAnimBg="0"/>
      <p:bldP spid="722953" grpId="0" animBg="1"/>
      <p:bldP spid="722954" grpId="0" animBg="1"/>
      <p:bldP spid="722969"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3429000" y="3810000"/>
            <a:ext cx="533400" cy="533400"/>
            <a:chOff x="2160" y="2400"/>
            <a:chExt cx="336" cy="336"/>
          </a:xfrm>
        </p:grpSpPr>
        <p:sp>
          <p:nvSpPr>
            <p:cNvPr id="114708" name="Rectangle 3"/>
            <p:cNvSpPr>
              <a:spLocks noChangeArrowheads="1"/>
            </p:cNvSpPr>
            <p:nvPr/>
          </p:nvSpPr>
          <p:spPr bwMode="auto">
            <a:xfrm>
              <a:off x="2160" y="2400"/>
              <a:ext cx="336" cy="240"/>
            </a:xfrm>
            <a:prstGeom prst="rect">
              <a:avLst/>
            </a:prstGeom>
            <a:solidFill>
              <a:schemeClr val="accent1"/>
            </a:solidFill>
            <a:ln w="9525">
              <a:miter lim="800000"/>
              <a:headEnd/>
              <a:tailEnd/>
            </a:ln>
            <a:scene3d>
              <a:camera prst="legacyPerspectiveFront">
                <a:rot lat="2700000" lon="21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4709" name="Oval 4"/>
            <p:cNvSpPr>
              <a:spLocks noChangeArrowheads="1"/>
            </p:cNvSpPr>
            <p:nvPr/>
          </p:nvSpPr>
          <p:spPr bwMode="auto">
            <a:xfrm>
              <a:off x="2160" y="2592"/>
              <a:ext cx="144" cy="144"/>
            </a:xfrm>
            <a:prstGeom prst="ellipse">
              <a:avLst/>
            </a:prstGeom>
            <a:solidFill>
              <a:schemeClr val="accent1"/>
            </a:solidFill>
            <a:ln w="9525">
              <a:round/>
              <a:headEnd/>
              <a:tailEnd/>
            </a:ln>
            <a:scene3d>
              <a:camera prst="legacyPerspectiveFront">
                <a:rot lat="2700000" lon="2100000" rev="0"/>
              </a:camera>
              <a:lightRig rig="legacyFlat4" dir="t"/>
            </a:scene3d>
            <a:sp3d extrusionH="290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4691" name="Group 5"/>
          <p:cNvGrpSpPr>
            <a:grpSpLocks/>
          </p:cNvGrpSpPr>
          <p:nvPr/>
        </p:nvGrpSpPr>
        <p:grpSpPr bwMode="auto">
          <a:xfrm>
            <a:off x="4267200" y="3886200"/>
            <a:ext cx="533400" cy="533400"/>
            <a:chOff x="2448" y="2544"/>
            <a:chExt cx="336" cy="336"/>
          </a:xfrm>
        </p:grpSpPr>
        <p:sp>
          <p:nvSpPr>
            <p:cNvPr id="114706" name="Rectangle 6"/>
            <p:cNvSpPr>
              <a:spLocks noChangeArrowheads="1"/>
            </p:cNvSpPr>
            <p:nvPr/>
          </p:nvSpPr>
          <p:spPr bwMode="auto">
            <a:xfrm>
              <a:off x="2448" y="2544"/>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4707" name="Oval 7"/>
            <p:cNvSpPr>
              <a:spLocks noChangeArrowheads="1"/>
            </p:cNvSpPr>
            <p:nvPr/>
          </p:nvSpPr>
          <p:spPr bwMode="auto">
            <a:xfrm>
              <a:off x="2640" y="273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290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4692" name="Rectangle 8"/>
          <p:cNvSpPr>
            <a:spLocks noGrp="1" noChangeArrowheads="1"/>
          </p:cNvSpPr>
          <p:nvPr>
            <p:ph type="title"/>
          </p:nvPr>
        </p:nvSpPr>
        <p:spPr>
          <a:xfrm>
            <a:off x="1676400" y="381000"/>
            <a:ext cx="7239000" cy="790575"/>
          </a:xfrm>
        </p:spPr>
        <p:txBody>
          <a:bodyPr/>
          <a:lstStyle/>
          <a:p>
            <a:pPr eaLnBrk="1" hangingPunct="1"/>
            <a:r>
              <a:rPr lang="en-US">
                <a:latin typeface="Verdana" charset="0"/>
              </a:rPr>
              <a:t>Panoramic Depth Ordering</a:t>
            </a:r>
          </a:p>
        </p:txBody>
      </p:sp>
      <p:grpSp>
        <p:nvGrpSpPr>
          <p:cNvPr id="114693" name="Group 9"/>
          <p:cNvGrpSpPr>
            <a:grpSpLocks/>
          </p:cNvGrpSpPr>
          <p:nvPr/>
        </p:nvGrpSpPr>
        <p:grpSpPr bwMode="auto">
          <a:xfrm>
            <a:off x="3657600" y="2895600"/>
            <a:ext cx="533400" cy="381000"/>
            <a:chOff x="3648" y="2448"/>
            <a:chExt cx="336" cy="240"/>
          </a:xfrm>
        </p:grpSpPr>
        <p:sp>
          <p:nvSpPr>
            <p:cNvPr id="114704" name="Oval 10"/>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4705" name="Rectangle 11"/>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4694" name="Group 12"/>
          <p:cNvGrpSpPr>
            <a:grpSpLocks/>
          </p:cNvGrpSpPr>
          <p:nvPr/>
        </p:nvGrpSpPr>
        <p:grpSpPr bwMode="auto">
          <a:xfrm>
            <a:off x="3200400" y="3200400"/>
            <a:ext cx="533400" cy="381000"/>
            <a:chOff x="3648" y="2448"/>
            <a:chExt cx="336" cy="240"/>
          </a:xfrm>
        </p:grpSpPr>
        <p:sp>
          <p:nvSpPr>
            <p:cNvPr id="114702" name="Oval 13"/>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168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4703" name="Rectangle 14"/>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168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4695" name="Group 15"/>
          <p:cNvGrpSpPr>
            <a:grpSpLocks/>
          </p:cNvGrpSpPr>
          <p:nvPr/>
        </p:nvGrpSpPr>
        <p:grpSpPr bwMode="auto">
          <a:xfrm>
            <a:off x="4267200" y="2971800"/>
            <a:ext cx="533400" cy="381000"/>
            <a:chOff x="3648" y="2448"/>
            <a:chExt cx="336" cy="240"/>
          </a:xfrm>
        </p:grpSpPr>
        <p:sp>
          <p:nvSpPr>
            <p:cNvPr id="114700" name="Oval 16"/>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7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4701" name="Rectangle 17"/>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7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4696" name="Group 18"/>
          <p:cNvGrpSpPr>
            <a:grpSpLocks/>
          </p:cNvGrpSpPr>
          <p:nvPr/>
        </p:nvGrpSpPr>
        <p:grpSpPr bwMode="auto">
          <a:xfrm>
            <a:off x="4572000" y="3429000"/>
            <a:ext cx="533400" cy="381000"/>
            <a:chOff x="3648" y="2448"/>
            <a:chExt cx="336" cy="240"/>
          </a:xfrm>
        </p:grpSpPr>
        <p:sp>
          <p:nvSpPr>
            <p:cNvPr id="114698" name="Oval 19"/>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5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4699" name="Rectangle 20"/>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51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4697" name="Rectangle 21"/>
          <p:cNvSpPr>
            <a:spLocks noGrp="1" noChangeArrowheads="1"/>
          </p:cNvSpPr>
          <p:nvPr>
            <p:ph type="body" idx="1"/>
          </p:nvPr>
        </p:nvSpPr>
        <p:spPr>
          <a:xfrm>
            <a:off x="1633538" y="1295400"/>
            <a:ext cx="7508875" cy="4953000"/>
          </a:xfrm>
          <a:noFill/>
        </p:spPr>
        <p:txBody>
          <a:bodyPr/>
          <a:lstStyle/>
          <a:p>
            <a:pPr lvl="1" eaLnBrk="1" hangingPunct="1"/>
            <a:r>
              <a:rPr lang="en-US">
                <a:latin typeface="Verdana" charset="0"/>
              </a:rPr>
              <a:t>Cameras oriented in many different directions</a:t>
            </a:r>
          </a:p>
          <a:p>
            <a:pPr lvl="1" eaLnBrk="1" hangingPunct="1"/>
            <a:r>
              <a:rPr lang="en-US">
                <a:latin typeface="Verdana" charset="0"/>
              </a:rPr>
              <a:t>Planar depth ordering does not apply</a:t>
            </a:r>
          </a:p>
        </p:txBody>
      </p:sp>
    </p:spTree>
    <p:extLst>
      <p:ext uri="{BB962C8B-B14F-4D97-AF65-F5344CB8AC3E}">
        <p14:creationId xmlns:p14="http://schemas.microsoft.com/office/powerpoint/2010/main" val="268147920"/>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714" name="Group 2"/>
          <p:cNvGrpSpPr>
            <a:grpSpLocks/>
          </p:cNvGrpSpPr>
          <p:nvPr/>
        </p:nvGrpSpPr>
        <p:grpSpPr bwMode="auto">
          <a:xfrm>
            <a:off x="3429000" y="3810000"/>
            <a:ext cx="533400" cy="533400"/>
            <a:chOff x="2160" y="2400"/>
            <a:chExt cx="336" cy="336"/>
          </a:xfrm>
        </p:grpSpPr>
        <p:sp>
          <p:nvSpPr>
            <p:cNvPr id="115740" name="Rectangle 3"/>
            <p:cNvSpPr>
              <a:spLocks noChangeArrowheads="1"/>
            </p:cNvSpPr>
            <p:nvPr/>
          </p:nvSpPr>
          <p:spPr bwMode="auto">
            <a:xfrm>
              <a:off x="2160" y="2400"/>
              <a:ext cx="336" cy="240"/>
            </a:xfrm>
            <a:prstGeom prst="rect">
              <a:avLst/>
            </a:prstGeom>
            <a:solidFill>
              <a:schemeClr val="accent1"/>
            </a:solidFill>
            <a:ln w="9525">
              <a:miter lim="800000"/>
              <a:headEnd/>
              <a:tailEnd/>
            </a:ln>
            <a:scene3d>
              <a:camera prst="legacyPerspectiveFront">
                <a:rot lat="2700000" lon="21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5741" name="Oval 4"/>
            <p:cNvSpPr>
              <a:spLocks noChangeArrowheads="1"/>
            </p:cNvSpPr>
            <p:nvPr/>
          </p:nvSpPr>
          <p:spPr bwMode="auto">
            <a:xfrm>
              <a:off x="2160" y="2592"/>
              <a:ext cx="144" cy="144"/>
            </a:xfrm>
            <a:prstGeom prst="ellipse">
              <a:avLst/>
            </a:prstGeom>
            <a:solidFill>
              <a:schemeClr val="accent1"/>
            </a:solidFill>
            <a:ln w="9525">
              <a:round/>
              <a:headEnd/>
              <a:tailEnd/>
            </a:ln>
            <a:scene3d>
              <a:camera prst="legacyPerspectiveFront">
                <a:rot lat="2700000" lon="2100000" rev="0"/>
              </a:camera>
              <a:lightRig rig="legacyFlat4" dir="t"/>
            </a:scene3d>
            <a:sp3d extrusionH="290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5715" name="Group 5"/>
          <p:cNvGrpSpPr>
            <a:grpSpLocks/>
          </p:cNvGrpSpPr>
          <p:nvPr/>
        </p:nvGrpSpPr>
        <p:grpSpPr bwMode="auto">
          <a:xfrm>
            <a:off x="4267200" y="3886200"/>
            <a:ext cx="533400" cy="533400"/>
            <a:chOff x="2448" y="2544"/>
            <a:chExt cx="336" cy="336"/>
          </a:xfrm>
        </p:grpSpPr>
        <p:sp>
          <p:nvSpPr>
            <p:cNvPr id="115738" name="Rectangle 6"/>
            <p:cNvSpPr>
              <a:spLocks noChangeArrowheads="1"/>
            </p:cNvSpPr>
            <p:nvPr/>
          </p:nvSpPr>
          <p:spPr bwMode="auto">
            <a:xfrm>
              <a:off x="2448" y="2544"/>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5739" name="Oval 7"/>
            <p:cNvSpPr>
              <a:spLocks noChangeArrowheads="1"/>
            </p:cNvSpPr>
            <p:nvPr/>
          </p:nvSpPr>
          <p:spPr bwMode="auto">
            <a:xfrm>
              <a:off x="2640" y="273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290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5716" name="Rectangle 8"/>
          <p:cNvSpPr>
            <a:spLocks noChangeArrowheads="1"/>
          </p:cNvSpPr>
          <p:nvPr/>
        </p:nvSpPr>
        <p:spPr bwMode="auto">
          <a:xfrm>
            <a:off x="2819400" y="2209800"/>
            <a:ext cx="2667000" cy="2209800"/>
          </a:xfrm>
          <a:prstGeom prst="rect">
            <a:avLst/>
          </a:prstGeom>
          <a:noFill/>
          <a:ln w="12700">
            <a:solidFill>
              <a:schemeClr val="tx2"/>
            </a:solidFill>
            <a:miter lim="800000"/>
            <a:headEnd/>
            <a:tailEnd/>
          </a:ln>
          <a:scene3d>
            <a:camera prst="legacyPerspectiveFront">
              <a:rot lat="19799989" lon="0" rev="0"/>
            </a:camera>
            <a:lightRig rig="legacyFlat3" dir="t"/>
          </a:scene3d>
          <a:sp3d extrusionH="887400" prstMaterial="legacyMatte">
            <a:bevelT w="13500" h="13500" prst="angle"/>
            <a:bevelB w="13500" h="13500" prst="angle"/>
            <a:extrusionClr>
              <a:schemeClr val="tx2"/>
            </a:extrusionClr>
          </a:sp3d>
          <a:extLst>
            <a:ext uri="{909E8E84-426E-40dd-AFC4-6F175D3DCCD1}">
              <a14:hiddenFill xmlns:a14="http://schemas.microsoft.com/office/drawing/2010/main" xmlns="">
                <a:solidFill>
                  <a:srgbClr val="FFFFFF"/>
                </a:solidFill>
              </a14:hiddenFill>
            </a:ext>
          </a:extLst>
        </p:spPr>
        <p:txBody>
          <a:bodyPr wrap="none" anchor="ctr">
            <a:flatTx/>
          </a:bodyPr>
          <a:lstStyle/>
          <a:p>
            <a:endParaRPr lang="en-US"/>
          </a:p>
        </p:txBody>
      </p:sp>
      <p:sp>
        <p:nvSpPr>
          <p:cNvPr id="115717" name="Rectangle 9"/>
          <p:cNvSpPr>
            <a:spLocks noGrp="1" noChangeArrowheads="1"/>
          </p:cNvSpPr>
          <p:nvPr>
            <p:ph type="title"/>
          </p:nvPr>
        </p:nvSpPr>
        <p:spPr>
          <a:xfrm>
            <a:off x="1676400" y="139700"/>
            <a:ext cx="7239000" cy="1143000"/>
          </a:xfrm>
        </p:spPr>
        <p:txBody>
          <a:bodyPr/>
          <a:lstStyle/>
          <a:p>
            <a:pPr eaLnBrk="1" hangingPunct="1"/>
            <a:r>
              <a:rPr lang="en-US">
                <a:latin typeface="Verdana" charset="0"/>
              </a:rPr>
              <a:t>Panoramic Depth Ordering</a:t>
            </a:r>
          </a:p>
        </p:txBody>
      </p:sp>
      <p:grpSp>
        <p:nvGrpSpPr>
          <p:cNvPr id="115718" name="Group 10"/>
          <p:cNvGrpSpPr>
            <a:grpSpLocks/>
          </p:cNvGrpSpPr>
          <p:nvPr/>
        </p:nvGrpSpPr>
        <p:grpSpPr bwMode="auto">
          <a:xfrm>
            <a:off x="3657600" y="2895600"/>
            <a:ext cx="533400" cy="381000"/>
            <a:chOff x="3648" y="2448"/>
            <a:chExt cx="336" cy="240"/>
          </a:xfrm>
        </p:grpSpPr>
        <p:sp>
          <p:nvSpPr>
            <p:cNvPr id="115736" name="Oval 11"/>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5737" name="Rectangle 12"/>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5719" name="Group 13"/>
          <p:cNvGrpSpPr>
            <a:grpSpLocks/>
          </p:cNvGrpSpPr>
          <p:nvPr/>
        </p:nvGrpSpPr>
        <p:grpSpPr bwMode="auto">
          <a:xfrm>
            <a:off x="3200400" y="3200400"/>
            <a:ext cx="533400" cy="381000"/>
            <a:chOff x="3648" y="2448"/>
            <a:chExt cx="336" cy="240"/>
          </a:xfrm>
        </p:grpSpPr>
        <p:sp>
          <p:nvSpPr>
            <p:cNvPr id="115734" name="Oval 14"/>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168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5735" name="Rectangle 15"/>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168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5720" name="Group 16"/>
          <p:cNvGrpSpPr>
            <a:grpSpLocks/>
          </p:cNvGrpSpPr>
          <p:nvPr/>
        </p:nvGrpSpPr>
        <p:grpSpPr bwMode="auto">
          <a:xfrm>
            <a:off x="4267200" y="2971800"/>
            <a:ext cx="533400" cy="381000"/>
            <a:chOff x="3648" y="2448"/>
            <a:chExt cx="336" cy="240"/>
          </a:xfrm>
        </p:grpSpPr>
        <p:sp>
          <p:nvSpPr>
            <p:cNvPr id="115732" name="Oval 17"/>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7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5733" name="Rectangle 18"/>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7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5721" name="Group 19"/>
          <p:cNvGrpSpPr>
            <a:grpSpLocks/>
          </p:cNvGrpSpPr>
          <p:nvPr/>
        </p:nvGrpSpPr>
        <p:grpSpPr bwMode="auto">
          <a:xfrm>
            <a:off x="4572000" y="3429000"/>
            <a:ext cx="533400" cy="381000"/>
            <a:chOff x="3648" y="2448"/>
            <a:chExt cx="336" cy="240"/>
          </a:xfrm>
        </p:grpSpPr>
        <p:sp>
          <p:nvSpPr>
            <p:cNvPr id="115730" name="Oval 20"/>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5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5731" name="Rectangle 21"/>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51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5722" name="Freeform 22"/>
          <p:cNvSpPr>
            <a:spLocks/>
          </p:cNvSpPr>
          <p:nvPr/>
        </p:nvSpPr>
        <p:spPr bwMode="auto">
          <a:xfrm>
            <a:off x="2724150" y="2406650"/>
            <a:ext cx="266700" cy="1924050"/>
          </a:xfrm>
          <a:custGeom>
            <a:avLst/>
            <a:gdLst>
              <a:gd name="T0" fmla="*/ 2147483647 w 168"/>
              <a:gd name="T1" fmla="*/ 0 h 1192"/>
              <a:gd name="T2" fmla="*/ 0 w 168"/>
              <a:gd name="T3" fmla="*/ 2147483647 h 1192"/>
              <a:gd name="T4" fmla="*/ 2147483647 w 168"/>
              <a:gd name="T5" fmla="*/ 2147483647 h 1192"/>
              <a:gd name="T6" fmla="*/ 2147483647 w 168"/>
              <a:gd name="T7" fmla="*/ 2147483647 h 1192"/>
              <a:gd name="T8" fmla="*/ 2147483647 w 168"/>
              <a:gd name="T9" fmla="*/ 0 h 1192"/>
              <a:gd name="T10" fmla="*/ 0 60000 65536"/>
              <a:gd name="T11" fmla="*/ 0 60000 65536"/>
              <a:gd name="T12" fmla="*/ 0 60000 65536"/>
              <a:gd name="T13" fmla="*/ 0 60000 65536"/>
              <a:gd name="T14" fmla="*/ 0 60000 65536"/>
              <a:gd name="T15" fmla="*/ 0 w 168"/>
              <a:gd name="T16" fmla="*/ 0 h 1192"/>
              <a:gd name="T17" fmla="*/ 168 w 168"/>
              <a:gd name="T18" fmla="*/ 1192 h 1192"/>
            </a:gdLst>
            <a:ahLst/>
            <a:cxnLst>
              <a:cxn ang="T10">
                <a:pos x="T0" y="T1"/>
              </a:cxn>
              <a:cxn ang="T11">
                <a:pos x="T2" y="T3"/>
              </a:cxn>
              <a:cxn ang="T12">
                <a:pos x="T4" y="T5"/>
              </a:cxn>
              <a:cxn ang="T13">
                <a:pos x="T6" y="T7"/>
              </a:cxn>
              <a:cxn ang="T14">
                <a:pos x="T8" y="T9"/>
              </a:cxn>
            </a:cxnLst>
            <a:rect l="T15" t="T16" r="T17" b="T18"/>
            <a:pathLst>
              <a:path w="168" h="1192">
                <a:moveTo>
                  <a:pt x="104" y="0"/>
                </a:moveTo>
                <a:lnTo>
                  <a:pt x="0" y="1192"/>
                </a:lnTo>
                <a:lnTo>
                  <a:pt x="104" y="1192"/>
                </a:lnTo>
                <a:lnTo>
                  <a:pt x="168" y="296"/>
                </a:lnTo>
                <a:lnTo>
                  <a:pt x="104" y="0"/>
                </a:lnTo>
                <a:close/>
              </a:path>
            </a:pathLst>
          </a:custGeom>
          <a:solidFill>
            <a:schemeClr val="tx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115723" name="Freeform 23"/>
          <p:cNvSpPr>
            <a:spLocks/>
          </p:cNvSpPr>
          <p:nvPr/>
        </p:nvSpPr>
        <p:spPr bwMode="auto">
          <a:xfrm flipH="1">
            <a:off x="5314950" y="2406650"/>
            <a:ext cx="266700" cy="1924050"/>
          </a:xfrm>
          <a:custGeom>
            <a:avLst/>
            <a:gdLst>
              <a:gd name="T0" fmla="*/ 2147483647 w 168"/>
              <a:gd name="T1" fmla="*/ 0 h 1192"/>
              <a:gd name="T2" fmla="*/ 0 w 168"/>
              <a:gd name="T3" fmla="*/ 2147483647 h 1192"/>
              <a:gd name="T4" fmla="*/ 2147483647 w 168"/>
              <a:gd name="T5" fmla="*/ 2147483647 h 1192"/>
              <a:gd name="T6" fmla="*/ 2147483647 w 168"/>
              <a:gd name="T7" fmla="*/ 2147483647 h 1192"/>
              <a:gd name="T8" fmla="*/ 2147483647 w 168"/>
              <a:gd name="T9" fmla="*/ 0 h 1192"/>
              <a:gd name="T10" fmla="*/ 0 60000 65536"/>
              <a:gd name="T11" fmla="*/ 0 60000 65536"/>
              <a:gd name="T12" fmla="*/ 0 60000 65536"/>
              <a:gd name="T13" fmla="*/ 0 60000 65536"/>
              <a:gd name="T14" fmla="*/ 0 60000 65536"/>
              <a:gd name="T15" fmla="*/ 0 w 168"/>
              <a:gd name="T16" fmla="*/ 0 h 1192"/>
              <a:gd name="T17" fmla="*/ 168 w 168"/>
              <a:gd name="T18" fmla="*/ 1192 h 1192"/>
            </a:gdLst>
            <a:ahLst/>
            <a:cxnLst>
              <a:cxn ang="T10">
                <a:pos x="T0" y="T1"/>
              </a:cxn>
              <a:cxn ang="T11">
                <a:pos x="T2" y="T3"/>
              </a:cxn>
              <a:cxn ang="T12">
                <a:pos x="T4" y="T5"/>
              </a:cxn>
              <a:cxn ang="T13">
                <a:pos x="T6" y="T7"/>
              </a:cxn>
              <a:cxn ang="T14">
                <a:pos x="T8" y="T9"/>
              </a:cxn>
            </a:cxnLst>
            <a:rect l="T15" t="T16" r="T17" b="T18"/>
            <a:pathLst>
              <a:path w="168" h="1192">
                <a:moveTo>
                  <a:pt x="104" y="0"/>
                </a:moveTo>
                <a:lnTo>
                  <a:pt x="0" y="1192"/>
                </a:lnTo>
                <a:lnTo>
                  <a:pt x="104" y="1192"/>
                </a:lnTo>
                <a:lnTo>
                  <a:pt x="168" y="296"/>
                </a:lnTo>
                <a:lnTo>
                  <a:pt x="104" y="0"/>
                </a:lnTo>
                <a:close/>
              </a:path>
            </a:pathLst>
          </a:custGeom>
          <a:solidFill>
            <a:schemeClr val="tx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115724" name="Line 24"/>
          <p:cNvSpPr>
            <a:spLocks noChangeShapeType="1"/>
          </p:cNvSpPr>
          <p:nvPr/>
        </p:nvSpPr>
        <p:spPr bwMode="auto">
          <a:xfrm>
            <a:off x="2890838" y="2408238"/>
            <a:ext cx="2527300" cy="0"/>
          </a:xfrm>
          <a:prstGeom prst="line">
            <a:avLst/>
          </a:prstGeom>
          <a:noFill/>
          <a:ln w="12700">
            <a:solidFill>
              <a:srgbClr val="C3BE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5725" name="Line 25"/>
          <p:cNvSpPr>
            <a:spLocks noChangeShapeType="1"/>
          </p:cNvSpPr>
          <p:nvPr/>
        </p:nvSpPr>
        <p:spPr bwMode="auto">
          <a:xfrm>
            <a:off x="6096000" y="3429000"/>
            <a:ext cx="533400" cy="0"/>
          </a:xfrm>
          <a:prstGeom prst="line">
            <a:avLst/>
          </a:prstGeom>
          <a:noFill/>
          <a:ln w="5715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5726" name="Line 26"/>
          <p:cNvSpPr>
            <a:spLocks noChangeShapeType="1"/>
          </p:cNvSpPr>
          <p:nvPr/>
        </p:nvSpPr>
        <p:spPr bwMode="auto">
          <a:xfrm>
            <a:off x="1676400" y="3429000"/>
            <a:ext cx="533400" cy="0"/>
          </a:xfrm>
          <a:prstGeom prst="line">
            <a:avLst/>
          </a:prstGeom>
          <a:noFill/>
          <a:ln w="57150">
            <a:solidFill>
              <a:schemeClr val="tx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5727" name="Line 27"/>
          <p:cNvSpPr>
            <a:spLocks noChangeShapeType="1"/>
          </p:cNvSpPr>
          <p:nvPr/>
        </p:nvSpPr>
        <p:spPr bwMode="auto">
          <a:xfrm rot="5400000">
            <a:off x="3961607" y="5523706"/>
            <a:ext cx="533400" cy="1587"/>
          </a:xfrm>
          <a:prstGeom prst="line">
            <a:avLst/>
          </a:prstGeom>
          <a:noFill/>
          <a:ln w="5715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5728" name="Line 28"/>
          <p:cNvSpPr>
            <a:spLocks noChangeShapeType="1"/>
          </p:cNvSpPr>
          <p:nvPr/>
        </p:nvSpPr>
        <p:spPr bwMode="auto">
          <a:xfrm rot="5400000">
            <a:off x="3925094" y="1485106"/>
            <a:ext cx="533400" cy="1588"/>
          </a:xfrm>
          <a:prstGeom prst="line">
            <a:avLst/>
          </a:prstGeom>
          <a:noFill/>
          <a:ln w="57150">
            <a:solidFill>
              <a:schemeClr val="tx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20925" name="Text Box 29"/>
          <p:cNvSpPr txBox="1">
            <a:spLocks noChangeArrowheads="1"/>
          </p:cNvSpPr>
          <p:nvPr/>
        </p:nvSpPr>
        <p:spPr bwMode="auto">
          <a:xfrm>
            <a:off x="1660525" y="6019800"/>
            <a:ext cx="6535738" cy="549275"/>
          </a:xfrm>
          <a:prstGeom prst="rect">
            <a:avLst/>
          </a:prstGeom>
          <a:noFill/>
          <a:ln w="12700">
            <a:noFill/>
            <a:miter lim="800000"/>
            <a:headEnd/>
            <a:tailEnd/>
          </a:ln>
          <a:effectLst/>
        </p:spPr>
        <p:txBody>
          <a:bodyPr wrap="none" anchor="ctr">
            <a:spAutoFit/>
          </a:bodyPr>
          <a:lstStyle/>
          <a:p>
            <a:pPr eaLnBrk="0" hangingPunct="0">
              <a:spcBef>
                <a:spcPct val="20000"/>
              </a:spcBef>
              <a:defRPr/>
            </a:pPr>
            <a:r>
              <a:rPr lang="en-US" sz="3000" b="1">
                <a:solidFill>
                  <a:schemeClr val="tx2"/>
                </a:solidFill>
                <a:effectLst>
                  <a:outerShdw blurRad="38100" dist="38100" dir="2700000" algn="tl">
                    <a:srgbClr val="C0C0C0"/>
                  </a:outerShdw>
                </a:effectLst>
                <a:latin typeface="Times New Roman" pitchFamily="18" charset="0"/>
                <a:ea typeface="+mn-ea"/>
              </a:rPr>
              <a:t>Layers radiate outwards from cameras</a:t>
            </a:r>
            <a:endParaRPr lang="en-US" sz="3000" b="1">
              <a:solidFill>
                <a:schemeClr val="tx2"/>
              </a:solidFill>
              <a:latin typeface="Times New Roman" pitchFamily="18" charset="0"/>
              <a:ea typeface="+mn-ea"/>
            </a:endParaRPr>
          </a:p>
        </p:txBody>
      </p:sp>
    </p:spTree>
    <p:extLst>
      <p:ext uri="{BB962C8B-B14F-4D97-AF65-F5344CB8AC3E}">
        <p14:creationId xmlns:p14="http://schemas.microsoft.com/office/powerpoint/2010/main" val="2327945236"/>
      </p:ext>
    </p:extLst>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2"/>
          <p:cNvGrpSpPr>
            <a:grpSpLocks/>
          </p:cNvGrpSpPr>
          <p:nvPr/>
        </p:nvGrpSpPr>
        <p:grpSpPr bwMode="auto">
          <a:xfrm>
            <a:off x="3429000" y="3810000"/>
            <a:ext cx="533400" cy="533400"/>
            <a:chOff x="2160" y="2400"/>
            <a:chExt cx="336" cy="336"/>
          </a:xfrm>
        </p:grpSpPr>
        <p:sp>
          <p:nvSpPr>
            <p:cNvPr id="116770" name="Rectangle 3"/>
            <p:cNvSpPr>
              <a:spLocks noChangeArrowheads="1"/>
            </p:cNvSpPr>
            <p:nvPr/>
          </p:nvSpPr>
          <p:spPr bwMode="auto">
            <a:xfrm>
              <a:off x="2160" y="2400"/>
              <a:ext cx="336" cy="240"/>
            </a:xfrm>
            <a:prstGeom prst="rect">
              <a:avLst/>
            </a:prstGeom>
            <a:solidFill>
              <a:schemeClr val="accent1"/>
            </a:solidFill>
            <a:ln w="9525">
              <a:miter lim="800000"/>
              <a:headEnd/>
              <a:tailEnd/>
            </a:ln>
            <a:scene3d>
              <a:camera prst="legacyPerspectiveFront">
                <a:rot lat="2700000" lon="21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6771" name="Oval 4"/>
            <p:cNvSpPr>
              <a:spLocks noChangeArrowheads="1"/>
            </p:cNvSpPr>
            <p:nvPr/>
          </p:nvSpPr>
          <p:spPr bwMode="auto">
            <a:xfrm>
              <a:off x="2160" y="2592"/>
              <a:ext cx="144" cy="144"/>
            </a:xfrm>
            <a:prstGeom prst="ellipse">
              <a:avLst/>
            </a:prstGeom>
            <a:solidFill>
              <a:schemeClr val="accent1"/>
            </a:solidFill>
            <a:ln w="9525">
              <a:round/>
              <a:headEnd/>
              <a:tailEnd/>
            </a:ln>
            <a:scene3d>
              <a:camera prst="legacyPerspectiveFront">
                <a:rot lat="2700000" lon="2100000" rev="0"/>
              </a:camera>
              <a:lightRig rig="legacyFlat4" dir="t"/>
            </a:scene3d>
            <a:sp3d extrusionH="290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6739" name="Group 5"/>
          <p:cNvGrpSpPr>
            <a:grpSpLocks/>
          </p:cNvGrpSpPr>
          <p:nvPr/>
        </p:nvGrpSpPr>
        <p:grpSpPr bwMode="auto">
          <a:xfrm>
            <a:off x="4267200" y="3886200"/>
            <a:ext cx="533400" cy="533400"/>
            <a:chOff x="2448" y="2544"/>
            <a:chExt cx="336" cy="336"/>
          </a:xfrm>
        </p:grpSpPr>
        <p:sp>
          <p:nvSpPr>
            <p:cNvPr id="116768" name="Rectangle 6"/>
            <p:cNvSpPr>
              <a:spLocks noChangeArrowheads="1"/>
            </p:cNvSpPr>
            <p:nvPr/>
          </p:nvSpPr>
          <p:spPr bwMode="auto">
            <a:xfrm>
              <a:off x="2448" y="2544"/>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6769" name="Oval 7"/>
            <p:cNvSpPr>
              <a:spLocks noChangeArrowheads="1"/>
            </p:cNvSpPr>
            <p:nvPr/>
          </p:nvSpPr>
          <p:spPr bwMode="auto">
            <a:xfrm>
              <a:off x="2640" y="273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290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6740" name="Rectangle 8"/>
          <p:cNvSpPr>
            <a:spLocks noChangeArrowheads="1"/>
          </p:cNvSpPr>
          <p:nvPr/>
        </p:nvSpPr>
        <p:spPr bwMode="auto">
          <a:xfrm>
            <a:off x="2819400" y="2209800"/>
            <a:ext cx="2667000" cy="2209800"/>
          </a:xfrm>
          <a:prstGeom prst="rect">
            <a:avLst/>
          </a:prstGeom>
          <a:noFill/>
          <a:ln w="12700">
            <a:solidFill>
              <a:schemeClr val="folHlink"/>
            </a:solidFill>
            <a:miter lim="800000"/>
            <a:headEnd/>
            <a:tailEnd/>
          </a:ln>
          <a:scene3d>
            <a:camera prst="legacyPerspectiveFront">
              <a:rot lat="19799989" lon="0" rev="0"/>
            </a:camera>
            <a:lightRig rig="legacyFlat3" dir="t"/>
          </a:scene3d>
          <a:sp3d extrusionH="887400" prstMaterial="legacyMatte">
            <a:bevelT w="13500" h="13500" prst="angle"/>
            <a:bevelB w="13500" h="13500" prst="angle"/>
            <a:extrusionClr>
              <a:schemeClr val="folHlink"/>
            </a:extrusionClr>
          </a:sp3d>
          <a:extLst>
            <a:ext uri="{909E8E84-426E-40dd-AFC4-6F175D3DCCD1}">
              <a14:hiddenFill xmlns:a14="http://schemas.microsoft.com/office/drawing/2010/main" xmlns="">
                <a:solidFill>
                  <a:srgbClr val="FFFFFF"/>
                </a:solidFill>
              </a14:hiddenFill>
            </a:ext>
          </a:extLst>
        </p:spPr>
        <p:txBody>
          <a:bodyPr wrap="none" anchor="ctr">
            <a:flatTx/>
          </a:bodyPr>
          <a:lstStyle/>
          <a:p>
            <a:endParaRPr lang="en-US"/>
          </a:p>
        </p:txBody>
      </p:sp>
      <p:sp>
        <p:nvSpPr>
          <p:cNvPr id="116741" name="Rectangle 9"/>
          <p:cNvSpPr>
            <a:spLocks noGrp="1" noChangeArrowheads="1"/>
          </p:cNvSpPr>
          <p:nvPr>
            <p:ph type="title"/>
          </p:nvPr>
        </p:nvSpPr>
        <p:spPr>
          <a:xfrm>
            <a:off x="1676400" y="138113"/>
            <a:ext cx="7239000" cy="1143000"/>
          </a:xfrm>
        </p:spPr>
        <p:txBody>
          <a:bodyPr/>
          <a:lstStyle/>
          <a:p>
            <a:pPr eaLnBrk="1" hangingPunct="1"/>
            <a:r>
              <a:rPr lang="en-US">
                <a:latin typeface="Verdana" charset="0"/>
              </a:rPr>
              <a:t>Panoramic Layering</a:t>
            </a:r>
          </a:p>
        </p:txBody>
      </p:sp>
      <p:grpSp>
        <p:nvGrpSpPr>
          <p:cNvPr id="116742" name="Group 10"/>
          <p:cNvGrpSpPr>
            <a:grpSpLocks/>
          </p:cNvGrpSpPr>
          <p:nvPr/>
        </p:nvGrpSpPr>
        <p:grpSpPr bwMode="auto">
          <a:xfrm>
            <a:off x="3200400" y="3200400"/>
            <a:ext cx="533400" cy="381000"/>
            <a:chOff x="3648" y="2448"/>
            <a:chExt cx="336" cy="240"/>
          </a:xfrm>
        </p:grpSpPr>
        <p:sp>
          <p:nvSpPr>
            <p:cNvPr id="116766" name="Oval 11"/>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168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6767" name="Rectangle 12"/>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168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6743" name="Group 13"/>
          <p:cNvGrpSpPr>
            <a:grpSpLocks/>
          </p:cNvGrpSpPr>
          <p:nvPr/>
        </p:nvGrpSpPr>
        <p:grpSpPr bwMode="auto">
          <a:xfrm>
            <a:off x="4572000" y="3429000"/>
            <a:ext cx="533400" cy="381000"/>
            <a:chOff x="3648" y="2448"/>
            <a:chExt cx="336" cy="240"/>
          </a:xfrm>
        </p:grpSpPr>
        <p:sp>
          <p:nvSpPr>
            <p:cNvPr id="116764" name="Oval 14"/>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5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6765" name="Rectangle 15"/>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51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6744" name="Rectangle 16"/>
          <p:cNvSpPr>
            <a:spLocks noChangeArrowheads="1"/>
          </p:cNvSpPr>
          <p:nvPr/>
        </p:nvSpPr>
        <p:spPr bwMode="auto">
          <a:xfrm>
            <a:off x="2590800" y="1905000"/>
            <a:ext cx="3124200" cy="2743200"/>
          </a:xfrm>
          <a:prstGeom prst="rect">
            <a:avLst/>
          </a:prstGeom>
          <a:noFill/>
          <a:ln w="12700">
            <a:solidFill>
              <a:schemeClr val="tx2"/>
            </a:solidFill>
            <a:miter lim="800000"/>
            <a:headEnd/>
            <a:tailEnd/>
          </a:ln>
          <a:scene3d>
            <a:camera prst="legacyPerspectiveFront">
              <a:rot lat="19799989" lon="0" rev="0"/>
            </a:camera>
            <a:lightRig rig="legacyFlat3" dir="t"/>
          </a:scene3d>
          <a:sp3d extrusionH="887400" prstMaterial="legacyMatte">
            <a:bevelT w="13500" h="13500" prst="angle"/>
            <a:bevelB w="13500" h="13500" prst="angle"/>
            <a:extrusionClr>
              <a:schemeClr val="tx2"/>
            </a:extrusionClr>
          </a:sp3d>
          <a:extLst>
            <a:ext uri="{909E8E84-426E-40dd-AFC4-6F175D3DCCD1}">
              <a14:hiddenFill xmlns:a14="http://schemas.microsoft.com/office/drawing/2010/main" xmlns="">
                <a:solidFill>
                  <a:srgbClr val="FFFFFF"/>
                </a:solidFill>
              </a14:hiddenFill>
            </a:ext>
          </a:extLst>
        </p:spPr>
        <p:txBody>
          <a:bodyPr wrap="none" anchor="ctr">
            <a:flatTx/>
          </a:bodyPr>
          <a:lstStyle/>
          <a:p>
            <a:endParaRPr lang="en-US"/>
          </a:p>
        </p:txBody>
      </p:sp>
      <p:sp>
        <p:nvSpPr>
          <p:cNvPr id="116745" name="Freeform 17"/>
          <p:cNvSpPr>
            <a:spLocks/>
          </p:cNvSpPr>
          <p:nvPr/>
        </p:nvSpPr>
        <p:spPr bwMode="auto">
          <a:xfrm>
            <a:off x="2724150" y="2406650"/>
            <a:ext cx="266700" cy="1924050"/>
          </a:xfrm>
          <a:custGeom>
            <a:avLst/>
            <a:gdLst>
              <a:gd name="T0" fmla="*/ 2147483647 w 168"/>
              <a:gd name="T1" fmla="*/ 0 h 1192"/>
              <a:gd name="T2" fmla="*/ 0 w 168"/>
              <a:gd name="T3" fmla="*/ 2147483647 h 1192"/>
              <a:gd name="T4" fmla="*/ 2147483647 w 168"/>
              <a:gd name="T5" fmla="*/ 2147483647 h 1192"/>
              <a:gd name="T6" fmla="*/ 2147483647 w 168"/>
              <a:gd name="T7" fmla="*/ 2147483647 h 1192"/>
              <a:gd name="T8" fmla="*/ 2147483647 w 168"/>
              <a:gd name="T9" fmla="*/ 0 h 1192"/>
              <a:gd name="T10" fmla="*/ 0 60000 65536"/>
              <a:gd name="T11" fmla="*/ 0 60000 65536"/>
              <a:gd name="T12" fmla="*/ 0 60000 65536"/>
              <a:gd name="T13" fmla="*/ 0 60000 65536"/>
              <a:gd name="T14" fmla="*/ 0 60000 65536"/>
              <a:gd name="T15" fmla="*/ 0 w 168"/>
              <a:gd name="T16" fmla="*/ 0 h 1192"/>
              <a:gd name="T17" fmla="*/ 168 w 168"/>
              <a:gd name="T18" fmla="*/ 1192 h 1192"/>
            </a:gdLst>
            <a:ahLst/>
            <a:cxnLst>
              <a:cxn ang="T10">
                <a:pos x="T0" y="T1"/>
              </a:cxn>
              <a:cxn ang="T11">
                <a:pos x="T2" y="T3"/>
              </a:cxn>
              <a:cxn ang="T12">
                <a:pos x="T4" y="T5"/>
              </a:cxn>
              <a:cxn ang="T13">
                <a:pos x="T6" y="T7"/>
              </a:cxn>
              <a:cxn ang="T14">
                <a:pos x="T8" y="T9"/>
              </a:cxn>
            </a:cxnLst>
            <a:rect l="T15" t="T16" r="T17" b="T18"/>
            <a:pathLst>
              <a:path w="168" h="1192">
                <a:moveTo>
                  <a:pt x="104" y="0"/>
                </a:moveTo>
                <a:lnTo>
                  <a:pt x="0" y="1192"/>
                </a:lnTo>
                <a:lnTo>
                  <a:pt x="104" y="1192"/>
                </a:lnTo>
                <a:lnTo>
                  <a:pt x="168" y="296"/>
                </a:lnTo>
                <a:lnTo>
                  <a:pt x="104" y="0"/>
                </a:lnTo>
                <a:close/>
              </a:path>
            </a:pathLst>
          </a:custGeom>
          <a:solidFill>
            <a:schemeClr val="folHlink"/>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116746" name="Freeform 18"/>
          <p:cNvSpPr>
            <a:spLocks/>
          </p:cNvSpPr>
          <p:nvPr/>
        </p:nvSpPr>
        <p:spPr bwMode="auto">
          <a:xfrm flipH="1">
            <a:off x="5314950" y="2406650"/>
            <a:ext cx="266700" cy="1924050"/>
          </a:xfrm>
          <a:custGeom>
            <a:avLst/>
            <a:gdLst>
              <a:gd name="T0" fmla="*/ 2147483647 w 168"/>
              <a:gd name="T1" fmla="*/ 0 h 1192"/>
              <a:gd name="T2" fmla="*/ 0 w 168"/>
              <a:gd name="T3" fmla="*/ 2147483647 h 1192"/>
              <a:gd name="T4" fmla="*/ 2147483647 w 168"/>
              <a:gd name="T5" fmla="*/ 2147483647 h 1192"/>
              <a:gd name="T6" fmla="*/ 2147483647 w 168"/>
              <a:gd name="T7" fmla="*/ 2147483647 h 1192"/>
              <a:gd name="T8" fmla="*/ 2147483647 w 168"/>
              <a:gd name="T9" fmla="*/ 0 h 1192"/>
              <a:gd name="T10" fmla="*/ 0 60000 65536"/>
              <a:gd name="T11" fmla="*/ 0 60000 65536"/>
              <a:gd name="T12" fmla="*/ 0 60000 65536"/>
              <a:gd name="T13" fmla="*/ 0 60000 65536"/>
              <a:gd name="T14" fmla="*/ 0 60000 65536"/>
              <a:gd name="T15" fmla="*/ 0 w 168"/>
              <a:gd name="T16" fmla="*/ 0 h 1192"/>
              <a:gd name="T17" fmla="*/ 168 w 168"/>
              <a:gd name="T18" fmla="*/ 1192 h 1192"/>
            </a:gdLst>
            <a:ahLst/>
            <a:cxnLst>
              <a:cxn ang="T10">
                <a:pos x="T0" y="T1"/>
              </a:cxn>
              <a:cxn ang="T11">
                <a:pos x="T2" y="T3"/>
              </a:cxn>
              <a:cxn ang="T12">
                <a:pos x="T4" y="T5"/>
              </a:cxn>
              <a:cxn ang="T13">
                <a:pos x="T6" y="T7"/>
              </a:cxn>
              <a:cxn ang="T14">
                <a:pos x="T8" y="T9"/>
              </a:cxn>
            </a:cxnLst>
            <a:rect l="T15" t="T16" r="T17" b="T18"/>
            <a:pathLst>
              <a:path w="168" h="1192">
                <a:moveTo>
                  <a:pt x="104" y="0"/>
                </a:moveTo>
                <a:lnTo>
                  <a:pt x="0" y="1192"/>
                </a:lnTo>
                <a:lnTo>
                  <a:pt x="104" y="1192"/>
                </a:lnTo>
                <a:lnTo>
                  <a:pt x="168" y="296"/>
                </a:lnTo>
                <a:lnTo>
                  <a:pt x="104" y="0"/>
                </a:lnTo>
                <a:close/>
              </a:path>
            </a:pathLst>
          </a:custGeom>
          <a:solidFill>
            <a:schemeClr val="folHlink"/>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116747" name="Freeform 19"/>
          <p:cNvSpPr>
            <a:spLocks/>
          </p:cNvSpPr>
          <p:nvPr/>
        </p:nvSpPr>
        <p:spPr bwMode="auto">
          <a:xfrm>
            <a:off x="2441575" y="2152650"/>
            <a:ext cx="365125" cy="2409825"/>
          </a:xfrm>
          <a:custGeom>
            <a:avLst/>
            <a:gdLst>
              <a:gd name="T0" fmla="*/ 2147483647 w 230"/>
              <a:gd name="T1" fmla="*/ 0 h 1518"/>
              <a:gd name="T2" fmla="*/ 0 w 230"/>
              <a:gd name="T3" fmla="*/ 2147483647 h 1518"/>
              <a:gd name="T4" fmla="*/ 2147483647 w 230"/>
              <a:gd name="T5" fmla="*/ 2147483647 h 1518"/>
              <a:gd name="T6" fmla="*/ 2147483647 w 230"/>
              <a:gd name="T7" fmla="*/ 2147483647 h 1518"/>
              <a:gd name="T8" fmla="*/ 2147483647 w 230"/>
              <a:gd name="T9" fmla="*/ 0 h 1518"/>
              <a:gd name="T10" fmla="*/ 0 60000 65536"/>
              <a:gd name="T11" fmla="*/ 0 60000 65536"/>
              <a:gd name="T12" fmla="*/ 0 60000 65536"/>
              <a:gd name="T13" fmla="*/ 0 60000 65536"/>
              <a:gd name="T14" fmla="*/ 0 60000 65536"/>
              <a:gd name="T15" fmla="*/ 0 w 230"/>
              <a:gd name="T16" fmla="*/ 0 h 1518"/>
              <a:gd name="T17" fmla="*/ 230 w 230"/>
              <a:gd name="T18" fmla="*/ 1518 h 1518"/>
            </a:gdLst>
            <a:ahLst/>
            <a:cxnLst>
              <a:cxn ang="T10">
                <a:pos x="T0" y="T1"/>
              </a:cxn>
              <a:cxn ang="T11">
                <a:pos x="T2" y="T3"/>
              </a:cxn>
              <a:cxn ang="T12">
                <a:pos x="T4" y="T5"/>
              </a:cxn>
              <a:cxn ang="T13">
                <a:pos x="T6" y="T7"/>
              </a:cxn>
              <a:cxn ang="T14">
                <a:pos x="T8" y="T9"/>
              </a:cxn>
            </a:cxnLst>
            <a:rect l="T15" t="T16" r="T17" b="T18"/>
            <a:pathLst>
              <a:path w="230" h="1518">
                <a:moveTo>
                  <a:pt x="158" y="0"/>
                </a:moveTo>
                <a:lnTo>
                  <a:pt x="0" y="1514"/>
                </a:lnTo>
                <a:lnTo>
                  <a:pt x="130" y="1518"/>
                </a:lnTo>
                <a:lnTo>
                  <a:pt x="230" y="304"/>
                </a:lnTo>
                <a:lnTo>
                  <a:pt x="158" y="0"/>
                </a:lnTo>
                <a:close/>
              </a:path>
            </a:pathLst>
          </a:custGeom>
          <a:solidFill>
            <a:schemeClr val="tx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116748" name="Freeform 20"/>
          <p:cNvSpPr>
            <a:spLocks/>
          </p:cNvSpPr>
          <p:nvPr/>
        </p:nvSpPr>
        <p:spPr bwMode="auto">
          <a:xfrm>
            <a:off x="5499100" y="2159000"/>
            <a:ext cx="352425" cy="2393950"/>
          </a:xfrm>
          <a:custGeom>
            <a:avLst/>
            <a:gdLst>
              <a:gd name="T0" fmla="*/ 2147483647 w 222"/>
              <a:gd name="T1" fmla="*/ 0 h 1508"/>
              <a:gd name="T2" fmla="*/ 2147483647 w 222"/>
              <a:gd name="T3" fmla="*/ 2147483647 h 1508"/>
              <a:gd name="T4" fmla="*/ 2147483647 w 222"/>
              <a:gd name="T5" fmla="*/ 2147483647 h 1508"/>
              <a:gd name="T6" fmla="*/ 0 w 222"/>
              <a:gd name="T7" fmla="*/ 2147483647 h 1508"/>
              <a:gd name="T8" fmla="*/ 2147483647 w 222"/>
              <a:gd name="T9" fmla="*/ 0 h 1508"/>
              <a:gd name="T10" fmla="*/ 0 60000 65536"/>
              <a:gd name="T11" fmla="*/ 0 60000 65536"/>
              <a:gd name="T12" fmla="*/ 0 60000 65536"/>
              <a:gd name="T13" fmla="*/ 0 60000 65536"/>
              <a:gd name="T14" fmla="*/ 0 60000 65536"/>
              <a:gd name="T15" fmla="*/ 0 w 222"/>
              <a:gd name="T16" fmla="*/ 0 h 1508"/>
              <a:gd name="T17" fmla="*/ 222 w 222"/>
              <a:gd name="T18" fmla="*/ 1508 h 1508"/>
            </a:gdLst>
            <a:ahLst/>
            <a:cxnLst>
              <a:cxn ang="T10">
                <a:pos x="T0" y="T1"/>
              </a:cxn>
              <a:cxn ang="T11">
                <a:pos x="T2" y="T3"/>
              </a:cxn>
              <a:cxn ang="T12">
                <a:pos x="T4" y="T5"/>
              </a:cxn>
              <a:cxn ang="T13">
                <a:pos x="T6" y="T7"/>
              </a:cxn>
              <a:cxn ang="T14">
                <a:pos x="T8" y="T9"/>
              </a:cxn>
            </a:cxnLst>
            <a:rect l="T15" t="T16" r="T17" b="T18"/>
            <a:pathLst>
              <a:path w="222" h="1508">
                <a:moveTo>
                  <a:pt x="72" y="0"/>
                </a:moveTo>
                <a:lnTo>
                  <a:pt x="222" y="1508"/>
                </a:lnTo>
                <a:lnTo>
                  <a:pt x="95" y="1506"/>
                </a:lnTo>
                <a:lnTo>
                  <a:pt x="0" y="304"/>
                </a:lnTo>
                <a:lnTo>
                  <a:pt x="72" y="0"/>
                </a:lnTo>
                <a:close/>
              </a:path>
            </a:pathLst>
          </a:custGeom>
          <a:solidFill>
            <a:schemeClr val="tx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116749" name="Line 21"/>
          <p:cNvSpPr>
            <a:spLocks noChangeShapeType="1"/>
          </p:cNvSpPr>
          <p:nvPr/>
        </p:nvSpPr>
        <p:spPr bwMode="auto">
          <a:xfrm>
            <a:off x="2460625" y="4560888"/>
            <a:ext cx="3371850" cy="0"/>
          </a:xfrm>
          <a:prstGeom prst="line">
            <a:avLst/>
          </a:prstGeom>
          <a:noFill/>
          <a:ln w="12700">
            <a:solidFill>
              <a:srgbClr val="C3BE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6750" name="Line 22"/>
          <p:cNvSpPr>
            <a:spLocks noChangeShapeType="1"/>
          </p:cNvSpPr>
          <p:nvPr/>
        </p:nvSpPr>
        <p:spPr bwMode="auto">
          <a:xfrm>
            <a:off x="2701925" y="2174875"/>
            <a:ext cx="2919413" cy="0"/>
          </a:xfrm>
          <a:prstGeom prst="line">
            <a:avLst/>
          </a:prstGeom>
          <a:noFill/>
          <a:ln w="12700">
            <a:solidFill>
              <a:srgbClr val="C3BE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6751" name="Line 23"/>
          <p:cNvSpPr>
            <a:spLocks noChangeShapeType="1"/>
          </p:cNvSpPr>
          <p:nvPr/>
        </p:nvSpPr>
        <p:spPr bwMode="auto">
          <a:xfrm>
            <a:off x="2890838" y="2408238"/>
            <a:ext cx="2527300" cy="0"/>
          </a:xfrm>
          <a:prstGeom prst="line">
            <a:avLst/>
          </a:prstGeom>
          <a:noFill/>
          <a:ln w="12700">
            <a:solidFill>
              <a:srgbClr val="777777"/>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6752" name="Line 24"/>
          <p:cNvSpPr>
            <a:spLocks noChangeShapeType="1"/>
          </p:cNvSpPr>
          <p:nvPr/>
        </p:nvSpPr>
        <p:spPr bwMode="auto">
          <a:xfrm>
            <a:off x="6096000" y="3429000"/>
            <a:ext cx="533400" cy="0"/>
          </a:xfrm>
          <a:prstGeom prst="line">
            <a:avLst/>
          </a:prstGeom>
          <a:noFill/>
          <a:ln w="5715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6753" name="Line 25"/>
          <p:cNvSpPr>
            <a:spLocks noChangeShapeType="1"/>
          </p:cNvSpPr>
          <p:nvPr/>
        </p:nvSpPr>
        <p:spPr bwMode="auto">
          <a:xfrm>
            <a:off x="1676400" y="3429000"/>
            <a:ext cx="533400" cy="0"/>
          </a:xfrm>
          <a:prstGeom prst="line">
            <a:avLst/>
          </a:prstGeom>
          <a:noFill/>
          <a:ln w="57150">
            <a:solidFill>
              <a:schemeClr val="tx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6754" name="Line 26"/>
          <p:cNvSpPr>
            <a:spLocks noChangeShapeType="1"/>
          </p:cNvSpPr>
          <p:nvPr/>
        </p:nvSpPr>
        <p:spPr bwMode="auto">
          <a:xfrm rot="5400000">
            <a:off x="3961607" y="5523706"/>
            <a:ext cx="533400" cy="1587"/>
          </a:xfrm>
          <a:prstGeom prst="line">
            <a:avLst/>
          </a:prstGeom>
          <a:noFill/>
          <a:ln w="5715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6755" name="Line 27"/>
          <p:cNvSpPr>
            <a:spLocks noChangeShapeType="1"/>
          </p:cNvSpPr>
          <p:nvPr/>
        </p:nvSpPr>
        <p:spPr bwMode="auto">
          <a:xfrm rot="5400000">
            <a:off x="3925094" y="1485106"/>
            <a:ext cx="533400" cy="1588"/>
          </a:xfrm>
          <a:prstGeom prst="line">
            <a:avLst/>
          </a:prstGeom>
          <a:noFill/>
          <a:ln w="57150">
            <a:solidFill>
              <a:schemeClr val="tx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6756" name="Freeform 28"/>
          <p:cNvSpPr>
            <a:spLocks/>
          </p:cNvSpPr>
          <p:nvPr/>
        </p:nvSpPr>
        <p:spPr bwMode="auto">
          <a:xfrm>
            <a:off x="2887663" y="2416175"/>
            <a:ext cx="2533650" cy="479425"/>
          </a:xfrm>
          <a:custGeom>
            <a:avLst/>
            <a:gdLst>
              <a:gd name="T0" fmla="*/ 2147483647 w 1596"/>
              <a:gd name="T1" fmla="*/ 2147483647 h 302"/>
              <a:gd name="T2" fmla="*/ 0 w 1596"/>
              <a:gd name="T3" fmla="*/ 0 h 302"/>
              <a:gd name="T4" fmla="*/ 2147483647 w 1596"/>
              <a:gd name="T5" fmla="*/ 0 h 302"/>
              <a:gd name="T6" fmla="*/ 2147483647 w 1596"/>
              <a:gd name="T7" fmla="*/ 2147483647 h 302"/>
              <a:gd name="T8" fmla="*/ 2147483647 w 1596"/>
              <a:gd name="T9" fmla="*/ 2147483647 h 302"/>
              <a:gd name="T10" fmla="*/ 0 60000 65536"/>
              <a:gd name="T11" fmla="*/ 0 60000 65536"/>
              <a:gd name="T12" fmla="*/ 0 60000 65536"/>
              <a:gd name="T13" fmla="*/ 0 60000 65536"/>
              <a:gd name="T14" fmla="*/ 0 60000 65536"/>
              <a:gd name="T15" fmla="*/ 0 w 1596"/>
              <a:gd name="T16" fmla="*/ 0 h 302"/>
              <a:gd name="T17" fmla="*/ 1596 w 1596"/>
              <a:gd name="T18" fmla="*/ 302 h 302"/>
            </a:gdLst>
            <a:ahLst/>
            <a:cxnLst>
              <a:cxn ang="T10">
                <a:pos x="T0" y="T1"/>
              </a:cxn>
              <a:cxn ang="T11">
                <a:pos x="T2" y="T3"/>
              </a:cxn>
              <a:cxn ang="T12">
                <a:pos x="T4" y="T5"/>
              </a:cxn>
              <a:cxn ang="T13">
                <a:pos x="T6" y="T7"/>
              </a:cxn>
              <a:cxn ang="T14">
                <a:pos x="T8" y="T9"/>
              </a:cxn>
            </a:cxnLst>
            <a:rect l="T15" t="T16" r="T17" b="T18"/>
            <a:pathLst>
              <a:path w="1596" h="302">
                <a:moveTo>
                  <a:pt x="65" y="302"/>
                </a:moveTo>
                <a:lnTo>
                  <a:pt x="0" y="0"/>
                </a:lnTo>
                <a:lnTo>
                  <a:pt x="1596" y="0"/>
                </a:lnTo>
                <a:lnTo>
                  <a:pt x="1527" y="292"/>
                </a:lnTo>
                <a:lnTo>
                  <a:pt x="65" y="302"/>
                </a:lnTo>
                <a:close/>
              </a:path>
            </a:pathLst>
          </a:custGeom>
          <a:solidFill>
            <a:srgbClr val="5F5F5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en-US"/>
          </a:p>
        </p:txBody>
      </p:sp>
      <p:grpSp>
        <p:nvGrpSpPr>
          <p:cNvPr id="116757" name="Group 29"/>
          <p:cNvGrpSpPr>
            <a:grpSpLocks/>
          </p:cNvGrpSpPr>
          <p:nvPr/>
        </p:nvGrpSpPr>
        <p:grpSpPr bwMode="auto">
          <a:xfrm>
            <a:off x="3657600" y="2895600"/>
            <a:ext cx="533400" cy="381000"/>
            <a:chOff x="3648" y="2448"/>
            <a:chExt cx="336" cy="240"/>
          </a:xfrm>
        </p:grpSpPr>
        <p:sp>
          <p:nvSpPr>
            <p:cNvPr id="116762" name="Oval 30"/>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6763" name="Rectangle 31"/>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6758" name="Group 32"/>
          <p:cNvGrpSpPr>
            <a:grpSpLocks/>
          </p:cNvGrpSpPr>
          <p:nvPr/>
        </p:nvGrpSpPr>
        <p:grpSpPr bwMode="auto">
          <a:xfrm>
            <a:off x="4267200" y="2971800"/>
            <a:ext cx="533400" cy="381000"/>
            <a:chOff x="3648" y="2448"/>
            <a:chExt cx="336" cy="240"/>
          </a:xfrm>
        </p:grpSpPr>
        <p:sp>
          <p:nvSpPr>
            <p:cNvPr id="116760" name="Oval 33"/>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7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6761" name="Rectangle 34"/>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7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722979" name="Text Box 35"/>
          <p:cNvSpPr txBox="1">
            <a:spLocks noChangeArrowheads="1"/>
          </p:cNvSpPr>
          <p:nvPr/>
        </p:nvSpPr>
        <p:spPr bwMode="auto">
          <a:xfrm>
            <a:off x="1595438" y="5986463"/>
            <a:ext cx="6535737" cy="549275"/>
          </a:xfrm>
          <a:prstGeom prst="rect">
            <a:avLst/>
          </a:prstGeom>
          <a:noFill/>
          <a:ln w="12700">
            <a:noFill/>
            <a:miter lim="800000"/>
            <a:headEnd/>
            <a:tailEnd/>
          </a:ln>
          <a:effectLst/>
        </p:spPr>
        <p:txBody>
          <a:bodyPr wrap="none" anchor="ctr">
            <a:spAutoFit/>
          </a:bodyPr>
          <a:lstStyle/>
          <a:p>
            <a:pPr eaLnBrk="0" hangingPunct="0">
              <a:spcBef>
                <a:spcPct val="20000"/>
              </a:spcBef>
              <a:defRPr/>
            </a:pPr>
            <a:r>
              <a:rPr lang="en-US" sz="3000" b="1">
                <a:solidFill>
                  <a:schemeClr val="tx2"/>
                </a:solidFill>
                <a:effectLst>
                  <a:outerShdw blurRad="38100" dist="38100" dir="2700000" algn="tl">
                    <a:srgbClr val="C0C0C0"/>
                  </a:outerShdw>
                </a:effectLst>
                <a:latin typeface="Times New Roman" pitchFamily="18" charset="0"/>
                <a:ea typeface="+mn-ea"/>
              </a:rPr>
              <a:t>Layers radiate outwards from cameras</a:t>
            </a:r>
            <a:endParaRPr lang="en-US" sz="3000" b="1">
              <a:solidFill>
                <a:schemeClr val="tx2"/>
              </a:solidFill>
              <a:latin typeface="Times New Roman" pitchFamily="18" charset="0"/>
              <a:ea typeface="+mn-ea"/>
            </a:endParaRPr>
          </a:p>
        </p:txBody>
      </p:sp>
    </p:spTree>
    <p:extLst>
      <p:ext uri="{BB962C8B-B14F-4D97-AF65-F5344CB8AC3E}">
        <p14:creationId xmlns:p14="http://schemas.microsoft.com/office/powerpoint/2010/main" val="1755993291"/>
      </p:ext>
    </p:extLst>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2" name="Group 2"/>
          <p:cNvGrpSpPr>
            <a:grpSpLocks/>
          </p:cNvGrpSpPr>
          <p:nvPr/>
        </p:nvGrpSpPr>
        <p:grpSpPr bwMode="auto">
          <a:xfrm>
            <a:off x="3429000" y="3810000"/>
            <a:ext cx="533400" cy="533400"/>
            <a:chOff x="2160" y="2400"/>
            <a:chExt cx="336" cy="336"/>
          </a:xfrm>
        </p:grpSpPr>
        <p:sp>
          <p:nvSpPr>
            <p:cNvPr id="117821" name="Rectangle 3"/>
            <p:cNvSpPr>
              <a:spLocks noChangeArrowheads="1"/>
            </p:cNvSpPr>
            <p:nvPr/>
          </p:nvSpPr>
          <p:spPr bwMode="auto">
            <a:xfrm>
              <a:off x="2160" y="2400"/>
              <a:ext cx="336" cy="240"/>
            </a:xfrm>
            <a:prstGeom prst="rect">
              <a:avLst/>
            </a:prstGeom>
            <a:solidFill>
              <a:schemeClr val="accent1"/>
            </a:solidFill>
            <a:ln w="9525">
              <a:miter lim="800000"/>
              <a:headEnd/>
              <a:tailEnd/>
            </a:ln>
            <a:scene3d>
              <a:camera prst="legacyPerspectiveFront">
                <a:rot lat="2700000" lon="21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7822" name="Oval 4"/>
            <p:cNvSpPr>
              <a:spLocks noChangeArrowheads="1"/>
            </p:cNvSpPr>
            <p:nvPr/>
          </p:nvSpPr>
          <p:spPr bwMode="auto">
            <a:xfrm>
              <a:off x="2160" y="2592"/>
              <a:ext cx="144" cy="144"/>
            </a:xfrm>
            <a:prstGeom prst="ellipse">
              <a:avLst/>
            </a:prstGeom>
            <a:solidFill>
              <a:schemeClr val="accent1"/>
            </a:solidFill>
            <a:ln w="9525">
              <a:round/>
              <a:headEnd/>
              <a:tailEnd/>
            </a:ln>
            <a:scene3d>
              <a:camera prst="legacyPerspectiveFront">
                <a:rot lat="2700000" lon="2100000" rev="0"/>
              </a:camera>
              <a:lightRig rig="legacyFlat4" dir="t"/>
            </a:scene3d>
            <a:sp3d extrusionH="290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7763" name="Group 5"/>
          <p:cNvGrpSpPr>
            <a:grpSpLocks/>
          </p:cNvGrpSpPr>
          <p:nvPr/>
        </p:nvGrpSpPr>
        <p:grpSpPr bwMode="auto">
          <a:xfrm>
            <a:off x="4267200" y="3886200"/>
            <a:ext cx="533400" cy="533400"/>
            <a:chOff x="2448" y="2544"/>
            <a:chExt cx="336" cy="336"/>
          </a:xfrm>
        </p:grpSpPr>
        <p:sp>
          <p:nvSpPr>
            <p:cNvPr id="117819" name="Rectangle 6"/>
            <p:cNvSpPr>
              <a:spLocks noChangeArrowheads="1"/>
            </p:cNvSpPr>
            <p:nvPr/>
          </p:nvSpPr>
          <p:spPr bwMode="auto">
            <a:xfrm>
              <a:off x="2448" y="2544"/>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7820" name="Oval 7"/>
            <p:cNvSpPr>
              <a:spLocks noChangeArrowheads="1"/>
            </p:cNvSpPr>
            <p:nvPr/>
          </p:nvSpPr>
          <p:spPr bwMode="auto">
            <a:xfrm>
              <a:off x="2640" y="273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290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7764" name="Group 8"/>
          <p:cNvGrpSpPr>
            <a:grpSpLocks/>
          </p:cNvGrpSpPr>
          <p:nvPr/>
        </p:nvGrpSpPr>
        <p:grpSpPr bwMode="auto">
          <a:xfrm>
            <a:off x="3429000" y="3810000"/>
            <a:ext cx="533400" cy="533400"/>
            <a:chOff x="2160" y="2400"/>
            <a:chExt cx="336" cy="336"/>
          </a:xfrm>
        </p:grpSpPr>
        <p:sp>
          <p:nvSpPr>
            <p:cNvPr id="117817" name="Rectangle 9"/>
            <p:cNvSpPr>
              <a:spLocks noChangeArrowheads="1"/>
            </p:cNvSpPr>
            <p:nvPr/>
          </p:nvSpPr>
          <p:spPr bwMode="auto">
            <a:xfrm>
              <a:off x="2160" y="2400"/>
              <a:ext cx="336" cy="240"/>
            </a:xfrm>
            <a:prstGeom prst="rect">
              <a:avLst/>
            </a:prstGeom>
            <a:solidFill>
              <a:schemeClr val="accent1"/>
            </a:solidFill>
            <a:ln w="9525">
              <a:miter lim="800000"/>
              <a:headEnd/>
              <a:tailEnd/>
            </a:ln>
            <a:scene3d>
              <a:camera prst="legacyPerspectiveFront">
                <a:rot lat="2700000" lon="21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7818" name="Oval 10"/>
            <p:cNvSpPr>
              <a:spLocks noChangeArrowheads="1"/>
            </p:cNvSpPr>
            <p:nvPr/>
          </p:nvSpPr>
          <p:spPr bwMode="auto">
            <a:xfrm>
              <a:off x="2160" y="2592"/>
              <a:ext cx="144" cy="144"/>
            </a:xfrm>
            <a:prstGeom prst="ellipse">
              <a:avLst/>
            </a:prstGeom>
            <a:solidFill>
              <a:schemeClr val="accent1"/>
            </a:solidFill>
            <a:ln w="9525">
              <a:round/>
              <a:headEnd/>
              <a:tailEnd/>
            </a:ln>
            <a:scene3d>
              <a:camera prst="legacyPerspectiveFront">
                <a:rot lat="2700000" lon="2100000" rev="0"/>
              </a:camera>
              <a:lightRig rig="legacyFlat4" dir="t"/>
            </a:scene3d>
            <a:sp3d extrusionH="290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7765" name="Group 11"/>
          <p:cNvGrpSpPr>
            <a:grpSpLocks/>
          </p:cNvGrpSpPr>
          <p:nvPr/>
        </p:nvGrpSpPr>
        <p:grpSpPr bwMode="auto">
          <a:xfrm>
            <a:off x="4267200" y="3886200"/>
            <a:ext cx="533400" cy="533400"/>
            <a:chOff x="2448" y="2544"/>
            <a:chExt cx="336" cy="336"/>
          </a:xfrm>
        </p:grpSpPr>
        <p:sp>
          <p:nvSpPr>
            <p:cNvPr id="117815" name="Rectangle 12"/>
            <p:cNvSpPr>
              <a:spLocks noChangeArrowheads="1"/>
            </p:cNvSpPr>
            <p:nvPr/>
          </p:nvSpPr>
          <p:spPr bwMode="auto">
            <a:xfrm>
              <a:off x="2448" y="2544"/>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sp>
          <p:nvSpPr>
            <p:cNvPr id="117816" name="Oval 13"/>
            <p:cNvSpPr>
              <a:spLocks noChangeArrowheads="1"/>
            </p:cNvSpPr>
            <p:nvPr/>
          </p:nvSpPr>
          <p:spPr bwMode="auto">
            <a:xfrm>
              <a:off x="2640" y="273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290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7766" name="Rectangle 14"/>
          <p:cNvSpPr>
            <a:spLocks noChangeArrowheads="1"/>
          </p:cNvSpPr>
          <p:nvPr/>
        </p:nvSpPr>
        <p:spPr bwMode="auto">
          <a:xfrm>
            <a:off x="2819400" y="2209800"/>
            <a:ext cx="2667000" cy="2209800"/>
          </a:xfrm>
          <a:prstGeom prst="rect">
            <a:avLst/>
          </a:prstGeom>
          <a:noFill/>
          <a:ln w="12700">
            <a:solidFill>
              <a:schemeClr val="folHlink"/>
            </a:solidFill>
            <a:miter lim="800000"/>
            <a:headEnd/>
            <a:tailEnd/>
          </a:ln>
          <a:scene3d>
            <a:camera prst="legacyPerspectiveFront">
              <a:rot lat="19799989" lon="0" rev="0"/>
            </a:camera>
            <a:lightRig rig="legacyFlat3" dir="t"/>
          </a:scene3d>
          <a:sp3d extrusionH="887400" prstMaterial="legacyMatte">
            <a:bevelT w="13500" h="13500" prst="angle"/>
            <a:bevelB w="13500" h="13500" prst="angle"/>
            <a:extrusionClr>
              <a:schemeClr val="folHlink"/>
            </a:extrusionClr>
          </a:sp3d>
          <a:extLst>
            <a:ext uri="{909E8E84-426E-40dd-AFC4-6F175D3DCCD1}">
              <a14:hiddenFill xmlns:a14="http://schemas.microsoft.com/office/drawing/2010/main" xmlns="">
                <a:solidFill>
                  <a:srgbClr val="FFFFFF"/>
                </a:solidFill>
              </a14:hiddenFill>
            </a:ext>
          </a:extLst>
        </p:spPr>
        <p:txBody>
          <a:bodyPr wrap="none" anchor="ctr">
            <a:flatTx/>
          </a:bodyPr>
          <a:lstStyle/>
          <a:p>
            <a:endParaRPr lang="en-US"/>
          </a:p>
        </p:txBody>
      </p:sp>
      <p:sp>
        <p:nvSpPr>
          <p:cNvPr id="117767" name="Rectangle 15"/>
          <p:cNvSpPr>
            <a:spLocks noGrp="1" noChangeArrowheads="1"/>
          </p:cNvSpPr>
          <p:nvPr>
            <p:ph type="title"/>
          </p:nvPr>
        </p:nvSpPr>
        <p:spPr>
          <a:xfrm>
            <a:off x="1676400" y="0"/>
            <a:ext cx="7239000" cy="1143000"/>
          </a:xfrm>
        </p:spPr>
        <p:txBody>
          <a:bodyPr/>
          <a:lstStyle/>
          <a:p>
            <a:pPr eaLnBrk="1" hangingPunct="1"/>
            <a:r>
              <a:rPr lang="en-US">
                <a:latin typeface="Verdana" charset="0"/>
              </a:rPr>
              <a:t>Panoramic Layering</a:t>
            </a:r>
          </a:p>
        </p:txBody>
      </p:sp>
      <p:grpSp>
        <p:nvGrpSpPr>
          <p:cNvPr id="117768" name="Group 16"/>
          <p:cNvGrpSpPr>
            <a:grpSpLocks/>
          </p:cNvGrpSpPr>
          <p:nvPr/>
        </p:nvGrpSpPr>
        <p:grpSpPr bwMode="auto">
          <a:xfrm>
            <a:off x="3200400" y="3200400"/>
            <a:ext cx="533400" cy="381000"/>
            <a:chOff x="3648" y="2448"/>
            <a:chExt cx="336" cy="240"/>
          </a:xfrm>
        </p:grpSpPr>
        <p:sp>
          <p:nvSpPr>
            <p:cNvPr id="117813" name="Oval 17"/>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168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7814" name="Rectangle 18"/>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168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7769" name="Group 19"/>
          <p:cNvGrpSpPr>
            <a:grpSpLocks/>
          </p:cNvGrpSpPr>
          <p:nvPr/>
        </p:nvGrpSpPr>
        <p:grpSpPr bwMode="auto">
          <a:xfrm>
            <a:off x="4572000" y="3429000"/>
            <a:ext cx="533400" cy="381000"/>
            <a:chOff x="3648" y="2448"/>
            <a:chExt cx="336" cy="240"/>
          </a:xfrm>
        </p:grpSpPr>
        <p:sp>
          <p:nvSpPr>
            <p:cNvPr id="117811" name="Oval 20"/>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5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7812" name="Rectangle 21"/>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51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7770" name="Rectangle 22"/>
          <p:cNvSpPr>
            <a:spLocks noChangeArrowheads="1"/>
          </p:cNvSpPr>
          <p:nvPr/>
        </p:nvSpPr>
        <p:spPr bwMode="auto">
          <a:xfrm>
            <a:off x="2590800" y="1905000"/>
            <a:ext cx="3124200" cy="2743200"/>
          </a:xfrm>
          <a:prstGeom prst="rect">
            <a:avLst/>
          </a:prstGeom>
          <a:noFill/>
          <a:ln w="12700">
            <a:solidFill>
              <a:schemeClr val="folHlink"/>
            </a:solidFill>
            <a:miter lim="800000"/>
            <a:headEnd/>
            <a:tailEnd/>
          </a:ln>
          <a:scene3d>
            <a:camera prst="legacyPerspectiveFront">
              <a:rot lat="19799989" lon="0" rev="0"/>
            </a:camera>
            <a:lightRig rig="legacyFlat3" dir="t"/>
          </a:scene3d>
          <a:sp3d extrusionH="887400" prstMaterial="legacyMatte">
            <a:bevelT w="13500" h="13500" prst="angle"/>
            <a:bevelB w="13500" h="13500" prst="angle"/>
            <a:extrusionClr>
              <a:schemeClr val="folHlink"/>
            </a:extrusionClr>
          </a:sp3d>
          <a:extLst>
            <a:ext uri="{909E8E84-426E-40dd-AFC4-6F175D3DCCD1}">
              <a14:hiddenFill xmlns:a14="http://schemas.microsoft.com/office/drawing/2010/main" xmlns="">
                <a:solidFill>
                  <a:srgbClr val="FFFFFF"/>
                </a:solidFill>
              </a14:hiddenFill>
            </a:ext>
          </a:extLst>
        </p:spPr>
        <p:txBody>
          <a:bodyPr wrap="none" anchor="ctr">
            <a:flatTx/>
          </a:bodyPr>
          <a:lstStyle/>
          <a:p>
            <a:endParaRPr lang="en-US"/>
          </a:p>
        </p:txBody>
      </p:sp>
      <p:sp>
        <p:nvSpPr>
          <p:cNvPr id="117771" name="Line 23"/>
          <p:cNvSpPr>
            <a:spLocks noChangeShapeType="1"/>
          </p:cNvSpPr>
          <p:nvPr/>
        </p:nvSpPr>
        <p:spPr bwMode="auto">
          <a:xfrm>
            <a:off x="6096000" y="3429000"/>
            <a:ext cx="533400" cy="0"/>
          </a:xfrm>
          <a:prstGeom prst="line">
            <a:avLst/>
          </a:prstGeom>
          <a:noFill/>
          <a:ln w="5715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7772" name="Line 24"/>
          <p:cNvSpPr>
            <a:spLocks noChangeShapeType="1"/>
          </p:cNvSpPr>
          <p:nvPr/>
        </p:nvSpPr>
        <p:spPr bwMode="auto">
          <a:xfrm>
            <a:off x="1676400" y="3429000"/>
            <a:ext cx="533400" cy="0"/>
          </a:xfrm>
          <a:prstGeom prst="line">
            <a:avLst/>
          </a:prstGeom>
          <a:noFill/>
          <a:ln w="57150">
            <a:solidFill>
              <a:schemeClr val="tx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7773" name="Line 25"/>
          <p:cNvSpPr>
            <a:spLocks noChangeShapeType="1"/>
          </p:cNvSpPr>
          <p:nvPr/>
        </p:nvSpPr>
        <p:spPr bwMode="auto">
          <a:xfrm rot="5400000">
            <a:off x="3961607" y="5523706"/>
            <a:ext cx="533400" cy="1587"/>
          </a:xfrm>
          <a:prstGeom prst="line">
            <a:avLst/>
          </a:prstGeom>
          <a:noFill/>
          <a:ln w="5715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17774" name="Line 26"/>
          <p:cNvSpPr>
            <a:spLocks noChangeShapeType="1"/>
          </p:cNvSpPr>
          <p:nvPr/>
        </p:nvSpPr>
        <p:spPr bwMode="auto">
          <a:xfrm rot="5400000">
            <a:off x="3925094" y="1485106"/>
            <a:ext cx="533400" cy="1588"/>
          </a:xfrm>
          <a:prstGeom prst="line">
            <a:avLst/>
          </a:prstGeom>
          <a:noFill/>
          <a:ln w="57150">
            <a:solidFill>
              <a:schemeClr val="tx2"/>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17775" name="Group 27"/>
          <p:cNvGrpSpPr>
            <a:grpSpLocks/>
          </p:cNvGrpSpPr>
          <p:nvPr/>
        </p:nvGrpSpPr>
        <p:grpSpPr bwMode="auto">
          <a:xfrm>
            <a:off x="3657600" y="2895600"/>
            <a:ext cx="533400" cy="381000"/>
            <a:chOff x="3648" y="2448"/>
            <a:chExt cx="336" cy="240"/>
          </a:xfrm>
        </p:grpSpPr>
        <p:sp>
          <p:nvSpPr>
            <p:cNvPr id="117809" name="Oval 28"/>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7810" name="Rectangle 29"/>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7776" name="Group 30"/>
          <p:cNvGrpSpPr>
            <a:grpSpLocks/>
          </p:cNvGrpSpPr>
          <p:nvPr/>
        </p:nvGrpSpPr>
        <p:grpSpPr bwMode="auto">
          <a:xfrm>
            <a:off x="4267200" y="2971800"/>
            <a:ext cx="533400" cy="381000"/>
            <a:chOff x="3648" y="2448"/>
            <a:chExt cx="336" cy="240"/>
          </a:xfrm>
        </p:grpSpPr>
        <p:sp>
          <p:nvSpPr>
            <p:cNvPr id="117807" name="Oval 31"/>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7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7808" name="Rectangle 32"/>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7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7777" name="Group 33"/>
          <p:cNvGrpSpPr>
            <a:grpSpLocks/>
          </p:cNvGrpSpPr>
          <p:nvPr/>
        </p:nvGrpSpPr>
        <p:grpSpPr bwMode="auto">
          <a:xfrm>
            <a:off x="3200400" y="3200400"/>
            <a:ext cx="533400" cy="381000"/>
            <a:chOff x="3648" y="2448"/>
            <a:chExt cx="336" cy="240"/>
          </a:xfrm>
        </p:grpSpPr>
        <p:sp>
          <p:nvSpPr>
            <p:cNvPr id="117805" name="Oval 34"/>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168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7806" name="Rectangle 35"/>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168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7778" name="Group 36"/>
          <p:cNvGrpSpPr>
            <a:grpSpLocks/>
          </p:cNvGrpSpPr>
          <p:nvPr/>
        </p:nvGrpSpPr>
        <p:grpSpPr bwMode="auto">
          <a:xfrm>
            <a:off x="4572000" y="3429000"/>
            <a:ext cx="533400" cy="381000"/>
            <a:chOff x="3648" y="2448"/>
            <a:chExt cx="336" cy="240"/>
          </a:xfrm>
        </p:grpSpPr>
        <p:sp>
          <p:nvSpPr>
            <p:cNvPr id="117803" name="Oval 37"/>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51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7804" name="Rectangle 38"/>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51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
        <p:nvSpPr>
          <p:cNvPr id="117779" name="Freeform 39"/>
          <p:cNvSpPr>
            <a:spLocks/>
          </p:cNvSpPr>
          <p:nvPr/>
        </p:nvSpPr>
        <p:spPr bwMode="auto">
          <a:xfrm>
            <a:off x="2727325" y="4340225"/>
            <a:ext cx="2846388" cy="354013"/>
          </a:xfrm>
          <a:custGeom>
            <a:avLst/>
            <a:gdLst>
              <a:gd name="T0" fmla="*/ 2147483647 w 1793"/>
              <a:gd name="T1" fmla="*/ 2147483647 h 223"/>
              <a:gd name="T2" fmla="*/ 0 w 1793"/>
              <a:gd name="T3" fmla="*/ 0 h 223"/>
              <a:gd name="T4" fmla="*/ 2147483647 w 1793"/>
              <a:gd name="T5" fmla="*/ 0 h 223"/>
              <a:gd name="T6" fmla="*/ 2147483647 w 1793"/>
              <a:gd name="T7" fmla="*/ 2147483647 h 223"/>
              <a:gd name="T8" fmla="*/ 2147483647 w 1793"/>
              <a:gd name="T9" fmla="*/ 2147483647 h 223"/>
              <a:gd name="T10" fmla="*/ 0 60000 65536"/>
              <a:gd name="T11" fmla="*/ 0 60000 65536"/>
              <a:gd name="T12" fmla="*/ 0 60000 65536"/>
              <a:gd name="T13" fmla="*/ 0 60000 65536"/>
              <a:gd name="T14" fmla="*/ 0 60000 65536"/>
              <a:gd name="T15" fmla="*/ 0 w 1793"/>
              <a:gd name="T16" fmla="*/ 0 h 223"/>
              <a:gd name="T17" fmla="*/ 1793 w 1793"/>
              <a:gd name="T18" fmla="*/ 223 h 223"/>
            </a:gdLst>
            <a:ahLst/>
            <a:cxnLst>
              <a:cxn ang="T10">
                <a:pos x="T0" y="T1"/>
              </a:cxn>
              <a:cxn ang="T11">
                <a:pos x="T2" y="T3"/>
              </a:cxn>
              <a:cxn ang="T12">
                <a:pos x="T4" y="T5"/>
              </a:cxn>
              <a:cxn ang="T13">
                <a:pos x="T6" y="T7"/>
              </a:cxn>
              <a:cxn ang="T14">
                <a:pos x="T8" y="T9"/>
              </a:cxn>
            </a:cxnLst>
            <a:rect l="T15" t="T16" r="T17" b="T18"/>
            <a:pathLst>
              <a:path w="1793" h="223">
                <a:moveTo>
                  <a:pt x="80" y="223"/>
                </a:moveTo>
                <a:lnTo>
                  <a:pt x="0" y="0"/>
                </a:lnTo>
                <a:lnTo>
                  <a:pt x="1793" y="0"/>
                </a:lnTo>
                <a:lnTo>
                  <a:pt x="1724" y="220"/>
                </a:lnTo>
                <a:lnTo>
                  <a:pt x="80" y="223"/>
                </a:lnTo>
                <a:close/>
              </a:path>
            </a:pathLst>
          </a:custGeom>
          <a:solidFill>
            <a:srgbClr val="5F5F5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en-US"/>
          </a:p>
        </p:txBody>
      </p:sp>
      <p:sp>
        <p:nvSpPr>
          <p:cNvPr id="725032" name="Text Box 40"/>
          <p:cNvSpPr txBox="1">
            <a:spLocks noChangeArrowheads="1"/>
          </p:cNvSpPr>
          <p:nvPr/>
        </p:nvSpPr>
        <p:spPr bwMode="auto">
          <a:xfrm>
            <a:off x="1539875" y="6019800"/>
            <a:ext cx="6535738" cy="549275"/>
          </a:xfrm>
          <a:prstGeom prst="rect">
            <a:avLst/>
          </a:prstGeom>
          <a:noFill/>
          <a:ln w="12700">
            <a:noFill/>
            <a:miter lim="800000"/>
            <a:headEnd/>
            <a:tailEnd/>
          </a:ln>
          <a:effectLst/>
        </p:spPr>
        <p:txBody>
          <a:bodyPr wrap="none" anchor="ctr">
            <a:spAutoFit/>
          </a:bodyPr>
          <a:lstStyle/>
          <a:p>
            <a:pPr eaLnBrk="0" hangingPunct="0">
              <a:spcBef>
                <a:spcPct val="20000"/>
              </a:spcBef>
              <a:defRPr/>
            </a:pPr>
            <a:r>
              <a:rPr lang="en-US" sz="3000" b="1">
                <a:solidFill>
                  <a:schemeClr val="tx2"/>
                </a:solidFill>
                <a:effectLst>
                  <a:outerShdw blurRad="38100" dist="38100" dir="2700000" algn="tl">
                    <a:srgbClr val="C0C0C0"/>
                  </a:outerShdw>
                </a:effectLst>
                <a:latin typeface="Times New Roman" pitchFamily="18" charset="0"/>
                <a:ea typeface="+mn-ea"/>
              </a:rPr>
              <a:t>Layers radiate outwards from cameras</a:t>
            </a:r>
            <a:endParaRPr lang="en-US" sz="3000" b="1">
              <a:solidFill>
                <a:schemeClr val="tx2"/>
              </a:solidFill>
              <a:latin typeface="Times New Roman" pitchFamily="18" charset="0"/>
              <a:ea typeface="+mn-ea"/>
            </a:endParaRPr>
          </a:p>
        </p:txBody>
      </p:sp>
      <p:sp>
        <p:nvSpPr>
          <p:cNvPr id="117781" name="Freeform 41"/>
          <p:cNvSpPr>
            <a:spLocks/>
          </p:cNvSpPr>
          <p:nvPr/>
        </p:nvSpPr>
        <p:spPr bwMode="auto">
          <a:xfrm>
            <a:off x="2438400" y="4572000"/>
            <a:ext cx="3390900" cy="350838"/>
          </a:xfrm>
          <a:custGeom>
            <a:avLst/>
            <a:gdLst>
              <a:gd name="T0" fmla="*/ 2147483647 w 2136"/>
              <a:gd name="T1" fmla="*/ 2147483647 h 221"/>
              <a:gd name="T2" fmla="*/ 0 w 2136"/>
              <a:gd name="T3" fmla="*/ 0 h 221"/>
              <a:gd name="T4" fmla="*/ 2147483647 w 2136"/>
              <a:gd name="T5" fmla="*/ 0 h 221"/>
              <a:gd name="T6" fmla="*/ 2147483647 w 2136"/>
              <a:gd name="T7" fmla="*/ 2147483647 h 221"/>
              <a:gd name="T8" fmla="*/ 2147483647 w 2136"/>
              <a:gd name="T9" fmla="*/ 2147483647 h 221"/>
              <a:gd name="T10" fmla="*/ 0 60000 65536"/>
              <a:gd name="T11" fmla="*/ 0 60000 65536"/>
              <a:gd name="T12" fmla="*/ 0 60000 65536"/>
              <a:gd name="T13" fmla="*/ 0 60000 65536"/>
              <a:gd name="T14" fmla="*/ 0 60000 65536"/>
              <a:gd name="T15" fmla="*/ 0 w 2136"/>
              <a:gd name="T16" fmla="*/ 0 h 221"/>
              <a:gd name="T17" fmla="*/ 2136 w 2136"/>
              <a:gd name="T18" fmla="*/ 221 h 221"/>
            </a:gdLst>
            <a:ahLst/>
            <a:cxnLst>
              <a:cxn ang="T10">
                <a:pos x="T0" y="T1"/>
              </a:cxn>
              <a:cxn ang="T11">
                <a:pos x="T2" y="T3"/>
              </a:cxn>
              <a:cxn ang="T12">
                <a:pos x="T4" y="T5"/>
              </a:cxn>
              <a:cxn ang="T13">
                <a:pos x="T6" y="T7"/>
              </a:cxn>
              <a:cxn ang="T14">
                <a:pos x="T8" y="T9"/>
              </a:cxn>
            </a:cxnLst>
            <a:rect l="T15" t="T16" r="T17" b="T18"/>
            <a:pathLst>
              <a:path w="2136" h="221">
                <a:moveTo>
                  <a:pt x="96" y="221"/>
                </a:moveTo>
                <a:lnTo>
                  <a:pt x="0" y="0"/>
                </a:lnTo>
                <a:lnTo>
                  <a:pt x="2136" y="0"/>
                </a:lnTo>
                <a:lnTo>
                  <a:pt x="2040" y="216"/>
                </a:lnTo>
                <a:lnTo>
                  <a:pt x="96" y="221"/>
                </a:lnTo>
                <a:close/>
              </a:path>
            </a:pathLst>
          </a:custGeom>
          <a:solidFill>
            <a:srgbClr val="5F5F5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en-US"/>
          </a:p>
        </p:txBody>
      </p:sp>
      <p:sp>
        <p:nvSpPr>
          <p:cNvPr id="117782" name="Line 42"/>
          <p:cNvSpPr>
            <a:spLocks noChangeShapeType="1"/>
          </p:cNvSpPr>
          <p:nvPr/>
        </p:nvSpPr>
        <p:spPr bwMode="auto">
          <a:xfrm>
            <a:off x="2438400" y="4572000"/>
            <a:ext cx="3387725" cy="0"/>
          </a:xfrm>
          <a:prstGeom prst="line">
            <a:avLst/>
          </a:prstGeom>
          <a:noFill/>
          <a:ln w="12700">
            <a:solidFill>
              <a:srgbClr val="777777"/>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7783" name="Line 43"/>
          <p:cNvSpPr>
            <a:spLocks noChangeShapeType="1"/>
          </p:cNvSpPr>
          <p:nvPr/>
        </p:nvSpPr>
        <p:spPr bwMode="auto">
          <a:xfrm>
            <a:off x="2735263" y="4335463"/>
            <a:ext cx="2838450" cy="0"/>
          </a:xfrm>
          <a:prstGeom prst="line">
            <a:avLst/>
          </a:prstGeom>
          <a:noFill/>
          <a:ln w="12700">
            <a:solidFill>
              <a:srgbClr val="777777"/>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7784" name="Rectangle 44"/>
          <p:cNvSpPr>
            <a:spLocks noChangeArrowheads="1"/>
          </p:cNvSpPr>
          <p:nvPr/>
        </p:nvSpPr>
        <p:spPr bwMode="auto">
          <a:xfrm>
            <a:off x="2362200" y="1524000"/>
            <a:ext cx="3581400" cy="3352800"/>
          </a:xfrm>
          <a:prstGeom prst="rect">
            <a:avLst/>
          </a:prstGeom>
          <a:noFill/>
          <a:ln w="12700">
            <a:solidFill>
              <a:schemeClr val="tx2"/>
            </a:solidFill>
            <a:miter lim="800000"/>
            <a:headEnd/>
            <a:tailEnd/>
          </a:ln>
          <a:scene3d>
            <a:camera prst="legacyPerspectiveFront">
              <a:rot lat="19799989" lon="0" rev="0"/>
            </a:camera>
            <a:lightRig rig="legacyFlat3" dir="t"/>
          </a:scene3d>
          <a:sp3d extrusionH="887400" prstMaterial="legacyMatte">
            <a:bevelT w="13500" h="13500" prst="angle"/>
            <a:bevelB w="13500" h="13500" prst="angle"/>
            <a:extrusionClr>
              <a:schemeClr val="tx2"/>
            </a:extrusionClr>
          </a:sp3d>
          <a:extLst>
            <a:ext uri="{909E8E84-426E-40dd-AFC4-6F175D3DCCD1}">
              <a14:hiddenFill xmlns:a14="http://schemas.microsoft.com/office/drawing/2010/main" xmlns="">
                <a:solidFill>
                  <a:srgbClr val="FFFFFF"/>
                </a:solidFill>
              </a14:hiddenFill>
            </a:ext>
          </a:extLst>
        </p:spPr>
        <p:txBody>
          <a:bodyPr wrap="none" anchor="ctr">
            <a:flatTx/>
          </a:bodyPr>
          <a:lstStyle/>
          <a:p>
            <a:endParaRPr lang="en-US"/>
          </a:p>
        </p:txBody>
      </p:sp>
      <p:grpSp>
        <p:nvGrpSpPr>
          <p:cNvPr id="117785" name="Group 45"/>
          <p:cNvGrpSpPr>
            <a:grpSpLocks/>
          </p:cNvGrpSpPr>
          <p:nvPr/>
        </p:nvGrpSpPr>
        <p:grpSpPr bwMode="auto">
          <a:xfrm>
            <a:off x="2697163" y="2179638"/>
            <a:ext cx="2919412" cy="477837"/>
            <a:chOff x="1698" y="1365"/>
            <a:chExt cx="1839" cy="301"/>
          </a:xfrm>
        </p:grpSpPr>
        <p:sp>
          <p:nvSpPr>
            <p:cNvPr id="117801" name="Freeform 46"/>
            <p:cNvSpPr>
              <a:spLocks/>
            </p:cNvSpPr>
            <p:nvPr/>
          </p:nvSpPr>
          <p:spPr bwMode="auto">
            <a:xfrm>
              <a:off x="1698" y="1365"/>
              <a:ext cx="1836" cy="301"/>
            </a:xfrm>
            <a:custGeom>
              <a:avLst/>
              <a:gdLst>
                <a:gd name="T0" fmla="*/ 73 w 1836"/>
                <a:gd name="T1" fmla="*/ 298 h 301"/>
                <a:gd name="T2" fmla="*/ 0 w 1836"/>
                <a:gd name="T3" fmla="*/ 0 h 301"/>
                <a:gd name="T4" fmla="*/ 1836 w 1836"/>
                <a:gd name="T5" fmla="*/ 8 h 301"/>
                <a:gd name="T6" fmla="*/ 1763 w 1836"/>
                <a:gd name="T7" fmla="*/ 301 h 301"/>
                <a:gd name="T8" fmla="*/ 73 w 1836"/>
                <a:gd name="T9" fmla="*/ 298 h 301"/>
                <a:gd name="T10" fmla="*/ 0 60000 65536"/>
                <a:gd name="T11" fmla="*/ 0 60000 65536"/>
                <a:gd name="T12" fmla="*/ 0 60000 65536"/>
                <a:gd name="T13" fmla="*/ 0 60000 65536"/>
                <a:gd name="T14" fmla="*/ 0 60000 65536"/>
                <a:gd name="T15" fmla="*/ 0 w 1836"/>
                <a:gd name="T16" fmla="*/ 0 h 301"/>
                <a:gd name="T17" fmla="*/ 1836 w 1836"/>
                <a:gd name="T18" fmla="*/ 301 h 301"/>
              </a:gdLst>
              <a:ahLst/>
              <a:cxnLst>
                <a:cxn ang="T10">
                  <a:pos x="T0" y="T1"/>
                </a:cxn>
                <a:cxn ang="T11">
                  <a:pos x="T2" y="T3"/>
                </a:cxn>
                <a:cxn ang="T12">
                  <a:pos x="T4" y="T5"/>
                </a:cxn>
                <a:cxn ang="T13">
                  <a:pos x="T6" y="T7"/>
                </a:cxn>
                <a:cxn ang="T14">
                  <a:pos x="T8" y="T9"/>
                </a:cxn>
              </a:cxnLst>
              <a:rect l="T15" t="T16" r="T17" b="T18"/>
              <a:pathLst>
                <a:path w="1836" h="301">
                  <a:moveTo>
                    <a:pt x="73" y="298"/>
                  </a:moveTo>
                  <a:lnTo>
                    <a:pt x="0" y="0"/>
                  </a:lnTo>
                  <a:lnTo>
                    <a:pt x="1836" y="8"/>
                  </a:lnTo>
                  <a:lnTo>
                    <a:pt x="1763" y="301"/>
                  </a:lnTo>
                  <a:lnTo>
                    <a:pt x="73" y="298"/>
                  </a:lnTo>
                  <a:close/>
                </a:path>
              </a:pathLst>
            </a:custGeom>
            <a:solidFill>
              <a:srgbClr val="5F5F5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en-US"/>
            </a:p>
          </p:txBody>
        </p:sp>
        <p:sp>
          <p:nvSpPr>
            <p:cNvPr id="117802" name="Line 47"/>
            <p:cNvSpPr>
              <a:spLocks noChangeShapeType="1"/>
            </p:cNvSpPr>
            <p:nvPr/>
          </p:nvSpPr>
          <p:spPr bwMode="auto">
            <a:xfrm>
              <a:off x="1701" y="1366"/>
              <a:ext cx="1836" cy="4"/>
            </a:xfrm>
            <a:prstGeom prst="line">
              <a:avLst/>
            </a:prstGeom>
            <a:noFill/>
            <a:ln w="12700">
              <a:solidFill>
                <a:schemeClr val="folHlink"/>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117786" name="Freeform 48"/>
          <p:cNvSpPr>
            <a:spLocks/>
          </p:cNvSpPr>
          <p:nvPr/>
        </p:nvSpPr>
        <p:spPr bwMode="auto">
          <a:xfrm>
            <a:off x="5494338" y="2171700"/>
            <a:ext cx="352425" cy="2393950"/>
          </a:xfrm>
          <a:custGeom>
            <a:avLst/>
            <a:gdLst>
              <a:gd name="T0" fmla="*/ 2147483647 w 222"/>
              <a:gd name="T1" fmla="*/ 0 h 1508"/>
              <a:gd name="T2" fmla="*/ 2147483647 w 222"/>
              <a:gd name="T3" fmla="*/ 2147483647 h 1508"/>
              <a:gd name="T4" fmla="*/ 2147483647 w 222"/>
              <a:gd name="T5" fmla="*/ 2147483647 h 1508"/>
              <a:gd name="T6" fmla="*/ 0 w 222"/>
              <a:gd name="T7" fmla="*/ 2147483647 h 1508"/>
              <a:gd name="T8" fmla="*/ 2147483647 w 222"/>
              <a:gd name="T9" fmla="*/ 0 h 1508"/>
              <a:gd name="T10" fmla="*/ 0 60000 65536"/>
              <a:gd name="T11" fmla="*/ 0 60000 65536"/>
              <a:gd name="T12" fmla="*/ 0 60000 65536"/>
              <a:gd name="T13" fmla="*/ 0 60000 65536"/>
              <a:gd name="T14" fmla="*/ 0 60000 65536"/>
              <a:gd name="T15" fmla="*/ 0 w 222"/>
              <a:gd name="T16" fmla="*/ 0 h 1508"/>
              <a:gd name="T17" fmla="*/ 222 w 222"/>
              <a:gd name="T18" fmla="*/ 1508 h 1508"/>
            </a:gdLst>
            <a:ahLst/>
            <a:cxnLst>
              <a:cxn ang="T10">
                <a:pos x="T0" y="T1"/>
              </a:cxn>
              <a:cxn ang="T11">
                <a:pos x="T2" y="T3"/>
              </a:cxn>
              <a:cxn ang="T12">
                <a:pos x="T4" y="T5"/>
              </a:cxn>
              <a:cxn ang="T13">
                <a:pos x="T6" y="T7"/>
              </a:cxn>
              <a:cxn ang="T14">
                <a:pos x="T8" y="T9"/>
              </a:cxn>
            </a:cxnLst>
            <a:rect l="T15" t="T16" r="T17" b="T18"/>
            <a:pathLst>
              <a:path w="222" h="1508">
                <a:moveTo>
                  <a:pt x="72" y="0"/>
                </a:moveTo>
                <a:lnTo>
                  <a:pt x="222" y="1508"/>
                </a:lnTo>
                <a:lnTo>
                  <a:pt x="95" y="1506"/>
                </a:lnTo>
                <a:lnTo>
                  <a:pt x="0" y="304"/>
                </a:lnTo>
                <a:lnTo>
                  <a:pt x="72" y="0"/>
                </a:lnTo>
                <a:close/>
              </a:path>
            </a:pathLst>
          </a:custGeom>
          <a:solidFill>
            <a:schemeClr val="folHlink"/>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grpSp>
        <p:nvGrpSpPr>
          <p:cNvPr id="117787" name="Group 49"/>
          <p:cNvGrpSpPr>
            <a:grpSpLocks/>
          </p:cNvGrpSpPr>
          <p:nvPr/>
        </p:nvGrpSpPr>
        <p:grpSpPr bwMode="auto">
          <a:xfrm>
            <a:off x="2895600" y="2438400"/>
            <a:ext cx="2533650" cy="487363"/>
            <a:chOff x="1819" y="1517"/>
            <a:chExt cx="1596" cy="307"/>
          </a:xfrm>
        </p:grpSpPr>
        <p:sp>
          <p:nvSpPr>
            <p:cNvPr id="117799" name="Line 50"/>
            <p:cNvSpPr>
              <a:spLocks noChangeShapeType="1"/>
            </p:cNvSpPr>
            <p:nvPr/>
          </p:nvSpPr>
          <p:spPr bwMode="auto">
            <a:xfrm>
              <a:off x="1821" y="1517"/>
              <a:ext cx="1592" cy="0"/>
            </a:xfrm>
            <a:prstGeom prst="line">
              <a:avLst/>
            </a:prstGeom>
            <a:noFill/>
            <a:ln w="12700">
              <a:solidFill>
                <a:srgbClr val="777777"/>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17800" name="Freeform 51"/>
            <p:cNvSpPr>
              <a:spLocks/>
            </p:cNvSpPr>
            <p:nvPr/>
          </p:nvSpPr>
          <p:spPr bwMode="auto">
            <a:xfrm>
              <a:off x="1819" y="1522"/>
              <a:ext cx="1596" cy="302"/>
            </a:xfrm>
            <a:custGeom>
              <a:avLst/>
              <a:gdLst>
                <a:gd name="T0" fmla="*/ 65 w 1596"/>
                <a:gd name="T1" fmla="*/ 302 h 302"/>
                <a:gd name="T2" fmla="*/ 0 w 1596"/>
                <a:gd name="T3" fmla="*/ 0 h 302"/>
                <a:gd name="T4" fmla="*/ 1596 w 1596"/>
                <a:gd name="T5" fmla="*/ 0 h 302"/>
                <a:gd name="T6" fmla="*/ 1527 w 1596"/>
                <a:gd name="T7" fmla="*/ 292 h 302"/>
                <a:gd name="T8" fmla="*/ 65 w 1596"/>
                <a:gd name="T9" fmla="*/ 302 h 302"/>
                <a:gd name="T10" fmla="*/ 0 60000 65536"/>
                <a:gd name="T11" fmla="*/ 0 60000 65536"/>
                <a:gd name="T12" fmla="*/ 0 60000 65536"/>
                <a:gd name="T13" fmla="*/ 0 60000 65536"/>
                <a:gd name="T14" fmla="*/ 0 60000 65536"/>
                <a:gd name="T15" fmla="*/ 0 w 1596"/>
                <a:gd name="T16" fmla="*/ 0 h 302"/>
                <a:gd name="T17" fmla="*/ 1596 w 1596"/>
                <a:gd name="T18" fmla="*/ 302 h 302"/>
              </a:gdLst>
              <a:ahLst/>
              <a:cxnLst>
                <a:cxn ang="T10">
                  <a:pos x="T0" y="T1"/>
                </a:cxn>
                <a:cxn ang="T11">
                  <a:pos x="T2" y="T3"/>
                </a:cxn>
                <a:cxn ang="T12">
                  <a:pos x="T4" y="T5"/>
                </a:cxn>
                <a:cxn ang="T13">
                  <a:pos x="T6" y="T7"/>
                </a:cxn>
                <a:cxn ang="T14">
                  <a:pos x="T8" y="T9"/>
                </a:cxn>
              </a:cxnLst>
              <a:rect l="T15" t="T16" r="T17" b="T18"/>
              <a:pathLst>
                <a:path w="1596" h="302">
                  <a:moveTo>
                    <a:pt x="65" y="302"/>
                  </a:moveTo>
                  <a:lnTo>
                    <a:pt x="0" y="0"/>
                  </a:lnTo>
                  <a:lnTo>
                    <a:pt x="1596" y="0"/>
                  </a:lnTo>
                  <a:lnTo>
                    <a:pt x="1527" y="292"/>
                  </a:lnTo>
                  <a:lnTo>
                    <a:pt x="65" y="302"/>
                  </a:lnTo>
                  <a:close/>
                </a:path>
              </a:pathLst>
            </a:custGeom>
            <a:solidFill>
              <a:srgbClr val="5F5F5F"/>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en-US"/>
            </a:p>
          </p:txBody>
        </p:sp>
      </p:grpSp>
      <p:sp>
        <p:nvSpPr>
          <p:cNvPr id="117788" name="Freeform 52"/>
          <p:cNvSpPr>
            <a:spLocks/>
          </p:cNvSpPr>
          <p:nvPr/>
        </p:nvSpPr>
        <p:spPr bwMode="auto">
          <a:xfrm flipH="1">
            <a:off x="5319713" y="2408238"/>
            <a:ext cx="266700" cy="1924050"/>
          </a:xfrm>
          <a:custGeom>
            <a:avLst/>
            <a:gdLst>
              <a:gd name="T0" fmla="*/ 2147483647 w 168"/>
              <a:gd name="T1" fmla="*/ 0 h 1192"/>
              <a:gd name="T2" fmla="*/ 0 w 168"/>
              <a:gd name="T3" fmla="*/ 2147483647 h 1192"/>
              <a:gd name="T4" fmla="*/ 2147483647 w 168"/>
              <a:gd name="T5" fmla="*/ 2147483647 h 1192"/>
              <a:gd name="T6" fmla="*/ 2147483647 w 168"/>
              <a:gd name="T7" fmla="*/ 2147483647 h 1192"/>
              <a:gd name="T8" fmla="*/ 2147483647 w 168"/>
              <a:gd name="T9" fmla="*/ 0 h 1192"/>
              <a:gd name="T10" fmla="*/ 0 60000 65536"/>
              <a:gd name="T11" fmla="*/ 0 60000 65536"/>
              <a:gd name="T12" fmla="*/ 0 60000 65536"/>
              <a:gd name="T13" fmla="*/ 0 60000 65536"/>
              <a:gd name="T14" fmla="*/ 0 60000 65536"/>
              <a:gd name="T15" fmla="*/ 0 w 168"/>
              <a:gd name="T16" fmla="*/ 0 h 1192"/>
              <a:gd name="T17" fmla="*/ 168 w 168"/>
              <a:gd name="T18" fmla="*/ 1192 h 1192"/>
            </a:gdLst>
            <a:ahLst/>
            <a:cxnLst>
              <a:cxn ang="T10">
                <a:pos x="T0" y="T1"/>
              </a:cxn>
              <a:cxn ang="T11">
                <a:pos x="T2" y="T3"/>
              </a:cxn>
              <a:cxn ang="T12">
                <a:pos x="T4" y="T5"/>
              </a:cxn>
              <a:cxn ang="T13">
                <a:pos x="T6" y="T7"/>
              </a:cxn>
              <a:cxn ang="T14">
                <a:pos x="T8" y="T9"/>
              </a:cxn>
            </a:cxnLst>
            <a:rect l="T15" t="T16" r="T17" b="T18"/>
            <a:pathLst>
              <a:path w="168" h="1192">
                <a:moveTo>
                  <a:pt x="104" y="0"/>
                </a:moveTo>
                <a:lnTo>
                  <a:pt x="0" y="1192"/>
                </a:lnTo>
                <a:lnTo>
                  <a:pt x="104" y="1192"/>
                </a:lnTo>
                <a:lnTo>
                  <a:pt x="168" y="296"/>
                </a:lnTo>
                <a:lnTo>
                  <a:pt x="104" y="0"/>
                </a:lnTo>
                <a:close/>
              </a:path>
            </a:pathLst>
          </a:custGeom>
          <a:solidFill>
            <a:schemeClr val="folHlink"/>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117789" name="Freeform 53"/>
          <p:cNvSpPr>
            <a:spLocks/>
          </p:cNvSpPr>
          <p:nvPr/>
        </p:nvSpPr>
        <p:spPr bwMode="auto">
          <a:xfrm>
            <a:off x="2724150" y="2406650"/>
            <a:ext cx="266700" cy="1924050"/>
          </a:xfrm>
          <a:custGeom>
            <a:avLst/>
            <a:gdLst>
              <a:gd name="T0" fmla="*/ 2147483647 w 168"/>
              <a:gd name="T1" fmla="*/ 0 h 1192"/>
              <a:gd name="T2" fmla="*/ 0 w 168"/>
              <a:gd name="T3" fmla="*/ 2147483647 h 1192"/>
              <a:gd name="T4" fmla="*/ 2147483647 w 168"/>
              <a:gd name="T5" fmla="*/ 2147483647 h 1192"/>
              <a:gd name="T6" fmla="*/ 2147483647 w 168"/>
              <a:gd name="T7" fmla="*/ 2147483647 h 1192"/>
              <a:gd name="T8" fmla="*/ 2147483647 w 168"/>
              <a:gd name="T9" fmla="*/ 0 h 1192"/>
              <a:gd name="T10" fmla="*/ 0 60000 65536"/>
              <a:gd name="T11" fmla="*/ 0 60000 65536"/>
              <a:gd name="T12" fmla="*/ 0 60000 65536"/>
              <a:gd name="T13" fmla="*/ 0 60000 65536"/>
              <a:gd name="T14" fmla="*/ 0 60000 65536"/>
              <a:gd name="T15" fmla="*/ 0 w 168"/>
              <a:gd name="T16" fmla="*/ 0 h 1192"/>
              <a:gd name="T17" fmla="*/ 168 w 168"/>
              <a:gd name="T18" fmla="*/ 1192 h 1192"/>
            </a:gdLst>
            <a:ahLst/>
            <a:cxnLst>
              <a:cxn ang="T10">
                <a:pos x="T0" y="T1"/>
              </a:cxn>
              <a:cxn ang="T11">
                <a:pos x="T2" y="T3"/>
              </a:cxn>
              <a:cxn ang="T12">
                <a:pos x="T4" y="T5"/>
              </a:cxn>
              <a:cxn ang="T13">
                <a:pos x="T6" y="T7"/>
              </a:cxn>
              <a:cxn ang="T14">
                <a:pos x="T8" y="T9"/>
              </a:cxn>
            </a:cxnLst>
            <a:rect l="T15" t="T16" r="T17" b="T18"/>
            <a:pathLst>
              <a:path w="168" h="1192">
                <a:moveTo>
                  <a:pt x="104" y="0"/>
                </a:moveTo>
                <a:lnTo>
                  <a:pt x="0" y="1192"/>
                </a:lnTo>
                <a:lnTo>
                  <a:pt x="104" y="1192"/>
                </a:lnTo>
                <a:lnTo>
                  <a:pt x="168" y="296"/>
                </a:lnTo>
                <a:lnTo>
                  <a:pt x="104" y="0"/>
                </a:lnTo>
                <a:close/>
              </a:path>
            </a:pathLst>
          </a:custGeom>
          <a:solidFill>
            <a:schemeClr val="folHlink"/>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117790" name="Freeform 54"/>
          <p:cNvSpPr>
            <a:spLocks/>
          </p:cNvSpPr>
          <p:nvPr/>
        </p:nvSpPr>
        <p:spPr bwMode="auto">
          <a:xfrm>
            <a:off x="2441575" y="2152650"/>
            <a:ext cx="365125" cy="2409825"/>
          </a:xfrm>
          <a:custGeom>
            <a:avLst/>
            <a:gdLst>
              <a:gd name="T0" fmla="*/ 2147483647 w 230"/>
              <a:gd name="T1" fmla="*/ 0 h 1518"/>
              <a:gd name="T2" fmla="*/ 0 w 230"/>
              <a:gd name="T3" fmla="*/ 2147483647 h 1518"/>
              <a:gd name="T4" fmla="*/ 2147483647 w 230"/>
              <a:gd name="T5" fmla="*/ 2147483647 h 1518"/>
              <a:gd name="T6" fmla="*/ 2147483647 w 230"/>
              <a:gd name="T7" fmla="*/ 2147483647 h 1518"/>
              <a:gd name="T8" fmla="*/ 2147483647 w 230"/>
              <a:gd name="T9" fmla="*/ 0 h 1518"/>
              <a:gd name="T10" fmla="*/ 0 60000 65536"/>
              <a:gd name="T11" fmla="*/ 0 60000 65536"/>
              <a:gd name="T12" fmla="*/ 0 60000 65536"/>
              <a:gd name="T13" fmla="*/ 0 60000 65536"/>
              <a:gd name="T14" fmla="*/ 0 60000 65536"/>
              <a:gd name="T15" fmla="*/ 0 w 230"/>
              <a:gd name="T16" fmla="*/ 0 h 1518"/>
              <a:gd name="T17" fmla="*/ 230 w 230"/>
              <a:gd name="T18" fmla="*/ 1518 h 1518"/>
            </a:gdLst>
            <a:ahLst/>
            <a:cxnLst>
              <a:cxn ang="T10">
                <a:pos x="T0" y="T1"/>
              </a:cxn>
              <a:cxn ang="T11">
                <a:pos x="T2" y="T3"/>
              </a:cxn>
              <a:cxn ang="T12">
                <a:pos x="T4" y="T5"/>
              </a:cxn>
              <a:cxn ang="T13">
                <a:pos x="T6" y="T7"/>
              </a:cxn>
              <a:cxn ang="T14">
                <a:pos x="T8" y="T9"/>
              </a:cxn>
            </a:cxnLst>
            <a:rect l="T15" t="T16" r="T17" b="T18"/>
            <a:pathLst>
              <a:path w="230" h="1518">
                <a:moveTo>
                  <a:pt x="158" y="0"/>
                </a:moveTo>
                <a:lnTo>
                  <a:pt x="0" y="1514"/>
                </a:lnTo>
                <a:lnTo>
                  <a:pt x="130" y="1518"/>
                </a:lnTo>
                <a:lnTo>
                  <a:pt x="230" y="304"/>
                </a:lnTo>
                <a:lnTo>
                  <a:pt x="158" y="0"/>
                </a:lnTo>
                <a:close/>
              </a:path>
            </a:pathLst>
          </a:custGeom>
          <a:solidFill>
            <a:schemeClr val="folHlink"/>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117791" name="Freeform 55"/>
          <p:cNvSpPr>
            <a:spLocks/>
          </p:cNvSpPr>
          <p:nvPr/>
        </p:nvSpPr>
        <p:spPr bwMode="auto">
          <a:xfrm flipH="1">
            <a:off x="5667375" y="1866900"/>
            <a:ext cx="460375" cy="2933700"/>
          </a:xfrm>
          <a:custGeom>
            <a:avLst/>
            <a:gdLst>
              <a:gd name="T0" fmla="*/ 2147483647 w 290"/>
              <a:gd name="T1" fmla="*/ 0 h 1848"/>
              <a:gd name="T2" fmla="*/ 0 w 290"/>
              <a:gd name="T3" fmla="*/ 2147483647 h 1848"/>
              <a:gd name="T4" fmla="*/ 2147483647 w 290"/>
              <a:gd name="T5" fmla="*/ 2147483647 h 1848"/>
              <a:gd name="T6" fmla="*/ 2147483647 w 290"/>
              <a:gd name="T7" fmla="*/ 2147483647 h 1848"/>
              <a:gd name="T8" fmla="*/ 2147483647 w 290"/>
              <a:gd name="T9" fmla="*/ 0 h 1848"/>
              <a:gd name="T10" fmla="*/ 0 60000 65536"/>
              <a:gd name="T11" fmla="*/ 0 60000 65536"/>
              <a:gd name="T12" fmla="*/ 0 60000 65536"/>
              <a:gd name="T13" fmla="*/ 0 60000 65536"/>
              <a:gd name="T14" fmla="*/ 0 60000 65536"/>
              <a:gd name="T15" fmla="*/ 0 w 290"/>
              <a:gd name="T16" fmla="*/ 0 h 1848"/>
              <a:gd name="T17" fmla="*/ 290 w 290"/>
              <a:gd name="T18" fmla="*/ 1848 h 1848"/>
            </a:gdLst>
            <a:ahLst/>
            <a:cxnLst>
              <a:cxn ang="T10">
                <a:pos x="T0" y="T1"/>
              </a:cxn>
              <a:cxn ang="T11">
                <a:pos x="T2" y="T3"/>
              </a:cxn>
              <a:cxn ang="T12">
                <a:pos x="T4" y="T5"/>
              </a:cxn>
              <a:cxn ang="T13">
                <a:pos x="T6" y="T7"/>
              </a:cxn>
              <a:cxn ang="T14">
                <a:pos x="T8" y="T9"/>
              </a:cxn>
            </a:cxnLst>
            <a:rect l="T15" t="T16" r="T17" b="T18"/>
            <a:pathLst>
              <a:path w="290" h="1848">
                <a:moveTo>
                  <a:pt x="210" y="0"/>
                </a:moveTo>
                <a:lnTo>
                  <a:pt x="0" y="1848"/>
                </a:lnTo>
                <a:lnTo>
                  <a:pt x="126" y="1848"/>
                </a:lnTo>
                <a:lnTo>
                  <a:pt x="290" y="328"/>
                </a:lnTo>
                <a:lnTo>
                  <a:pt x="210" y="0"/>
                </a:lnTo>
                <a:close/>
              </a:path>
            </a:pathLst>
          </a:custGeom>
          <a:solidFill>
            <a:schemeClr val="tx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sp>
        <p:nvSpPr>
          <p:cNvPr id="117792" name="Freeform 56"/>
          <p:cNvSpPr>
            <a:spLocks/>
          </p:cNvSpPr>
          <p:nvPr/>
        </p:nvSpPr>
        <p:spPr bwMode="auto">
          <a:xfrm>
            <a:off x="2181225" y="1866900"/>
            <a:ext cx="460375" cy="2933700"/>
          </a:xfrm>
          <a:custGeom>
            <a:avLst/>
            <a:gdLst>
              <a:gd name="T0" fmla="*/ 2147483647 w 290"/>
              <a:gd name="T1" fmla="*/ 0 h 1848"/>
              <a:gd name="T2" fmla="*/ 0 w 290"/>
              <a:gd name="T3" fmla="*/ 2147483647 h 1848"/>
              <a:gd name="T4" fmla="*/ 2147483647 w 290"/>
              <a:gd name="T5" fmla="*/ 2147483647 h 1848"/>
              <a:gd name="T6" fmla="*/ 2147483647 w 290"/>
              <a:gd name="T7" fmla="*/ 2147483647 h 1848"/>
              <a:gd name="T8" fmla="*/ 2147483647 w 290"/>
              <a:gd name="T9" fmla="*/ 0 h 1848"/>
              <a:gd name="T10" fmla="*/ 0 60000 65536"/>
              <a:gd name="T11" fmla="*/ 0 60000 65536"/>
              <a:gd name="T12" fmla="*/ 0 60000 65536"/>
              <a:gd name="T13" fmla="*/ 0 60000 65536"/>
              <a:gd name="T14" fmla="*/ 0 60000 65536"/>
              <a:gd name="T15" fmla="*/ 0 w 290"/>
              <a:gd name="T16" fmla="*/ 0 h 1848"/>
              <a:gd name="T17" fmla="*/ 290 w 290"/>
              <a:gd name="T18" fmla="*/ 1848 h 1848"/>
            </a:gdLst>
            <a:ahLst/>
            <a:cxnLst>
              <a:cxn ang="T10">
                <a:pos x="T0" y="T1"/>
              </a:cxn>
              <a:cxn ang="T11">
                <a:pos x="T2" y="T3"/>
              </a:cxn>
              <a:cxn ang="T12">
                <a:pos x="T4" y="T5"/>
              </a:cxn>
              <a:cxn ang="T13">
                <a:pos x="T6" y="T7"/>
              </a:cxn>
              <a:cxn ang="T14">
                <a:pos x="T8" y="T9"/>
              </a:cxn>
            </a:cxnLst>
            <a:rect l="T15" t="T16" r="T17" b="T18"/>
            <a:pathLst>
              <a:path w="290" h="1848">
                <a:moveTo>
                  <a:pt x="210" y="0"/>
                </a:moveTo>
                <a:lnTo>
                  <a:pt x="0" y="1848"/>
                </a:lnTo>
                <a:lnTo>
                  <a:pt x="126" y="1848"/>
                </a:lnTo>
                <a:lnTo>
                  <a:pt x="290" y="328"/>
                </a:lnTo>
                <a:lnTo>
                  <a:pt x="210" y="0"/>
                </a:lnTo>
                <a:close/>
              </a:path>
            </a:pathLst>
          </a:custGeom>
          <a:solidFill>
            <a:schemeClr val="tx2"/>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grpSp>
        <p:nvGrpSpPr>
          <p:cNvPr id="117793" name="Group 57"/>
          <p:cNvGrpSpPr>
            <a:grpSpLocks/>
          </p:cNvGrpSpPr>
          <p:nvPr/>
        </p:nvGrpSpPr>
        <p:grpSpPr bwMode="auto">
          <a:xfrm>
            <a:off x="3657600" y="2895600"/>
            <a:ext cx="533400" cy="381000"/>
            <a:chOff x="3648" y="2448"/>
            <a:chExt cx="336" cy="240"/>
          </a:xfrm>
        </p:grpSpPr>
        <p:sp>
          <p:nvSpPr>
            <p:cNvPr id="117797" name="Oval 58"/>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0099989"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7798" name="Rectangle 59"/>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0099989"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grpSp>
        <p:nvGrpSpPr>
          <p:cNvPr id="117794" name="Group 60"/>
          <p:cNvGrpSpPr>
            <a:grpSpLocks/>
          </p:cNvGrpSpPr>
          <p:nvPr/>
        </p:nvGrpSpPr>
        <p:grpSpPr bwMode="auto">
          <a:xfrm>
            <a:off x="4267200" y="2971800"/>
            <a:ext cx="533400" cy="381000"/>
            <a:chOff x="3648" y="2448"/>
            <a:chExt cx="336" cy="240"/>
          </a:xfrm>
        </p:grpSpPr>
        <p:sp>
          <p:nvSpPr>
            <p:cNvPr id="117795" name="Oval 61"/>
            <p:cNvSpPr>
              <a:spLocks noChangeArrowheads="1"/>
            </p:cNvSpPr>
            <p:nvPr/>
          </p:nvSpPr>
          <p:spPr bwMode="auto">
            <a:xfrm>
              <a:off x="3744" y="2496"/>
              <a:ext cx="144" cy="144"/>
            </a:xfrm>
            <a:prstGeom prst="ellipse">
              <a:avLst/>
            </a:prstGeom>
            <a:solidFill>
              <a:schemeClr val="accent1"/>
            </a:solidFill>
            <a:ln w="9525">
              <a:round/>
              <a:headEnd/>
              <a:tailEnd/>
            </a:ln>
            <a:scene3d>
              <a:camera prst="legacyPerspectiveFront">
                <a:rot lat="2700000" lon="2700000" rev="0"/>
              </a:camera>
              <a:lightRig rig="legacyFlat4" dir="t"/>
            </a:scene3d>
            <a:sp3d extrusionH="430200" prstMaterial="legacyMatte">
              <a:bevelT w="13500" h="13500" prst="angle"/>
              <a:bevelB w="13500" h="13500" prst="angle"/>
              <a:extrusionClr>
                <a:schemeClr val="accent1"/>
              </a:extrusionClr>
            </a:sp3d>
          </p:spPr>
          <p:txBody>
            <a:bodyPr wrap="none" anchor="ctr">
              <a:flatTx/>
            </a:bodyPr>
            <a:lstStyle/>
            <a:p>
              <a:endParaRPr lang="en-US"/>
            </a:p>
          </p:txBody>
        </p:sp>
        <p:sp>
          <p:nvSpPr>
            <p:cNvPr id="117796" name="Rectangle 62"/>
            <p:cNvSpPr>
              <a:spLocks noChangeArrowheads="1"/>
            </p:cNvSpPr>
            <p:nvPr/>
          </p:nvSpPr>
          <p:spPr bwMode="auto">
            <a:xfrm>
              <a:off x="3648" y="2448"/>
              <a:ext cx="336" cy="240"/>
            </a:xfrm>
            <a:prstGeom prst="rect">
              <a:avLst/>
            </a:prstGeom>
            <a:solidFill>
              <a:schemeClr val="accent1"/>
            </a:solidFill>
            <a:ln w="9525">
              <a:miter lim="800000"/>
              <a:headEnd/>
              <a:tailEnd/>
            </a:ln>
            <a:scene3d>
              <a:camera prst="legacyPerspectiveFront">
                <a:rot lat="2700000" lon="2700000" rev="0"/>
              </a:camera>
              <a:lightRig rig="legacyFlat4" dir="t"/>
            </a:scene3d>
            <a:sp3d extrusionH="163500" prstMaterial="legacyMatte">
              <a:bevelT w="13500" h="13500" prst="angle"/>
              <a:bevelB w="13500" h="13500" prst="angle"/>
              <a:extrusionClr>
                <a:schemeClr val="accent1"/>
              </a:extrusionClr>
            </a:sp3d>
          </p:spPr>
          <p:txBody>
            <a:bodyPr wrap="none" anchor="ctr">
              <a:flatTx/>
            </a:bodyPr>
            <a:lstStyle/>
            <a:p>
              <a:endParaRPr lang="en-US"/>
            </a:p>
          </p:txBody>
        </p:sp>
      </p:grpSp>
    </p:spTree>
    <p:extLst>
      <p:ext uri="{BB962C8B-B14F-4D97-AF65-F5344CB8AC3E}">
        <p14:creationId xmlns:p14="http://schemas.microsoft.com/office/powerpoint/2010/main" val="3765006659"/>
      </p:ext>
    </p:extLst>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676400" y="381000"/>
            <a:ext cx="7239000" cy="823913"/>
          </a:xfrm>
        </p:spPr>
        <p:txBody>
          <a:bodyPr/>
          <a:lstStyle/>
          <a:p>
            <a:pPr eaLnBrk="1" hangingPunct="1"/>
            <a:r>
              <a:rPr lang="en-US">
                <a:latin typeface="Verdana" charset="0"/>
              </a:rPr>
              <a:t>Compatible Camera Configurations</a:t>
            </a:r>
          </a:p>
        </p:txBody>
      </p:sp>
      <p:sp>
        <p:nvSpPr>
          <p:cNvPr id="118787" name="Rectangle 3"/>
          <p:cNvSpPr>
            <a:spLocks noChangeArrowheads="1"/>
          </p:cNvSpPr>
          <p:nvPr/>
        </p:nvSpPr>
        <p:spPr bwMode="auto">
          <a:xfrm>
            <a:off x="1844675" y="1219200"/>
            <a:ext cx="7297738"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FF6600"/>
              </a:buClr>
            </a:pPr>
            <a:r>
              <a:rPr lang="en-US" sz="2800">
                <a:latin typeface="Tahoma" charset="0"/>
              </a:rPr>
              <a:t>Depth-Order Constraint</a:t>
            </a:r>
          </a:p>
          <a:p>
            <a:pPr marL="742950" lvl="1" indent="-285750">
              <a:spcBef>
                <a:spcPct val="20000"/>
              </a:spcBef>
              <a:buClr>
                <a:srgbClr val="FF6600"/>
              </a:buClr>
            </a:pPr>
            <a:r>
              <a:rPr lang="en-US">
                <a:latin typeface="Tahoma" charset="0"/>
              </a:rPr>
              <a:t>Scene outside convex hull of camera centers</a:t>
            </a:r>
          </a:p>
        </p:txBody>
      </p:sp>
      <p:grpSp>
        <p:nvGrpSpPr>
          <p:cNvPr id="2" name="Group 4"/>
          <p:cNvGrpSpPr>
            <a:grpSpLocks/>
          </p:cNvGrpSpPr>
          <p:nvPr/>
        </p:nvGrpSpPr>
        <p:grpSpPr bwMode="auto">
          <a:xfrm>
            <a:off x="5003800" y="2241550"/>
            <a:ext cx="3886200" cy="3581400"/>
            <a:chOff x="2832" y="1488"/>
            <a:chExt cx="2448" cy="2256"/>
          </a:xfrm>
        </p:grpSpPr>
        <p:pic>
          <p:nvPicPr>
            <p:cNvPr id="118792" name="Picture 5" descr="out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24" y="1488"/>
              <a:ext cx="1996" cy="1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93" name="Rectangle 6"/>
            <p:cNvSpPr>
              <a:spLocks noChangeArrowheads="1"/>
            </p:cNvSpPr>
            <p:nvPr/>
          </p:nvSpPr>
          <p:spPr bwMode="auto">
            <a:xfrm>
              <a:off x="2832" y="3168"/>
              <a:ext cx="2448" cy="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spcBef>
                  <a:spcPct val="20000"/>
                </a:spcBef>
                <a:buClr>
                  <a:srgbClr val="FF6600"/>
                </a:buClr>
              </a:pPr>
              <a:r>
                <a:rPr lang="en-US" sz="3200" i="1">
                  <a:latin typeface="Tahoma" charset="0"/>
                </a:rPr>
                <a:t>Outward-Looking</a:t>
              </a:r>
            </a:p>
            <a:p>
              <a:pPr algn="ctr">
                <a:spcBef>
                  <a:spcPct val="20000"/>
                </a:spcBef>
                <a:buClr>
                  <a:srgbClr val="FF6600"/>
                </a:buClr>
              </a:pPr>
              <a:r>
                <a:rPr lang="en-US" sz="2800" i="1">
                  <a:latin typeface="Tahoma" charset="0"/>
                </a:rPr>
                <a:t>cameras inside scene</a:t>
              </a:r>
              <a:endParaRPr lang="en-US" sz="3200" i="1">
                <a:latin typeface="Tahoma" charset="0"/>
              </a:endParaRPr>
            </a:p>
            <a:p>
              <a:pPr marL="742950" lvl="1" indent="-285750" algn="ctr">
                <a:spcBef>
                  <a:spcPct val="20000"/>
                </a:spcBef>
                <a:buClr>
                  <a:srgbClr val="FF6600"/>
                </a:buClr>
              </a:pPr>
              <a:endParaRPr lang="en-US" sz="2800">
                <a:latin typeface="Tahoma" charset="0"/>
              </a:endParaRPr>
            </a:p>
          </p:txBody>
        </p:sp>
      </p:grpSp>
      <p:grpSp>
        <p:nvGrpSpPr>
          <p:cNvPr id="3" name="Group 7"/>
          <p:cNvGrpSpPr>
            <a:grpSpLocks/>
          </p:cNvGrpSpPr>
          <p:nvPr/>
        </p:nvGrpSpPr>
        <p:grpSpPr bwMode="auto">
          <a:xfrm>
            <a:off x="1270000" y="2632075"/>
            <a:ext cx="3886200" cy="3124200"/>
            <a:chOff x="432" y="1776"/>
            <a:chExt cx="2448" cy="1968"/>
          </a:xfrm>
        </p:grpSpPr>
        <p:sp>
          <p:nvSpPr>
            <p:cNvPr id="118790" name="Rectangle 8"/>
            <p:cNvSpPr>
              <a:spLocks noChangeArrowheads="1"/>
            </p:cNvSpPr>
            <p:nvPr/>
          </p:nvSpPr>
          <p:spPr bwMode="auto">
            <a:xfrm>
              <a:off x="432" y="3168"/>
              <a:ext cx="2448" cy="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spcBef>
                  <a:spcPct val="20000"/>
                </a:spcBef>
                <a:buClr>
                  <a:srgbClr val="FF6600"/>
                </a:buClr>
              </a:pPr>
              <a:r>
                <a:rPr lang="en-US" sz="3200" i="1">
                  <a:latin typeface="Tahoma" charset="0"/>
                </a:rPr>
                <a:t>Inward-Looking</a:t>
              </a:r>
            </a:p>
            <a:p>
              <a:pPr algn="ctr">
                <a:spcBef>
                  <a:spcPct val="20000"/>
                </a:spcBef>
                <a:buClr>
                  <a:srgbClr val="FF6600"/>
                </a:buClr>
              </a:pPr>
              <a:r>
                <a:rPr lang="en-US" sz="2800" i="1">
                  <a:latin typeface="Tahoma" charset="0"/>
                </a:rPr>
                <a:t>cameras above scene</a:t>
              </a:r>
              <a:endParaRPr lang="en-US" sz="3200" i="1">
                <a:latin typeface="Tahoma" charset="0"/>
              </a:endParaRPr>
            </a:p>
            <a:p>
              <a:pPr marL="742950" lvl="1" indent="-285750" algn="ctr">
                <a:spcBef>
                  <a:spcPct val="20000"/>
                </a:spcBef>
                <a:buClr>
                  <a:srgbClr val="FF6600"/>
                </a:buClr>
                <a:buFontTx/>
                <a:buChar char="•"/>
              </a:pPr>
              <a:endParaRPr lang="en-US" sz="2800">
                <a:latin typeface="Tahoma" charset="0"/>
              </a:endParaRPr>
            </a:p>
          </p:txBody>
        </p:sp>
        <p:pic>
          <p:nvPicPr>
            <p:cNvPr id="118791" name="Picture 9" descr="circ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6" y="1776"/>
              <a:ext cx="1996" cy="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3508092593"/>
      </p:ext>
    </p:extLst>
  </p:cSld>
  <p:clrMapOvr>
    <a:masterClrMapping/>
  </p:clrMapOvr>
  <p:transition advTm="7688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atin typeface="Verdana" charset="0"/>
              </a:rPr>
              <a:t>Calibrated Image Acquisition</a:t>
            </a:r>
          </a:p>
        </p:txBody>
      </p:sp>
      <p:pic>
        <p:nvPicPr>
          <p:cNvPr id="119811" name="Picture 3" descr="acqui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1905000"/>
            <a:ext cx="3733800" cy="280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9812" name="Picture 4" descr="dino-244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05400" y="1295400"/>
            <a:ext cx="1543050"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9813" name="Picture 5" descr="dino2440"/>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81800" y="1295400"/>
            <a:ext cx="1543050"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9814" name="Picture 6" descr="flowy122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05400" y="4038600"/>
            <a:ext cx="156845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9815" name="Picture 7" descr="flowy-2440"/>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781800" y="4038600"/>
            <a:ext cx="156845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9816" name="Rectangle 8"/>
          <p:cNvSpPr>
            <a:spLocks noGrp="1" noChangeArrowheads="1"/>
          </p:cNvSpPr>
          <p:nvPr>
            <p:ph type="body" idx="1"/>
          </p:nvPr>
        </p:nvSpPr>
        <p:spPr>
          <a:xfrm>
            <a:off x="1643063" y="5364163"/>
            <a:ext cx="3382962" cy="858837"/>
          </a:xfrm>
          <a:noFill/>
        </p:spPr>
        <p:txBody>
          <a:bodyPr/>
          <a:lstStyle/>
          <a:p>
            <a:pPr marL="0" indent="0" algn="ctr" eaLnBrk="1" hangingPunct="1">
              <a:buFontTx/>
              <a:buNone/>
            </a:pPr>
            <a:r>
              <a:rPr lang="en-US" sz="2800" i="1">
                <a:latin typeface="Verdana" charset="0"/>
              </a:rPr>
              <a:t>Calibrated Turntable</a:t>
            </a:r>
          </a:p>
          <a:p>
            <a:pPr marL="0" indent="0" algn="ctr" eaLnBrk="1" hangingPunct="1">
              <a:buFontTx/>
              <a:buNone/>
            </a:pPr>
            <a:r>
              <a:rPr lang="en-US" sz="2400" i="1">
                <a:solidFill>
                  <a:srgbClr val="FF6600"/>
                </a:solidFill>
                <a:latin typeface="Verdana" charset="0"/>
              </a:rPr>
              <a:t>360° rotation (21 images)</a:t>
            </a:r>
          </a:p>
        </p:txBody>
      </p:sp>
      <p:sp>
        <p:nvSpPr>
          <p:cNvPr id="729097" name="Rectangle 9"/>
          <p:cNvSpPr>
            <a:spLocks noChangeArrowheads="1"/>
          </p:cNvSpPr>
          <p:nvPr/>
        </p:nvSpPr>
        <p:spPr bwMode="auto">
          <a:xfrm>
            <a:off x="4876800" y="3429000"/>
            <a:ext cx="3667125" cy="427038"/>
          </a:xfrm>
          <a:prstGeom prst="rect">
            <a:avLst/>
          </a:prstGeom>
          <a:noFill/>
          <a:ln w="12700">
            <a:noFill/>
            <a:miter lim="800000"/>
            <a:headEnd/>
            <a:tailEnd/>
          </a:ln>
          <a:effectLst/>
        </p:spPr>
        <p:txBody>
          <a:bodyPr wrap="none" anchor="ctr">
            <a:spAutoFit/>
            <a:flatTx/>
          </a:bodyPr>
          <a:lstStyle/>
          <a:p>
            <a:pPr algn="ctr" eaLnBrk="0" hangingPunct="0">
              <a:spcBef>
                <a:spcPct val="20000"/>
              </a:spcBef>
              <a:defRPr/>
            </a:pPr>
            <a:r>
              <a:rPr lang="en-US" sz="2200" b="1">
                <a:solidFill>
                  <a:srgbClr val="FF6600"/>
                </a:solidFill>
                <a:effectLst>
                  <a:outerShdw blurRad="38100" dist="38100" dir="2700000" algn="tl">
                    <a:srgbClr val="C0C0C0"/>
                  </a:outerShdw>
                </a:effectLst>
                <a:latin typeface="Arial" pitchFamily="34" charset="0"/>
                <a:ea typeface="+mn-ea"/>
              </a:rPr>
              <a:t>Selected Dinosaur Images</a:t>
            </a:r>
            <a:endParaRPr lang="en-US" i="1">
              <a:solidFill>
                <a:srgbClr val="FF6600"/>
              </a:solidFill>
              <a:latin typeface="Times New Roman" pitchFamily="18" charset="0"/>
              <a:ea typeface="+mn-ea"/>
            </a:endParaRPr>
          </a:p>
        </p:txBody>
      </p:sp>
      <p:sp>
        <p:nvSpPr>
          <p:cNvPr id="729098" name="Rectangle 10"/>
          <p:cNvSpPr>
            <a:spLocks noChangeArrowheads="1"/>
          </p:cNvSpPr>
          <p:nvPr/>
        </p:nvSpPr>
        <p:spPr bwMode="auto">
          <a:xfrm>
            <a:off x="5032375" y="6019800"/>
            <a:ext cx="3355975" cy="427038"/>
          </a:xfrm>
          <a:prstGeom prst="rect">
            <a:avLst/>
          </a:prstGeom>
          <a:noFill/>
          <a:ln w="12700">
            <a:noFill/>
            <a:miter lim="800000"/>
            <a:headEnd/>
            <a:tailEnd/>
          </a:ln>
          <a:effectLst/>
        </p:spPr>
        <p:txBody>
          <a:bodyPr wrap="none" anchor="ctr">
            <a:spAutoFit/>
            <a:flatTx/>
          </a:bodyPr>
          <a:lstStyle/>
          <a:p>
            <a:pPr algn="ctr" eaLnBrk="0" hangingPunct="0">
              <a:spcBef>
                <a:spcPct val="20000"/>
              </a:spcBef>
              <a:defRPr/>
            </a:pPr>
            <a:r>
              <a:rPr lang="en-US" sz="2200" b="1">
                <a:solidFill>
                  <a:srgbClr val="FFCC66"/>
                </a:solidFill>
                <a:effectLst>
                  <a:outerShdw blurRad="38100" dist="38100" dir="2700000" algn="tl">
                    <a:srgbClr val="C0C0C0"/>
                  </a:outerShdw>
                </a:effectLst>
                <a:latin typeface="Arial" pitchFamily="34" charset="0"/>
                <a:ea typeface="+mn-ea"/>
              </a:rPr>
              <a:t>Selected Flower Images</a:t>
            </a:r>
            <a:endParaRPr lang="en-US" i="1">
              <a:latin typeface="Times New Roman" pitchFamily="18" charset="0"/>
              <a:ea typeface="+mn-ea"/>
            </a:endParaRPr>
          </a:p>
        </p:txBody>
      </p:sp>
    </p:spTree>
    <p:extLst>
      <p:ext uri="{BB962C8B-B14F-4D97-AF65-F5344CB8AC3E}">
        <p14:creationId xmlns:p14="http://schemas.microsoft.com/office/powerpoint/2010/main" val="2308459328"/>
      </p:ext>
    </p:extLst>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atin typeface="Verdana" charset="0"/>
              </a:rPr>
              <a:t>Voxel Coloring Results (Video)</a:t>
            </a:r>
          </a:p>
        </p:txBody>
      </p:sp>
      <p:pic>
        <p:nvPicPr>
          <p:cNvPr id="120835" name="Picture 3" descr="din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436813" y="1258888"/>
            <a:ext cx="1974850" cy="3536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0836" name="Picture 4" descr="flowyover"/>
          <p:cNvPicPr>
            <a:picLocks noChangeAspect="1" noChangeArrowheads="1"/>
          </p:cNvPicPr>
          <p:nvPr/>
        </p:nvPicPr>
        <p:blipFill>
          <a:blip r:embed="rId4">
            <a:clrChange>
              <a:clrFrom>
                <a:srgbClr val="040204"/>
              </a:clrFrom>
              <a:clrTo>
                <a:srgbClr val="040204">
                  <a:alpha val="0"/>
                </a:srgbClr>
              </a:clrTo>
            </a:clrChange>
            <a:extLst>
              <a:ext uri="{28A0092B-C50C-407E-A947-70E740481C1C}">
                <a14:useLocalDpi xmlns:a14="http://schemas.microsoft.com/office/drawing/2010/main"/>
              </a:ext>
            </a:extLst>
          </a:blip>
          <a:srcRect/>
          <a:stretch>
            <a:fillRect/>
          </a:stretch>
        </p:blipFill>
        <p:spPr bwMode="auto">
          <a:xfrm>
            <a:off x="5957888" y="1514475"/>
            <a:ext cx="2486025" cy="288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1141" name="Text Box 5"/>
          <p:cNvSpPr txBox="1">
            <a:spLocks noChangeArrowheads="1"/>
          </p:cNvSpPr>
          <p:nvPr/>
        </p:nvSpPr>
        <p:spPr bwMode="auto">
          <a:xfrm>
            <a:off x="1676400" y="4916488"/>
            <a:ext cx="3656013" cy="1800225"/>
          </a:xfrm>
          <a:prstGeom prst="rect">
            <a:avLst/>
          </a:prstGeom>
          <a:noFill/>
          <a:ln w="9525">
            <a:noFill/>
            <a:miter lim="800000"/>
            <a:headEnd/>
            <a:tailEnd/>
          </a:ln>
          <a:effectLst/>
        </p:spPr>
        <p:txBody>
          <a:bodyPr wrap="none">
            <a:spAutoFit/>
          </a:bodyPr>
          <a:lstStyle/>
          <a:p>
            <a:pPr algn="ctr" eaLnBrk="0" hangingPunct="0">
              <a:defRPr/>
            </a:pPr>
            <a:r>
              <a:rPr lang="en-US" sz="2200" b="1">
                <a:solidFill>
                  <a:schemeClr val="tx2"/>
                </a:solidFill>
                <a:effectLst>
                  <a:outerShdw blurRad="38100" dist="38100" dir="2700000" algn="tl">
                    <a:srgbClr val="C0C0C0"/>
                  </a:outerShdw>
                </a:effectLst>
                <a:latin typeface="Tahoma" pitchFamily="34" charset="0"/>
                <a:ea typeface="+mn-ea"/>
              </a:rPr>
              <a:t>Dinosaur Reconstruction</a:t>
            </a:r>
          </a:p>
          <a:p>
            <a:pPr algn="ctr" eaLnBrk="0" hangingPunct="0">
              <a:defRPr/>
            </a:pPr>
            <a:r>
              <a:rPr lang="en-US" sz="1800" b="1">
                <a:solidFill>
                  <a:schemeClr val="tx2"/>
                </a:solidFill>
                <a:effectLst>
                  <a:outerShdw blurRad="38100" dist="38100" dir="2700000" algn="tl">
                    <a:srgbClr val="C0C0C0"/>
                  </a:outerShdw>
                </a:effectLst>
                <a:latin typeface="Tahoma" pitchFamily="34" charset="0"/>
                <a:ea typeface="+mn-ea"/>
              </a:rPr>
              <a:t>72 K  </a:t>
            </a:r>
            <a:r>
              <a:rPr lang="en-US" sz="1800" b="1">
                <a:effectLst>
                  <a:outerShdw blurRad="38100" dist="38100" dir="2700000" algn="tl">
                    <a:srgbClr val="C0C0C0"/>
                  </a:outerShdw>
                </a:effectLst>
                <a:latin typeface="Tahoma" pitchFamily="34" charset="0"/>
                <a:ea typeface="+mn-ea"/>
              </a:rPr>
              <a:t>voxels colored</a:t>
            </a:r>
            <a:endParaRPr lang="en-US" sz="1800" b="1">
              <a:solidFill>
                <a:schemeClr val="tx2"/>
              </a:solidFill>
              <a:effectLst>
                <a:outerShdw blurRad="38100" dist="38100" dir="2700000" algn="tl">
                  <a:srgbClr val="C0C0C0"/>
                </a:outerShdw>
              </a:effectLst>
              <a:latin typeface="Tahoma" pitchFamily="34" charset="0"/>
              <a:ea typeface="+mn-ea"/>
            </a:endParaRPr>
          </a:p>
          <a:p>
            <a:pPr algn="ctr" eaLnBrk="0" hangingPunct="0">
              <a:defRPr/>
            </a:pPr>
            <a:r>
              <a:rPr lang="en-US" sz="1800" b="1">
                <a:solidFill>
                  <a:schemeClr val="tx2"/>
                </a:solidFill>
                <a:effectLst>
                  <a:outerShdw blurRad="38100" dist="38100" dir="2700000" algn="tl">
                    <a:srgbClr val="C0C0C0"/>
                  </a:outerShdw>
                </a:effectLst>
                <a:latin typeface="Tahoma" pitchFamily="34" charset="0"/>
                <a:ea typeface="+mn-ea"/>
              </a:rPr>
              <a:t>7.6 M </a:t>
            </a:r>
            <a:r>
              <a:rPr lang="en-US" sz="1800" b="1">
                <a:effectLst>
                  <a:outerShdw blurRad="38100" dist="38100" dir="2700000" algn="tl">
                    <a:srgbClr val="C0C0C0"/>
                  </a:outerShdw>
                </a:effectLst>
                <a:latin typeface="Tahoma" pitchFamily="34" charset="0"/>
                <a:ea typeface="+mn-ea"/>
              </a:rPr>
              <a:t>voxels tested</a:t>
            </a:r>
            <a:endParaRPr lang="en-US" sz="1800" b="1">
              <a:solidFill>
                <a:schemeClr val="tx2"/>
              </a:solidFill>
              <a:effectLst>
                <a:outerShdw blurRad="38100" dist="38100" dir="2700000" algn="tl">
                  <a:srgbClr val="C0C0C0"/>
                </a:outerShdw>
              </a:effectLst>
              <a:latin typeface="Tahoma" pitchFamily="34" charset="0"/>
              <a:ea typeface="+mn-ea"/>
            </a:endParaRPr>
          </a:p>
          <a:p>
            <a:pPr algn="ctr" eaLnBrk="0" hangingPunct="0">
              <a:defRPr/>
            </a:pPr>
            <a:r>
              <a:rPr lang="en-US" sz="1800" b="1">
                <a:solidFill>
                  <a:schemeClr val="tx2"/>
                </a:solidFill>
                <a:effectLst>
                  <a:outerShdw blurRad="38100" dist="38100" dir="2700000" algn="tl">
                    <a:srgbClr val="C0C0C0"/>
                  </a:outerShdw>
                </a:effectLst>
                <a:latin typeface="Tahoma" pitchFamily="34" charset="0"/>
                <a:ea typeface="+mn-ea"/>
              </a:rPr>
              <a:t>7 min. </a:t>
            </a:r>
            <a:r>
              <a:rPr lang="en-US" sz="1800" b="1">
                <a:effectLst>
                  <a:outerShdw blurRad="38100" dist="38100" dir="2700000" algn="tl">
                    <a:srgbClr val="C0C0C0"/>
                  </a:outerShdw>
                </a:effectLst>
                <a:latin typeface="Tahoma" pitchFamily="34" charset="0"/>
                <a:ea typeface="+mn-ea"/>
              </a:rPr>
              <a:t>to compute </a:t>
            </a:r>
          </a:p>
          <a:p>
            <a:pPr algn="ctr" eaLnBrk="0" hangingPunct="0">
              <a:defRPr/>
            </a:pPr>
            <a:r>
              <a:rPr lang="en-US" sz="1800" b="1">
                <a:effectLst>
                  <a:outerShdw blurRad="38100" dist="38100" dir="2700000" algn="tl">
                    <a:srgbClr val="C0C0C0"/>
                  </a:outerShdw>
                </a:effectLst>
                <a:latin typeface="Tahoma" pitchFamily="34" charset="0"/>
                <a:ea typeface="+mn-ea"/>
              </a:rPr>
              <a:t>on a 250MHz SGI</a:t>
            </a:r>
          </a:p>
          <a:p>
            <a:pPr algn="ctr" eaLnBrk="0" hangingPunct="0">
              <a:defRPr/>
            </a:pPr>
            <a:endParaRPr lang="en-US" sz="1800" b="1">
              <a:solidFill>
                <a:schemeClr val="tx2"/>
              </a:solidFill>
              <a:effectLst>
                <a:outerShdw blurRad="38100" dist="38100" dir="2700000" algn="tl">
                  <a:srgbClr val="C0C0C0"/>
                </a:outerShdw>
              </a:effectLst>
              <a:latin typeface="Times New Roman" pitchFamily="18" charset="0"/>
              <a:ea typeface="+mn-ea"/>
            </a:endParaRPr>
          </a:p>
        </p:txBody>
      </p:sp>
      <p:sp>
        <p:nvSpPr>
          <p:cNvPr id="731142" name="Text Box 6"/>
          <p:cNvSpPr txBox="1">
            <a:spLocks noChangeArrowheads="1"/>
          </p:cNvSpPr>
          <p:nvPr/>
        </p:nvSpPr>
        <p:spPr bwMode="auto">
          <a:xfrm>
            <a:off x="5464175" y="4916488"/>
            <a:ext cx="3352800" cy="1800225"/>
          </a:xfrm>
          <a:prstGeom prst="rect">
            <a:avLst/>
          </a:prstGeom>
          <a:noFill/>
          <a:ln w="9525">
            <a:noFill/>
            <a:miter lim="800000"/>
            <a:headEnd/>
            <a:tailEnd/>
          </a:ln>
          <a:effectLst/>
        </p:spPr>
        <p:txBody>
          <a:bodyPr wrap="none">
            <a:spAutoFit/>
          </a:bodyPr>
          <a:lstStyle/>
          <a:p>
            <a:pPr algn="ctr" eaLnBrk="0" hangingPunct="0">
              <a:defRPr/>
            </a:pPr>
            <a:r>
              <a:rPr lang="en-US" sz="2200" b="1">
                <a:solidFill>
                  <a:schemeClr val="tx2"/>
                </a:solidFill>
                <a:effectLst>
                  <a:outerShdw blurRad="38100" dist="38100" dir="2700000" algn="tl">
                    <a:srgbClr val="C0C0C0"/>
                  </a:outerShdw>
                </a:effectLst>
                <a:latin typeface="Tahoma" pitchFamily="34" charset="0"/>
                <a:ea typeface="+mn-ea"/>
              </a:rPr>
              <a:t>Flower Reconstruction</a:t>
            </a:r>
          </a:p>
          <a:p>
            <a:pPr algn="ctr" eaLnBrk="0" hangingPunct="0">
              <a:defRPr/>
            </a:pPr>
            <a:r>
              <a:rPr lang="en-US" sz="1800" b="1">
                <a:solidFill>
                  <a:schemeClr val="tx2"/>
                </a:solidFill>
                <a:effectLst>
                  <a:outerShdw blurRad="38100" dist="38100" dir="2700000" algn="tl">
                    <a:srgbClr val="C0C0C0"/>
                  </a:outerShdw>
                </a:effectLst>
                <a:latin typeface="Tahoma" pitchFamily="34" charset="0"/>
                <a:ea typeface="+mn-ea"/>
              </a:rPr>
              <a:t>70 K  </a:t>
            </a:r>
            <a:r>
              <a:rPr lang="en-US" sz="1800" b="1">
                <a:effectLst>
                  <a:outerShdw blurRad="38100" dist="38100" dir="2700000" algn="tl">
                    <a:srgbClr val="C0C0C0"/>
                  </a:outerShdw>
                </a:effectLst>
                <a:latin typeface="Tahoma" pitchFamily="34" charset="0"/>
                <a:ea typeface="+mn-ea"/>
              </a:rPr>
              <a:t>voxels colored</a:t>
            </a:r>
            <a:endParaRPr lang="en-US" sz="1800" b="1">
              <a:solidFill>
                <a:schemeClr val="tx2"/>
              </a:solidFill>
              <a:effectLst>
                <a:outerShdw blurRad="38100" dist="38100" dir="2700000" algn="tl">
                  <a:srgbClr val="C0C0C0"/>
                </a:outerShdw>
              </a:effectLst>
              <a:latin typeface="Tahoma" pitchFamily="34" charset="0"/>
              <a:ea typeface="+mn-ea"/>
            </a:endParaRPr>
          </a:p>
          <a:p>
            <a:pPr algn="ctr" eaLnBrk="0" hangingPunct="0">
              <a:defRPr/>
            </a:pPr>
            <a:r>
              <a:rPr lang="en-US" sz="1800" b="1">
                <a:solidFill>
                  <a:schemeClr val="tx2"/>
                </a:solidFill>
                <a:effectLst>
                  <a:outerShdw blurRad="38100" dist="38100" dir="2700000" algn="tl">
                    <a:srgbClr val="C0C0C0"/>
                  </a:outerShdw>
                </a:effectLst>
                <a:latin typeface="Tahoma" pitchFamily="34" charset="0"/>
                <a:ea typeface="+mn-ea"/>
              </a:rPr>
              <a:t>7.6 M </a:t>
            </a:r>
            <a:r>
              <a:rPr lang="en-US" sz="1800" b="1">
                <a:effectLst>
                  <a:outerShdw blurRad="38100" dist="38100" dir="2700000" algn="tl">
                    <a:srgbClr val="C0C0C0"/>
                  </a:outerShdw>
                </a:effectLst>
                <a:latin typeface="Tahoma" pitchFamily="34" charset="0"/>
                <a:ea typeface="+mn-ea"/>
              </a:rPr>
              <a:t>voxels tested</a:t>
            </a:r>
            <a:endParaRPr lang="en-US" sz="1800" b="1">
              <a:solidFill>
                <a:schemeClr val="tx2"/>
              </a:solidFill>
              <a:effectLst>
                <a:outerShdw blurRad="38100" dist="38100" dir="2700000" algn="tl">
                  <a:srgbClr val="C0C0C0"/>
                </a:outerShdw>
              </a:effectLst>
              <a:latin typeface="Tahoma" pitchFamily="34" charset="0"/>
              <a:ea typeface="+mn-ea"/>
            </a:endParaRPr>
          </a:p>
          <a:p>
            <a:pPr algn="ctr" eaLnBrk="0" hangingPunct="0">
              <a:defRPr/>
            </a:pPr>
            <a:r>
              <a:rPr lang="en-US" sz="1800" b="1">
                <a:solidFill>
                  <a:schemeClr val="tx2"/>
                </a:solidFill>
                <a:effectLst>
                  <a:outerShdw blurRad="38100" dist="38100" dir="2700000" algn="tl">
                    <a:srgbClr val="C0C0C0"/>
                  </a:outerShdw>
                </a:effectLst>
                <a:latin typeface="Tahoma" pitchFamily="34" charset="0"/>
                <a:ea typeface="+mn-ea"/>
              </a:rPr>
              <a:t>7 min. </a:t>
            </a:r>
            <a:r>
              <a:rPr lang="en-US" sz="1800" b="1">
                <a:effectLst>
                  <a:outerShdw blurRad="38100" dist="38100" dir="2700000" algn="tl">
                    <a:srgbClr val="C0C0C0"/>
                  </a:outerShdw>
                </a:effectLst>
                <a:latin typeface="Tahoma" pitchFamily="34" charset="0"/>
                <a:ea typeface="+mn-ea"/>
              </a:rPr>
              <a:t>to compute </a:t>
            </a:r>
          </a:p>
          <a:p>
            <a:pPr algn="ctr" eaLnBrk="0" hangingPunct="0">
              <a:defRPr/>
            </a:pPr>
            <a:r>
              <a:rPr lang="en-US" sz="1800" b="1">
                <a:effectLst>
                  <a:outerShdw blurRad="38100" dist="38100" dir="2700000" algn="tl">
                    <a:srgbClr val="C0C0C0"/>
                  </a:outerShdw>
                </a:effectLst>
                <a:latin typeface="Tahoma" pitchFamily="34" charset="0"/>
                <a:ea typeface="+mn-ea"/>
              </a:rPr>
              <a:t>on a 250MHz SGI</a:t>
            </a:r>
          </a:p>
          <a:p>
            <a:pPr algn="ctr" eaLnBrk="0" hangingPunct="0">
              <a:defRPr/>
            </a:pPr>
            <a:endParaRPr lang="en-US" sz="1800" b="1">
              <a:solidFill>
                <a:schemeClr val="tx2"/>
              </a:solidFill>
              <a:effectLst>
                <a:outerShdw blurRad="38100" dist="38100" dir="2700000" algn="tl">
                  <a:srgbClr val="C0C0C0"/>
                </a:outerShdw>
              </a:effectLst>
              <a:latin typeface="Times New Roman" pitchFamily="18" charset="0"/>
              <a:ea typeface="+mn-ea"/>
            </a:endParaRPr>
          </a:p>
        </p:txBody>
      </p:sp>
    </p:spTree>
    <p:extLst>
      <p:ext uri="{BB962C8B-B14F-4D97-AF65-F5344CB8AC3E}">
        <p14:creationId xmlns:p14="http://schemas.microsoft.com/office/powerpoint/2010/main" val="2092430938"/>
      </p:ext>
    </p:extLst>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Line 2"/>
          <p:cNvSpPr>
            <a:spLocks noChangeShapeType="1"/>
          </p:cNvSpPr>
          <p:nvPr/>
        </p:nvSpPr>
        <p:spPr bwMode="auto">
          <a:xfrm flipH="1">
            <a:off x="3983038" y="2420938"/>
            <a:ext cx="1371600" cy="0"/>
          </a:xfrm>
          <a:prstGeom prst="line">
            <a:avLst/>
          </a:prstGeom>
          <a:noFill/>
          <a:ln w="12700" cap="rnd">
            <a:solidFill>
              <a:schemeClr val="tx2"/>
            </a:solidFill>
            <a:prstDash val="sysDot"/>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1859" name="Rectangle 3"/>
          <p:cNvSpPr>
            <a:spLocks noGrp="1" noChangeArrowheads="1"/>
          </p:cNvSpPr>
          <p:nvPr>
            <p:ph type="title"/>
          </p:nvPr>
        </p:nvSpPr>
        <p:spPr>
          <a:xfrm>
            <a:off x="1370013" y="163513"/>
            <a:ext cx="7585075" cy="914400"/>
          </a:xfrm>
        </p:spPr>
        <p:txBody>
          <a:bodyPr/>
          <a:lstStyle/>
          <a:p>
            <a:pPr eaLnBrk="1" hangingPunct="1"/>
            <a:r>
              <a:rPr lang="en-US">
                <a:latin typeface="Verdana" charset="0"/>
              </a:rPr>
              <a:t>Limitations of Depth Ordering</a:t>
            </a:r>
          </a:p>
        </p:txBody>
      </p:sp>
      <p:sp>
        <p:nvSpPr>
          <p:cNvPr id="121860" name="Rectangle 4"/>
          <p:cNvSpPr>
            <a:spLocks noGrp="1" noChangeArrowheads="1"/>
          </p:cNvSpPr>
          <p:nvPr>
            <p:ph type="body" idx="1"/>
          </p:nvPr>
        </p:nvSpPr>
        <p:spPr>
          <a:xfrm>
            <a:off x="1752600" y="1452563"/>
            <a:ext cx="7162800" cy="1644650"/>
          </a:xfrm>
        </p:spPr>
        <p:txBody>
          <a:bodyPr/>
          <a:lstStyle/>
          <a:p>
            <a:pPr marL="0" indent="0" eaLnBrk="1" hangingPunct="1">
              <a:buFontTx/>
              <a:buNone/>
            </a:pPr>
            <a:r>
              <a:rPr lang="en-US" sz="2800">
                <a:latin typeface="Verdana" charset="0"/>
              </a:rPr>
              <a:t>A view-independent depth order may not exist</a:t>
            </a:r>
          </a:p>
        </p:txBody>
      </p:sp>
      <p:grpSp>
        <p:nvGrpSpPr>
          <p:cNvPr id="121861" name="Group 5"/>
          <p:cNvGrpSpPr>
            <a:grpSpLocks/>
          </p:cNvGrpSpPr>
          <p:nvPr/>
        </p:nvGrpSpPr>
        <p:grpSpPr bwMode="auto">
          <a:xfrm rot="5400000">
            <a:off x="3678238" y="2265363"/>
            <a:ext cx="457200" cy="311150"/>
            <a:chOff x="1728" y="2064"/>
            <a:chExt cx="384" cy="240"/>
          </a:xfrm>
        </p:grpSpPr>
        <p:sp>
          <p:nvSpPr>
            <p:cNvPr id="121871" name="Rectangle 6"/>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1872" name="Rectangle 7"/>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21862" name="Group 8"/>
          <p:cNvGrpSpPr>
            <a:grpSpLocks/>
          </p:cNvGrpSpPr>
          <p:nvPr/>
        </p:nvGrpSpPr>
        <p:grpSpPr bwMode="auto">
          <a:xfrm rot="-5400000">
            <a:off x="5275263" y="2265363"/>
            <a:ext cx="457200" cy="311150"/>
            <a:chOff x="1728" y="2064"/>
            <a:chExt cx="384" cy="240"/>
          </a:xfrm>
        </p:grpSpPr>
        <p:sp>
          <p:nvSpPr>
            <p:cNvPr id="121869" name="Rectangle 9"/>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1870" name="Rectangle 10"/>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21863" name="Group 11"/>
          <p:cNvGrpSpPr>
            <a:grpSpLocks/>
          </p:cNvGrpSpPr>
          <p:nvPr/>
        </p:nvGrpSpPr>
        <p:grpSpPr bwMode="auto">
          <a:xfrm>
            <a:off x="4211638" y="2344738"/>
            <a:ext cx="990600" cy="427037"/>
            <a:chOff x="1200" y="1267"/>
            <a:chExt cx="624" cy="269"/>
          </a:xfrm>
        </p:grpSpPr>
        <p:sp>
          <p:nvSpPr>
            <p:cNvPr id="121865" name="Oval 12"/>
            <p:cNvSpPr>
              <a:spLocks noChangeArrowheads="1"/>
            </p:cNvSpPr>
            <p:nvPr/>
          </p:nvSpPr>
          <p:spPr bwMode="auto">
            <a:xfrm>
              <a:off x="1344" y="1296"/>
              <a:ext cx="48" cy="48"/>
            </a:xfrm>
            <a:prstGeom prst="ellipse">
              <a:avLst/>
            </a:prstGeom>
            <a:solidFill>
              <a:schemeClr val="tx1"/>
            </a:solidFill>
            <a:ln w="9525">
              <a:solidFill>
                <a:schemeClr val="bg2"/>
              </a:solidFill>
              <a:round/>
              <a:headEnd/>
              <a:tailEnd/>
            </a:ln>
          </p:spPr>
          <p:txBody>
            <a:bodyPr wrap="none" anchor="ctr"/>
            <a:lstStyle/>
            <a:p>
              <a:endParaRPr lang="en-US"/>
            </a:p>
          </p:txBody>
        </p:sp>
        <p:sp>
          <p:nvSpPr>
            <p:cNvPr id="121866" name="Text Box 13"/>
            <p:cNvSpPr txBox="1">
              <a:spLocks noChangeArrowheads="1"/>
            </p:cNvSpPr>
            <p:nvPr/>
          </p:nvSpPr>
          <p:spPr bwMode="auto">
            <a:xfrm>
              <a:off x="1200" y="1267"/>
              <a:ext cx="213"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200">
                  <a:latin typeface="Tahoma" charset="0"/>
                </a:rPr>
                <a:t>p</a:t>
              </a:r>
              <a:endParaRPr lang="en-US"/>
            </a:p>
          </p:txBody>
        </p:sp>
        <p:sp>
          <p:nvSpPr>
            <p:cNvPr id="121867" name="Oval 14"/>
            <p:cNvSpPr>
              <a:spLocks noChangeArrowheads="1"/>
            </p:cNvSpPr>
            <p:nvPr/>
          </p:nvSpPr>
          <p:spPr bwMode="auto">
            <a:xfrm>
              <a:off x="1632" y="1296"/>
              <a:ext cx="48" cy="48"/>
            </a:xfrm>
            <a:prstGeom prst="ellipse">
              <a:avLst/>
            </a:prstGeom>
            <a:solidFill>
              <a:schemeClr val="tx1"/>
            </a:solidFill>
            <a:ln w="9525">
              <a:solidFill>
                <a:schemeClr val="bg2"/>
              </a:solidFill>
              <a:round/>
              <a:headEnd/>
              <a:tailEnd/>
            </a:ln>
          </p:spPr>
          <p:txBody>
            <a:bodyPr wrap="none" anchor="ctr"/>
            <a:lstStyle/>
            <a:p>
              <a:endParaRPr lang="en-US"/>
            </a:p>
          </p:txBody>
        </p:sp>
        <p:sp>
          <p:nvSpPr>
            <p:cNvPr id="121868" name="Text Box 15"/>
            <p:cNvSpPr txBox="1">
              <a:spLocks noChangeArrowheads="1"/>
            </p:cNvSpPr>
            <p:nvPr/>
          </p:nvSpPr>
          <p:spPr bwMode="auto">
            <a:xfrm>
              <a:off x="1611" y="1267"/>
              <a:ext cx="213"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200">
                  <a:latin typeface="Tahoma" charset="0"/>
                </a:rPr>
                <a:t>q</a:t>
              </a:r>
              <a:endParaRPr lang="en-US"/>
            </a:p>
          </p:txBody>
        </p:sp>
      </p:grpSp>
      <p:sp>
        <p:nvSpPr>
          <p:cNvPr id="733200" name="Rectangle 16"/>
          <p:cNvSpPr>
            <a:spLocks noChangeArrowheads="1"/>
          </p:cNvSpPr>
          <p:nvPr/>
        </p:nvSpPr>
        <p:spPr bwMode="auto">
          <a:xfrm>
            <a:off x="1701800" y="2971800"/>
            <a:ext cx="7440613"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FF6600"/>
              </a:buClr>
            </a:pPr>
            <a:r>
              <a:rPr lang="en-US" sz="3200">
                <a:latin typeface="Tahoma" charset="0"/>
              </a:rPr>
              <a:t>Need more powerful general-case algorithms</a:t>
            </a:r>
          </a:p>
          <a:p>
            <a:pPr marL="742950" lvl="1" indent="-285750">
              <a:spcBef>
                <a:spcPct val="20000"/>
              </a:spcBef>
              <a:buClr>
                <a:srgbClr val="FF6600"/>
              </a:buClr>
            </a:pPr>
            <a:r>
              <a:rPr lang="en-US" sz="2800">
                <a:latin typeface="Tahoma" charset="0"/>
              </a:rPr>
              <a:t>Unconstrained camera positions</a:t>
            </a:r>
          </a:p>
          <a:p>
            <a:pPr marL="742950" lvl="1" indent="-285750">
              <a:spcBef>
                <a:spcPct val="20000"/>
              </a:spcBef>
              <a:buClr>
                <a:srgbClr val="FF6600"/>
              </a:buClr>
            </a:pPr>
            <a:r>
              <a:rPr lang="en-US" sz="2800">
                <a:latin typeface="Tahoma" charset="0"/>
              </a:rPr>
              <a:t>Unconstrained scene geometry/topology</a:t>
            </a:r>
          </a:p>
        </p:txBody>
      </p:sp>
    </p:spTree>
    <p:extLst>
      <p:ext uri="{BB962C8B-B14F-4D97-AF65-F5344CB8AC3E}">
        <p14:creationId xmlns:p14="http://schemas.microsoft.com/office/powerpoint/2010/main" val="1999871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3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200" grpId="0"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1709738" y="1143000"/>
            <a:ext cx="6748462"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742950" lvl="1" indent="-285750">
              <a:spcBef>
                <a:spcPct val="20000"/>
              </a:spcBef>
              <a:buClr>
                <a:srgbClr val="FF6600"/>
              </a:buClr>
              <a:buFontTx/>
              <a:buChar char="•"/>
            </a:pPr>
            <a:endParaRPr lang="en-US" sz="2800">
              <a:latin typeface="Tahoma" charset="0"/>
            </a:endParaRPr>
          </a:p>
          <a:p>
            <a:pPr>
              <a:spcBef>
                <a:spcPct val="20000"/>
              </a:spcBef>
              <a:buClr>
                <a:srgbClr val="FF6600"/>
              </a:buClr>
            </a:pPr>
            <a:r>
              <a:rPr lang="en-US" sz="2800">
                <a:solidFill>
                  <a:schemeClr val="folHlink"/>
                </a:solidFill>
                <a:latin typeface="Tahoma" charset="0"/>
              </a:rPr>
              <a:t>1.  C=2 (silhouettes)</a:t>
            </a:r>
          </a:p>
          <a:p>
            <a:pPr marL="742950" lvl="1" indent="-285750">
              <a:spcBef>
                <a:spcPct val="20000"/>
              </a:spcBef>
              <a:buClr>
                <a:schemeClr val="folHlink"/>
              </a:buClr>
            </a:pPr>
            <a:r>
              <a:rPr lang="en-US">
                <a:solidFill>
                  <a:schemeClr val="folHlink"/>
                </a:solidFill>
                <a:latin typeface="Tahoma" charset="0"/>
              </a:rPr>
              <a:t>Volume intersection [Martin 81, Szeliski 93]</a:t>
            </a:r>
          </a:p>
          <a:p>
            <a:pPr marL="1143000" lvl="2" indent="-228600">
              <a:spcBef>
                <a:spcPct val="20000"/>
              </a:spcBef>
              <a:buClr>
                <a:srgbClr val="FF6600"/>
              </a:buClr>
            </a:pPr>
            <a:endParaRPr lang="en-US" sz="2000">
              <a:latin typeface="Tahoma" charset="0"/>
            </a:endParaRPr>
          </a:p>
          <a:p>
            <a:pPr>
              <a:spcBef>
                <a:spcPct val="20000"/>
              </a:spcBef>
              <a:buClr>
                <a:srgbClr val="FF6600"/>
              </a:buClr>
            </a:pPr>
            <a:r>
              <a:rPr lang="en-US" sz="2800">
                <a:solidFill>
                  <a:schemeClr val="folHlink"/>
                </a:solidFill>
                <a:latin typeface="Tahoma" charset="0"/>
              </a:rPr>
              <a:t>2.  C unconstrained, viewpoint constraints</a:t>
            </a:r>
          </a:p>
          <a:p>
            <a:pPr marL="742950" lvl="1" indent="-285750">
              <a:spcBef>
                <a:spcPct val="20000"/>
              </a:spcBef>
              <a:buClr>
                <a:schemeClr val="folHlink"/>
              </a:buClr>
            </a:pPr>
            <a:r>
              <a:rPr lang="en-US">
                <a:solidFill>
                  <a:schemeClr val="folHlink"/>
                </a:solidFill>
                <a:latin typeface="Tahoma" charset="0"/>
              </a:rPr>
              <a:t>Voxel coloring algorithm [Seitz &amp; Dyer 97]</a:t>
            </a:r>
          </a:p>
          <a:p>
            <a:pPr marL="1143000" lvl="2" indent="-228600">
              <a:spcBef>
                <a:spcPct val="20000"/>
              </a:spcBef>
              <a:buClr>
                <a:srgbClr val="FF6600"/>
              </a:buClr>
            </a:pPr>
            <a:endParaRPr lang="en-US" sz="2000">
              <a:latin typeface="Tahoma" charset="0"/>
            </a:endParaRPr>
          </a:p>
          <a:p>
            <a:pPr>
              <a:spcBef>
                <a:spcPct val="20000"/>
              </a:spcBef>
              <a:buClr>
                <a:srgbClr val="FF6600"/>
              </a:buClr>
            </a:pPr>
            <a:r>
              <a:rPr lang="en-US" sz="2800">
                <a:latin typeface="Tahoma" charset="0"/>
              </a:rPr>
              <a:t>3.  General Case</a:t>
            </a:r>
          </a:p>
          <a:p>
            <a:pPr marL="742950" lvl="1" indent="-285750">
              <a:spcBef>
                <a:spcPct val="20000"/>
              </a:spcBef>
              <a:buClr>
                <a:srgbClr val="FF6600"/>
              </a:buClr>
            </a:pPr>
            <a:r>
              <a:rPr lang="en-US">
                <a:latin typeface="Tahoma" charset="0"/>
              </a:rPr>
              <a:t>Space carving [Kutulakos &amp; Seitz 98]</a:t>
            </a:r>
          </a:p>
        </p:txBody>
      </p:sp>
      <p:sp>
        <p:nvSpPr>
          <p:cNvPr id="122883" name="Rectangle 3"/>
          <p:cNvSpPr>
            <a:spLocks noChangeArrowheads="1"/>
          </p:cNvSpPr>
          <p:nvPr/>
        </p:nvSpPr>
        <p:spPr bwMode="auto">
          <a:xfrm>
            <a:off x="457200" y="152400"/>
            <a:ext cx="82296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sz="4000">
                <a:solidFill>
                  <a:schemeClr val="tx2"/>
                </a:solidFill>
                <a:latin typeface="Tahoma" charset="0"/>
              </a:rPr>
              <a:t>Voxel Coloring Solutions</a:t>
            </a:r>
          </a:p>
        </p:txBody>
      </p:sp>
    </p:spTree>
    <p:extLst>
      <p:ext uri="{BB962C8B-B14F-4D97-AF65-F5344CB8AC3E}">
        <p14:creationId xmlns:p14="http://schemas.microsoft.com/office/powerpoint/2010/main" val="2195962028"/>
      </p:ext>
    </p:extLst>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latin typeface="Verdana" charset="0"/>
              </a:rPr>
              <a:t>Space Carving Algorithm</a:t>
            </a:r>
          </a:p>
        </p:txBody>
      </p:sp>
      <p:sp>
        <p:nvSpPr>
          <p:cNvPr id="123907" name="Rectangle 3"/>
          <p:cNvSpPr>
            <a:spLocks noGrp="1" noChangeArrowheads="1"/>
          </p:cNvSpPr>
          <p:nvPr>
            <p:ph type="body" idx="1"/>
          </p:nvPr>
        </p:nvSpPr>
        <p:spPr>
          <a:xfrm>
            <a:off x="2063750" y="3690938"/>
            <a:ext cx="6897688" cy="500062"/>
          </a:xfrm>
        </p:spPr>
        <p:txBody>
          <a:bodyPr/>
          <a:lstStyle/>
          <a:p>
            <a:pPr marL="0" indent="0" eaLnBrk="1" hangingPunct="1">
              <a:buFontTx/>
              <a:buNone/>
            </a:pPr>
            <a:r>
              <a:rPr lang="en-US">
                <a:latin typeface="Verdana" charset="0"/>
              </a:rPr>
              <a:t>Space Carving Algorithm</a:t>
            </a:r>
          </a:p>
        </p:txBody>
      </p:sp>
      <p:sp>
        <p:nvSpPr>
          <p:cNvPr id="123908" name="Freeform 4"/>
          <p:cNvSpPr>
            <a:spLocks/>
          </p:cNvSpPr>
          <p:nvPr/>
        </p:nvSpPr>
        <p:spPr bwMode="auto">
          <a:xfrm>
            <a:off x="2152650" y="2009775"/>
            <a:ext cx="990600" cy="1524000"/>
          </a:xfrm>
          <a:custGeom>
            <a:avLst/>
            <a:gdLst>
              <a:gd name="T0" fmla="*/ 2147483647 w 624"/>
              <a:gd name="T1" fmla="*/ 2147483647 h 960"/>
              <a:gd name="T2" fmla="*/ 2147483647 w 624"/>
              <a:gd name="T3" fmla="*/ 2147483647 h 960"/>
              <a:gd name="T4" fmla="*/ 0 w 624"/>
              <a:gd name="T5" fmla="*/ 0 h 960"/>
              <a:gd name="T6" fmla="*/ 0 w 624"/>
              <a:gd name="T7" fmla="*/ 2147483647 h 960"/>
              <a:gd name="T8" fmla="*/ 2147483647 w 624"/>
              <a:gd name="T9" fmla="*/ 2147483647 h 960"/>
              <a:gd name="T10" fmla="*/ 0 60000 65536"/>
              <a:gd name="T11" fmla="*/ 0 60000 65536"/>
              <a:gd name="T12" fmla="*/ 0 60000 65536"/>
              <a:gd name="T13" fmla="*/ 0 60000 65536"/>
              <a:gd name="T14" fmla="*/ 0 60000 65536"/>
              <a:gd name="T15" fmla="*/ 0 w 624"/>
              <a:gd name="T16" fmla="*/ 0 h 960"/>
              <a:gd name="T17" fmla="*/ 624 w 624"/>
              <a:gd name="T18" fmla="*/ 960 h 960"/>
            </a:gdLst>
            <a:ahLst/>
            <a:cxnLst>
              <a:cxn ang="T10">
                <a:pos x="T0" y="T1"/>
              </a:cxn>
              <a:cxn ang="T11">
                <a:pos x="T2" y="T3"/>
              </a:cxn>
              <a:cxn ang="T12">
                <a:pos x="T4" y="T5"/>
              </a:cxn>
              <a:cxn ang="T13">
                <a:pos x="T6" y="T7"/>
              </a:cxn>
              <a:cxn ang="T14">
                <a:pos x="T8" y="T9"/>
              </a:cxn>
            </a:cxnLst>
            <a:rect l="T15" t="T16" r="T17" b="T18"/>
            <a:pathLst>
              <a:path w="624" h="960">
                <a:moveTo>
                  <a:pt x="624" y="960"/>
                </a:moveTo>
                <a:lnTo>
                  <a:pt x="624" y="384"/>
                </a:lnTo>
                <a:lnTo>
                  <a:pt x="0" y="0"/>
                </a:lnTo>
                <a:lnTo>
                  <a:pt x="0" y="576"/>
                </a:lnTo>
                <a:lnTo>
                  <a:pt x="624" y="960"/>
                </a:lnTo>
                <a:close/>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3909" name="Freeform 5"/>
          <p:cNvSpPr>
            <a:spLocks/>
          </p:cNvSpPr>
          <p:nvPr/>
        </p:nvSpPr>
        <p:spPr bwMode="auto">
          <a:xfrm flipH="1">
            <a:off x="6877050" y="2162175"/>
            <a:ext cx="990600" cy="1524000"/>
          </a:xfrm>
          <a:custGeom>
            <a:avLst/>
            <a:gdLst>
              <a:gd name="T0" fmla="*/ 2147483647 w 624"/>
              <a:gd name="T1" fmla="*/ 2147483647 h 960"/>
              <a:gd name="T2" fmla="*/ 2147483647 w 624"/>
              <a:gd name="T3" fmla="*/ 2147483647 h 960"/>
              <a:gd name="T4" fmla="*/ 0 w 624"/>
              <a:gd name="T5" fmla="*/ 0 h 960"/>
              <a:gd name="T6" fmla="*/ 0 w 624"/>
              <a:gd name="T7" fmla="*/ 2147483647 h 960"/>
              <a:gd name="T8" fmla="*/ 2147483647 w 624"/>
              <a:gd name="T9" fmla="*/ 2147483647 h 960"/>
              <a:gd name="T10" fmla="*/ 0 60000 65536"/>
              <a:gd name="T11" fmla="*/ 0 60000 65536"/>
              <a:gd name="T12" fmla="*/ 0 60000 65536"/>
              <a:gd name="T13" fmla="*/ 0 60000 65536"/>
              <a:gd name="T14" fmla="*/ 0 60000 65536"/>
              <a:gd name="T15" fmla="*/ 0 w 624"/>
              <a:gd name="T16" fmla="*/ 0 h 960"/>
              <a:gd name="T17" fmla="*/ 624 w 624"/>
              <a:gd name="T18" fmla="*/ 960 h 960"/>
            </a:gdLst>
            <a:ahLst/>
            <a:cxnLst>
              <a:cxn ang="T10">
                <a:pos x="T0" y="T1"/>
              </a:cxn>
              <a:cxn ang="T11">
                <a:pos x="T2" y="T3"/>
              </a:cxn>
              <a:cxn ang="T12">
                <a:pos x="T4" y="T5"/>
              </a:cxn>
              <a:cxn ang="T13">
                <a:pos x="T6" y="T7"/>
              </a:cxn>
              <a:cxn ang="T14">
                <a:pos x="T8" y="T9"/>
              </a:cxn>
            </a:cxnLst>
            <a:rect l="T15" t="T16" r="T17" b="T18"/>
            <a:pathLst>
              <a:path w="624" h="960">
                <a:moveTo>
                  <a:pt x="624" y="960"/>
                </a:moveTo>
                <a:lnTo>
                  <a:pt x="624" y="384"/>
                </a:lnTo>
                <a:lnTo>
                  <a:pt x="0" y="0"/>
                </a:lnTo>
                <a:lnTo>
                  <a:pt x="0" y="576"/>
                </a:lnTo>
                <a:lnTo>
                  <a:pt x="624" y="960"/>
                </a:lnTo>
                <a:close/>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3910" name="Text Box 6"/>
          <p:cNvSpPr txBox="1">
            <a:spLocks noChangeArrowheads="1"/>
          </p:cNvSpPr>
          <p:nvPr/>
        </p:nvSpPr>
        <p:spPr bwMode="auto">
          <a:xfrm>
            <a:off x="814388" y="2460625"/>
            <a:ext cx="110013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sz="2000">
                <a:latin typeface="Arial" charset="0"/>
              </a:rPr>
              <a:t>Image 1</a:t>
            </a:r>
            <a:endParaRPr lang="en-US"/>
          </a:p>
        </p:txBody>
      </p:sp>
      <p:sp>
        <p:nvSpPr>
          <p:cNvPr id="123911" name="Text Box 7"/>
          <p:cNvSpPr txBox="1">
            <a:spLocks noChangeArrowheads="1"/>
          </p:cNvSpPr>
          <p:nvPr/>
        </p:nvSpPr>
        <p:spPr bwMode="auto">
          <a:xfrm>
            <a:off x="8027988" y="2470150"/>
            <a:ext cx="1143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sz="2000">
                <a:latin typeface="Arial" charset="0"/>
              </a:rPr>
              <a:t>Image N</a:t>
            </a:r>
            <a:endParaRPr lang="en-US"/>
          </a:p>
        </p:txBody>
      </p:sp>
      <p:sp>
        <p:nvSpPr>
          <p:cNvPr id="123912" name="Text Box 8"/>
          <p:cNvSpPr txBox="1">
            <a:spLocks noChangeArrowheads="1"/>
          </p:cNvSpPr>
          <p:nvPr/>
        </p:nvSpPr>
        <p:spPr bwMode="auto">
          <a:xfrm>
            <a:off x="4606925" y="2938463"/>
            <a:ext cx="7413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spcBef>
                <a:spcPct val="50000"/>
              </a:spcBef>
            </a:pPr>
            <a:r>
              <a:rPr lang="en-US">
                <a:latin typeface="Arial" charset="0"/>
              </a:rPr>
              <a:t>…...</a:t>
            </a:r>
            <a:endParaRPr lang="en-US"/>
          </a:p>
        </p:txBody>
      </p:sp>
      <p:grpSp>
        <p:nvGrpSpPr>
          <p:cNvPr id="2" name="Group 9"/>
          <p:cNvGrpSpPr>
            <a:grpSpLocks/>
          </p:cNvGrpSpPr>
          <p:nvPr/>
        </p:nvGrpSpPr>
        <p:grpSpPr bwMode="auto">
          <a:xfrm>
            <a:off x="1119188" y="1524000"/>
            <a:ext cx="7924800" cy="3352800"/>
            <a:chOff x="432" y="960"/>
            <a:chExt cx="4992" cy="2112"/>
          </a:xfrm>
        </p:grpSpPr>
        <p:grpSp>
          <p:nvGrpSpPr>
            <p:cNvPr id="123980" name="Group 10"/>
            <p:cNvGrpSpPr>
              <a:grpSpLocks/>
            </p:cNvGrpSpPr>
            <p:nvPr/>
          </p:nvGrpSpPr>
          <p:grpSpPr bwMode="auto">
            <a:xfrm>
              <a:off x="2431" y="960"/>
              <a:ext cx="905" cy="807"/>
              <a:chOff x="2431" y="960"/>
              <a:chExt cx="905" cy="807"/>
            </a:xfrm>
          </p:grpSpPr>
          <p:sp>
            <p:nvSpPr>
              <p:cNvPr id="123982" name="Rectangle 11"/>
              <p:cNvSpPr>
                <a:spLocks noChangeArrowheads="1"/>
              </p:cNvSpPr>
              <p:nvPr/>
            </p:nvSpPr>
            <p:spPr bwMode="auto">
              <a:xfrm>
                <a:off x="2682" y="1439"/>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83" name="Rectangle 12"/>
              <p:cNvSpPr>
                <a:spLocks noChangeArrowheads="1"/>
              </p:cNvSpPr>
              <p:nvPr/>
            </p:nvSpPr>
            <p:spPr bwMode="auto">
              <a:xfrm>
                <a:off x="2598" y="1523"/>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84" name="Rectangle 13"/>
              <p:cNvSpPr>
                <a:spLocks noChangeArrowheads="1"/>
              </p:cNvSpPr>
              <p:nvPr/>
            </p:nvSpPr>
            <p:spPr bwMode="auto">
              <a:xfrm>
                <a:off x="2682" y="1278"/>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85" name="Rectangle 14"/>
              <p:cNvSpPr>
                <a:spLocks noChangeArrowheads="1"/>
              </p:cNvSpPr>
              <p:nvPr/>
            </p:nvSpPr>
            <p:spPr bwMode="auto">
              <a:xfrm>
                <a:off x="2598" y="136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86" name="Rectangle 15"/>
              <p:cNvSpPr>
                <a:spLocks noChangeArrowheads="1"/>
              </p:cNvSpPr>
              <p:nvPr/>
            </p:nvSpPr>
            <p:spPr bwMode="auto">
              <a:xfrm>
                <a:off x="2515" y="1446"/>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87" name="Rectangle 16"/>
              <p:cNvSpPr>
                <a:spLocks noChangeArrowheads="1"/>
              </p:cNvSpPr>
              <p:nvPr/>
            </p:nvSpPr>
            <p:spPr bwMode="auto">
              <a:xfrm>
                <a:off x="2682" y="1120"/>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88" name="Rectangle 17"/>
              <p:cNvSpPr>
                <a:spLocks noChangeArrowheads="1"/>
              </p:cNvSpPr>
              <p:nvPr/>
            </p:nvSpPr>
            <p:spPr bwMode="auto">
              <a:xfrm>
                <a:off x="2598" y="1204"/>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89" name="Rectangle 18"/>
              <p:cNvSpPr>
                <a:spLocks noChangeArrowheads="1"/>
              </p:cNvSpPr>
              <p:nvPr/>
            </p:nvSpPr>
            <p:spPr bwMode="auto">
              <a:xfrm>
                <a:off x="2515" y="1288"/>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90" name="Rectangle 19"/>
              <p:cNvSpPr>
                <a:spLocks noChangeArrowheads="1"/>
              </p:cNvSpPr>
              <p:nvPr/>
            </p:nvSpPr>
            <p:spPr bwMode="auto">
              <a:xfrm>
                <a:off x="2431" y="137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91" name="Rectangle 20"/>
              <p:cNvSpPr>
                <a:spLocks noChangeArrowheads="1"/>
              </p:cNvSpPr>
              <p:nvPr/>
            </p:nvSpPr>
            <p:spPr bwMode="auto">
              <a:xfrm>
                <a:off x="2598" y="1044"/>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92" name="Rectangle 21"/>
              <p:cNvSpPr>
                <a:spLocks noChangeArrowheads="1"/>
              </p:cNvSpPr>
              <p:nvPr/>
            </p:nvSpPr>
            <p:spPr bwMode="auto">
              <a:xfrm>
                <a:off x="2515" y="1128"/>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93" name="Rectangle 22"/>
              <p:cNvSpPr>
                <a:spLocks noChangeArrowheads="1"/>
              </p:cNvSpPr>
              <p:nvPr/>
            </p:nvSpPr>
            <p:spPr bwMode="auto">
              <a:xfrm>
                <a:off x="2431" y="1212"/>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94" name="Rectangle 23"/>
              <p:cNvSpPr>
                <a:spLocks noChangeArrowheads="1"/>
              </p:cNvSpPr>
              <p:nvPr/>
            </p:nvSpPr>
            <p:spPr bwMode="auto">
              <a:xfrm>
                <a:off x="2846" y="1439"/>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95" name="Rectangle 24"/>
              <p:cNvSpPr>
                <a:spLocks noChangeArrowheads="1"/>
              </p:cNvSpPr>
              <p:nvPr/>
            </p:nvSpPr>
            <p:spPr bwMode="auto">
              <a:xfrm>
                <a:off x="2763" y="1523"/>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96" name="Rectangle 25"/>
              <p:cNvSpPr>
                <a:spLocks noChangeArrowheads="1"/>
              </p:cNvSpPr>
              <p:nvPr/>
            </p:nvSpPr>
            <p:spPr bwMode="auto">
              <a:xfrm>
                <a:off x="2679" y="1607"/>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97" name="Rectangle 26"/>
              <p:cNvSpPr>
                <a:spLocks noChangeArrowheads="1"/>
              </p:cNvSpPr>
              <p:nvPr/>
            </p:nvSpPr>
            <p:spPr bwMode="auto">
              <a:xfrm>
                <a:off x="2846" y="1278"/>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98" name="Rectangle 27"/>
              <p:cNvSpPr>
                <a:spLocks noChangeArrowheads="1"/>
              </p:cNvSpPr>
              <p:nvPr/>
            </p:nvSpPr>
            <p:spPr bwMode="auto">
              <a:xfrm>
                <a:off x="2763" y="136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99" name="Rectangle 28"/>
              <p:cNvSpPr>
                <a:spLocks noChangeArrowheads="1"/>
              </p:cNvSpPr>
              <p:nvPr/>
            </p:nvSpPr>
            <p:spPr bwMode="auto">
              <a:xfrm>
                <a:off x="2679" y="1446"/>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00" name="Rectangle 29"/>
              <p:cNvSpPr>
                <a:spLocks noChangeArrowheads="1"/>
              </p:cNvSpPr>
              <p:nvPr/>
            </p:nvSpPr>
            <p:spPr bwMode="auto">
              <a:xfrm>
                <a:off x="2596" y="1530"/>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01" name="Rectangle 30"/>
              <p:cNvSpPr>
                <a:spLocks noChangeArrowheads="1"/>
              </p:cNvSpPr>
              <p:nvPr/>
            </p:nvSpPr>
            <p:spPr bwMode="auto">
              <a:xfrm>
                <a:off x="2846" y="1120"/>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02" name="Rectangle 31"/>
              <p:cNvSpPr>
                <a:spLocks noChangeArrowheads="1"/>
              </p:cNvSpPr>
              <p:nvPr/>
            </p:nvSpPr>
            <p:spPr bwMode="auto">
              <a:xfrm>
                <a:off x="2763" y="1204"/>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03" name="Rectangle 32"/>
              <p:cNvSpPr>
                <a:spLocks noChangeArrowheads="1"/>
              </p:cNvSpPr>
              <p:nvPr/>
            </p:nvSpPr>
            <p:spPr bwMode="auto">
              <a:xfrm>
                <a:off x="2679" y="1288"/>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04" name="Rectangle 33"/>
              <p:cNvSpPr>
                <a:spLocks noChangeArrowheads="1"/>
              </p:cNvSpPr>
              <p:nvPr/>
            </p:nvSpPr>
            <p:spPr bwMode="auto">
              <a:xfrm>
                <a:off x="2596" y="137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05" name="Rectangle 34"/>
              <p:cNvSpPr>
                <a:spLocks noChangeArrowheads="1"/>
              </p:cNvSpPr>
              <p:nvPr/>
            </p:nvSpPr>
            <p:spPr bwMode="auto">
              <a:xfrm>
                <a:off x="2846" y="960"/>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06" name="Rectangle 35"/>
              <p:cNvSpPr>
                <a:spLocks noChangeArrowheads="1"/>
              </p:cNvSpPr>
              <p:nvPr/>
            </p:nvSpPr>
            <p:spPr bwMode="auto">
              <a:xfrm>
                <a:off x="2763" y="1044"/>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07" name="Rectangle 36"/>
              <p:cNvSpPr>
                <a:spLocks noChangeArrowheads="1"/>
              </p:cNvSpPr>
              <p:nvPr/>
            </p:nvSpPr>
            <p:spPr bwMode="auto">
              <a:xfrm>
                <a:off x="2679" y="1128"/>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08" name="Rectangle 37"/>
              <p:cNvSpPr>
                <a:spLocks noChangeArrowheads="1"/>
              </p:cNvSpPr>
              <p:nvPr/>
            </p:nvSpPr>
            <p:spPr bwMode="auto">
              <a:xfrm>
                <a:off x="3011" y="1439"/>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09" name="Rectangle 38"/>
              <p:cNvSpPr>
                <a:spLocks noChangeArrowheads="1"/>
              </p:cNvSpPr>
              <p:nvPr/>
            </p:nvSpPr>
            <p:spPr bwMode="auto">
              <a:xfrm>
                <a:off x="2927" y="1523"/>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10" name="Rectangle 39"/>
              <p:cNvSpPr>
                <a:spLocks noChangeArrowheads="1"/>
              </p:cNvSpPr>
              <p:nvPr/>
            </p:nvSpPr>
            <p:spPr bwMode="auto">
              <a:xfrm>
                <a:off x="2844" y="1607"/>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11" name="Rectangle 40"/>
              <p:cNvSpPr>
                <a:spLocks noChangeArrowheads="1"/>
              </p:cNvSpPr>
              <p:nvPr/>
            </p:nvSpPr>
            <p:spPr bwMode="auto">
              <a:xfrm>
                <a:off x="3011" y="1278"/>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12" name="Rectangle 41"/>
              <p:cNvSpPr>
                <a:spLocks noChangeArrowheads="1"/>
              </p:cNvSpPr>
              <p:nvPr/>
            </p:nvSpPr>
            <p:spPr bwMode="auto">
              <a:xfrm>
                <a:off x="2927" y="1362"/>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13" name="Rectangle 42"/>
              <p:cNvSpPr>
                <a:spLocks noChangeArrowheads="1"/>
              </p:cNvSpPr>
              <p:nvPr/>
            </p:nvSpPr>
            <p:spPr bwMode="auto">
              <a:xfrm>
                <a:off x="2844" y="1446"/>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14" name="Rectangle 43"/>
              <p:cNvSpPr>
                <a:spLocks noChangeArrowheads="1"/>
              </p:cNvSpPr>
              <p:nvPr/>
            </p:nvSpPr>
            <p:spPr bwMode="auto">
              <a:xfrm>
                <a:off x="3011" y="1120"/>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15" name="Rectangle 44"/>
              <p:cNvSpPr>
                <a:spLocks noChangeArrowheads="1"/>
              </p:cNvSpPr>
              <p:nvPr/>
            </p:nvSpPr>
            <p:spPr bwMode="auto">
              <a:xfrm>
                <a:off x="2927" y="1204"/>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16" name="Rectangle 45"/>
              <p:cNvSpPr>
                <a:spLocks noChangeArrowheads="1"/>
              </p:cNvSpPr>
              <p:nvPr/>
            </p:nvSpPr>
            <p:spPr bwMode="auto">
              <a:xfrm>
                <a:off x="2844" y="1288"/>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17" name="Rectangle 46"/>
              <p:cNvSpPr>
                <a:spLocks noChangeArrowheads="1"/>
              </p:cNvSpPr>
              <p:nvPr/>
            </p:nvSpPr>
            <p:spPr bwMode="auto">
              <a:xfrm>
                <a:off x="2760" y="1372"/>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18" name="Rectangle 47"/>
              <p:cNvSpPr>
                <a:spLocks noChangeArrowheads="1"/>
              </p:cNvSpPr>
              <p:nvPr/>
            </p:nvSpPr>
            <p:spPr bwMode="auto">
              <a:xfrm>
                <a:off x="3011" y="960"/>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19" name="Rectangle 48"/>
              <p:cNvSpPr>
                <a:spLocks noChangeArrowheads="1"/>
              </p:cNvSpPr>
              <p:nvPr/>
            </p:nvSpPr>
            <p:spPr bwMode="auto">
              <a:xfrm>
                <a:off x="2844" y="1128"/>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20" name="Rectangle 49"/>
              <p:cNvSpPr>
                <a:spLocks noChangeArrowheads="1"/>
              </p:cNvSpPr>
              <p:nvPr/>
            </p:nvSpPr>
            <p:spPr bwMode="auto">
              <a:xfrm>
                <a:off x="3176" y="1439"/>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21" name="Rectangle 50"/>
              <p:cNvSpPr>
                <a:spLocks noChangeArrowheads="1"/>
              </p:cNvSpPr>
              <p:nvPr/>
            </p:nvSpPr>
            <p:spPr bwMode="auto">
              <a:xfrm>
                <a:off x="3092" y="1523"/>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22" name="Rectangle 51"/>
              <p:cNvSpPr>
                <a:spLocks noChangeArrowheads="1"/>
              </p:cNvSpPr>
              <p:nvPr/>
            </p:nvSpPr>
            <p:spPr bwMode="auto">
              <a:xfrm>
                <a:off x="3009" y="1607"/>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23" name="Rectangle 52"/>
              <p:cNvSpPr>
                <a:spLocks noChangeArrowheads="1"/>
              </p:cNvSpPr>
              <p:nvPr/>
            </p:nvSpPr>
            <p:spPr bwMode="auto">
              <a:xfrm>
                <a:off x="3092" y="136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24" name="Rectangle 53"/>
              <p:cNvSpPr>
                <a:spLocks noChangeArrowheads="1"/>
              </p:cNvSpPr>
              <p:nvPr/>
            </p:nvSpPr>
            <p:spPr bwMode="auto">
              <a:xfrm>
                <a:off x="3009" y="1446"/>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25" name="Rectangle 54"/>
              <p:cNvSpPr>
                <a:spLocks noChangeArrowheads="1"/>
              </p:cNvSpPr>
              <p:nvPr/>
            </p:nvSpPr>
            <p:spPr bwMode="auto">
              <a:xfrm>
                <a:off x="2925" y="1530"/>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26" name="Rectangle 55"/>
              <p:cNvSpPr>
                <a:spLocks noChangeArrowheads="1"/>
              </p:cNvSpPr>
              <p:nvPr/>
            </p:nvSpPr>
            <p:spPr bwMode="auto">
              <a:xfrm>
                <a:off x="3176" y="1120"/>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27" name="Rectangle 56"/>
              <p:cNvSpPr>
                <a:spLocks noChangeArrowheads="1"/>
              </p:cNvSpPr>
              <p:nvPr/>
            </p:nvSpPr>
            <p:spPr bwMode="auto">
              <a:xfrm>
                <a:off x="3176" y="960"/>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28" name="Rectangle 57"/>
              <p:cNvSpPr>
                <a:spLocks noChangeArrowheads="1"/>
              </p:cNvSpPr>
              <p:nvPr/>
            </p:nvSpPr>
            <p:spPr bwMode="auto">
              <a:xfrm>
                <a:off x="3092" y="1044"/>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29" name="Rectangle 58"/>
              <p:cNvSpPr>
                <a:spLocks noChangeArrowheads="1"/>
              </p:cNvSpPr>
              <p:nvPr/>
            </p:nvSpPr>
            <p:spPr bwMode="auto">
              <a:xfrm>
                <a:off x="2925" y="137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4030" name="Rectangle 59"/>
              <p:cNvSpPr>
                <a:spLocks noChangeArrowheads="1"/>
              </p:cNvSpPr>
              <p:nvPr/>
            </p:nvSpPr>
            <p:spPr bwMode="auto">
              <a:xfrm>
                <a:off x="2760" y="1212"/>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grpSp>
        <p:sp>
          <p:nvSpPr>
            <p:cNvPr id="123981" name="Rectangle 60"/>
            <p:cNvSpPr>
              <a:spLocks noChangeArrowheads="1"/>
            </p:cNvSpPr>
            <p:nvPr/>
          </p:nvSpPr>
          <p:spPr bwMode="auto">
            <a:xfrm>
              <a:off x="432" y="2784"/>
              <a:ext cx="49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742950" lvl="1" indent="-285750">
                <a:spcBef>
                  <a:spcPct val="20000"/>
                </a:spcBef>
                <a:buClr>
                  <a:srgbClr val="FF6600"/>
                </a:buClr>
              </a:pPr>
              <a:r>
                <a:rPr lang="en-US">
                  <a:latin typeface="Tahoma" charset="0"/>
                </a:rPr>
                <a:t>Initialize to a volume V containing the true scene</a:t>
              </a:r>
            </a:p>
          </p:txBody>
        </p:sp>
      </p:grpSp>
      <p:grpSp>
        <p:nvGrpSpPr>
          <p:cNvPr id="4" name="Group 61"/>
          <p:cNvGrpSpPr>
            <a:grpSpLocks/>
          </p:cNvGrpSpPr>
          <p:nvPr/>
        </p:nvGrpSpPr>
        <p:grpSpPr bwMode="auto">
          <a:xfrm>
            <a:off x="1119188" y="4876800"/>
            <a:ext cx="7924800" cy="1524000"/>
            <a:chOff x="432" y="3072"/>
            <a:chExt cx="4992" cy="960"/>
          </a:xfrm>
        </p:grpSpPr>
        <p:sp>
          <p:nvSpPr>
            <p:cNvPr id="123978" name="Rectangle 62"/>
            <p:cNvSpPr>
              <a:spLocks noChangeArrowheads="1"/>
            </p:cNvSpPr>
            <p:nvPr/>
          </p:nvSpPr>
          <p:spPr bwMode="auto">
            <a:xfrm>
              <a:off x="624" y="3072"/>
              <a:ext cx="4416" cy="960"/>
            </a:xfrm>
            <a:prstGeom prst="rect">
              <a:avLst/>
            </a:prstGeom>
            <a:noFill/>
            <a:ln w="28575">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3979" name="Rectangle 63"/>
            <p:cNvSpPr>
              <a:spLocks noChangeArrowheads="1"/>
            </p:cNvSpPr>
            <p:nvPr/>
          </p:nvSpPr>
          <p:spPr bwMode="auto">
            <a:xfrm>
              <a:off x="432" y="3744"/>
              <a:ext cx="49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742950" lvl="1" indent="-285750">
                <a:spcBef>
                  <a:spcPct val="20000"/>
                </a:spcBef>
                <a:buClr>
                  <a:srgbClr val="FF6600"/>
                </a:buClr>
              </a:pPr>
              <a:r>
                <a:rPr lang="en-US">
                  <a:latin typeface="Tahoma" charset="0"/>
                </a:rPr>
                <a:t>Repeat until convergence</a:t>
              </a:r>
            </a:p>
          </p:txBody>
        </p:sp>
      </p:grpSp>
      <p:grpSp>
        <p:nvGrpSpPr>
          <p:cNvPr id="5" name="Group 64"/>
          <p:cNvGrpSpPr>
            <a:grpSpLocks/>
          </p:cNvGrpSpPr>
          <p:nvPr/>
        </p:nvGrpSpPr>
        <p:grpSpPr bwMode="auto">
          <a:xfrm>
            <a:off x="1119188" y="2171700"/>
            <a:ext cx="7924800" cy="3086100"/>
            <a:chOff x="432" y="1368"/>
            <a:chExt cx="4992" cy="1944"/>
          </a:xfrm>
        </p:grpSpPr>
        <p:sp>
          <p:nvSpPr>
            <p:cNvPr id="123976" name="Rectangle 65"/>
            <p:cNvSpPr>
              <a:spLocks noChangeArrowheads="1"/>
            </p:cNvSpPr>
            <p:nvPr/>
          </p:nvSpPr>
          <p:spPr bwMode="auto">
            <a:xfrm>
              <a:off x="432" y="3024"/>
              <a:ext cx="49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742950" lvl="1" indent="-285750">
                <a:spcBef>
                  <a:spcPct val="20000"/>
                </a:spcBef>
                <a:buClr>
                  <a:srgbClr val="FF6600"/>
                </a:buClr>
              </a:pPr>
              <a:r>
                <a:rPr lang="en-US">
                  <a:latin typeface="Tahoma" charset="0"/>
                </a:rPr>
                <a:t>Choose a voxel on the current surface</a:t>
              </a:r>
            </a:p>
          </p:txBody>
        </p:sp>
        <p:sp>
          <p:nvSpPr>
            <p:cNvPr id="123977" name="Rectangle 66"/>
            <p:cNvSpPr>
              <a:spLocks noChangeArrowheads="1"/>
            </p:cNvSpPr>
            <p:nvPr/>
          </p:nvSpPr>
          <p:spPr bwMode="auto">
            <a:xfrm>
              <a:off x="2756" y="1368"/>
              <a:ext cx="164" cy="164"/>
            </a:xfrm>
            <a:prstGeom prst="rect">
              <a:avLst/>
            </a:prstGeom>
            <a:solidFill>
              <a:schemeClr val="hlink"/>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en-US"/>
            </a:p>
          </p:txBody>
        </p:sp>
      </p:grpSp>
      <p:grpSp>
        <p:nvGrpSpPr>
          <p:cNvPr id="6" name="Group 67"/>
          <p:cNvGrpSpPr>
            <a:grpSpLocks/>
          </p:cNvGrpSpPr>
          <p:nvPr/>
        </p:nvGrpSpPr>
        <p:grpSpPr bwMode="auto">
          <a:xfrm>
            <a:off x="1125538" y="1524000"/>
            <a:ext cx="7924800" cy="4495800"/>
            <a:chOff x="436" y="960"/>
            <a:chExt cx="4992" cy="2832"/>
          </a:xfrm>
        </p:grpSpPr>
        <p:sp>
          <p:nvSpPr>
            <p:cNvPr id="123926" name="Rectangle 68"/>
            <p:cNvSpPr>
              <a:spLocks noChangeArrowheads="1"/>
            </p:cNvSpPr>
            <p:nvPr/>
          </p:nvSpPr>
          <p:spPr bwMode="auto">
            <a:xfrm>
              <a:off x="436" y="3504"/>
              <a:ext cx="49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742950" lvl="1" indent="-285750">
                <a:spcBef>
                  <a:spcPct val="20000"/>
                </a:spcBef>
                <a:buClr>
                  <a:srgbClr val="FF6600"/>
                </a:buClr>
              </a:pPr>
              <a:r>
                <a:rPr lang="en-US">
                  <a:latin typeface="Tahoma" charset="0"/>
                </a:rPr>
                <a:t>Carve if not photo-consistent</a:t>
              </a:r>
            </a:p>
          </p:txBody>
        </p:sp>
        <p:grpSp>
          <p:nvGrpSpPr>
            <p:cNvPr id="123927" name="Group 69"/>
            <p:cNvGrpSpPr>
              <a:grpSpLocks/>
            </p:cNvGrpSpPr>
            <p:nvPr/>
          </p:nvGrpSpPr>
          <p:grpSpPr bwMode="auto">
            <a:xfrm>
              <a:off x="2430" y="960"/>
              <a:ext cx="905" cy="807"/>
              <a:chOff x="3847" y="960"/>
              <a:chExt cx="905" cy="807"/>
            </a:xfrm>
          </p:grpSpPr>
          <p:sp>
            <p:nvSpPr>
              <p:cNvPr id="123928" name="Rectangle 70"/>
              <p:cNvSpPr>
                <a:spLocks noChangeArrowheads="1"/>
              </p:cNvSpPr>
              <p:nvPr/>
            </p:nvSpPr>
            <p:spPr bwMode="auto">
              <a:xfrm>
                <a:off x="4098" y="1439"/>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29" name="Rectangle 71"/>
              <p:cNvSpPr>
                <a:spLocks noChangeArrowheads="1"/>
              </p:cNvSpPr>
              <p:nvPr/>
            </p:nvSpPr>
            <p:spPr bwMode="auto">
              <a:xfrm>
                <a:off x="4014" y="1523"/>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30" name="Rectangle 72"/>
              <p:cNvSpPr>
                <a:spLocks noChangeArrowheads="1"/>
              </p:cNvSpPr>
              <p:nvPr/>
            </p:nvSpPr>
            <p:spPr bwMode="auto">
              <a:xfrm>
                <a:off x="4098" y="1278"/>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31" name="Rectangle 73"/>
              <p:cNvSpPr>
                <a:spLocks noChangeArrowheads="1"/>
              </p:cNvSpPr>
              <p:nvPr/>
            </p:nvSpPr>
            <p:spPr bwMode="auto">
              <a:xfrm>
                <a:off x="4014" y="136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32" name="Rectangle 74"/>
              <p:cNvSpPr>
                <a:spLocks noChangeArrowheads="1"/>
              </p:cNvSpPr>
              <p:nvPr/>
            </p:nvSpPr>
            <p:spPr bwMode="auto">
              <a:xfrm>
                <a:off x="3931" y="1446"/>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33" name="Rectangle 75"/>
              <p:cNvSpPr>
                <a:spLocks noChangeArrowheads="1"/>
              </p:cNvSpPr>
              <p:nvPr/>
            </p:nvSpPr>
            <p:spPr bwMode="auto">
              <a:xfrm>
                <a:off x="4098" y="1120"/>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34" name="Rectangle 76"/>
              <p:cNvSpPr>
                <a:spLocks noChangeArrowheads="1"/>
              </p:cNvSpPr>
              <p:nvPr/>
            </p:nvSpPr>
            <p:spPr bwMode="auto">
              <a:xfrm>
                <a:off x="4014" y="1204"/>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35" name="Rectangle 77"/>
              <p:cNvSpPr>
                <a:spLocks noChangeArrowheads="1"/>
              </p:cNvSpPr>
              <p:nvPr/>
            </p:nvSpPr>
            <p:spPr bwMode="auto">
              <a:xfrm>
                <a:off x="3931" y="1288"/>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36" name="Rectangle 78"/>
              <p:cNvSpPr>
                <a:spLocks noChangeArrowheads="1"/>
              </p:cNvSpPr>
              <p:nvPr/>
            </p:nvSpPr>
            <p:spPr bwMode="auto">
              <a:xfrm>
                <a:off x="3847" y="137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37" name="Rectangle 79"/>
              <p:cNvSpPr>
                <a:spLocks noChangeArrowheads="1"/>
              </p:cNvSpPr>
              <p:nvPr/>
            </p:nvSpPr>
            <p:spPr bwMode="auto">
              <a:xfrm>
                <a:off x="4014" y="1044"/>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38" name="Rectangle 80"/>
              <p:cNvSpPr>
                <a:spLocks noChangeArrowheads="1"/>
              </p:cNvSpPr>
              <p:nvPr/>
            </p:nvSpPr>
            <p:spPr bwMode="auto">
              <a:xfrm>
                <a:off x="3931" y="1128"/>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39" name="Rectangle 81"/>
              <p:cNvSpPr>
                <a:spLocks noChangeArrowheads="1"/>
              </p:cNvSpPr>
              <p:nvPr/>
            </p:nvSpPr>
            <p:spPr bwMode="auto">
              <a:xfrm>
                <a:off x="3847" y="1212"/>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40" name="Rectangle 82"/>
              <p:cNvSpPr>
                <a:spLocks noChangeArrowheads="1"/>
              </p:cNvSpPr>
              <p:nvPr/>
            </p:nvSpPr>
            <p:spPr bwMode="auto">
              <a:xfrm>
                <a:off x="4262" y="1439"/>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41" name="Rectangle 83"/>
              <p:cNvSpPr>
                <a:spLocks noChangeArrowheads="1"/>
              </p:cNvSpPr>
              <p:nvPr/>
            </p:nvSpPr>
            <p:spPr bwMode="auto">
              <a:xfrm>
                <a:off x="4179" y="1523"/>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42" name="Rectangle 84"/>
              <p:cNvSpPr>
                <a:spLocks noChangeArrowheads="1"/>
              </p:cNvSpPr>
              <p:nvPr/>
            </p:nvSpPr>
            <p:spPr bwMode="auto">
              <a:xfrm>
                <a:off x="4095" y="1607"/>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43" name="Rectangle 85"/>
              <p:cNvSpPr>
                <a:spLocks noChangeArrowheads="1"/>
              </p:cNvSpPr>
              <p:nvPr/>
            </p:nvSpPr>
            <p:spPr bwMode="auto">
              <a:xfrm>
                <a:off x="4262" y="1278"/>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44" name="Rectangle 86"/>
              <p:cNvSpPr>
                <a:spLocks noChangeArrowheads="1"/>
              </p:cNvSpPr>
              <p:nvPr/>
            </p:nvSpPr>
            <p:spPr bwMode="auto">
              <a:xfrm>
                <a:off x="4179" y="136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45" name="Rectangle 87"/>
              <p:cNvSpPr>
                <a:spLocks noChangeArrowheads="1"/>
              </p:cNvSpPr>
              <p:nvPr/>
            </p:nvSpPr>
            <p:spPr bwMode="auto">
              <a:xfrm>
                <a:off x="4095" y="1446"/>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46" name="Rectangle 88"/>
              <p:cNvSpPr>
                <a:spLocks noChangeArrowheads="1"/>
              </p:cNvSpPr>
              <p:nvPr/>
            </p:nvSpPr>
            <p:spPr bwMode="auto">
              <a:xfrm>
                <a:off x="4012" y="1530"/>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47" name="Rectangle 89"/>
              <p:cNvSpPr>
                <a:spLocks noChangeArrowheads="1"/>
              </p:cNvSpPr>
              <p:nvPr/>
            </p:nvSpPr>
            <p:spPr bwMode="auto">
              <a:xfrm>
                <a:off x="4262" y="1120"/>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48" name="Rectangle 90"/>
              <p:cNvSpPr>
                <a:spLocks noChangeArrowheads="1"/>
              </p:cNvSpPr>
              <p:nvPr/>
            </p:nvSpPr>
            <p:spPr bwMode="auto">
              <a:xfrm>
                <a:off x="4179" y="1204"/>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49" name="Rectangle 91"/>
              <p:cNvSpPr>
                <a:spLocks noChangeArrowheads="1"/>
              </p:cNvSpPr>
              <p:nvPr/>
            </p:nvSpPr>
            <p:spPr bwMode="auto">
              <a:xfrm>
                <a:off x="4095" y="1288"/>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50" name="Rectangle 92"/>
              <p:cNvSpPr>
                <a:spLocks noChangeArrowheads="1"/>
              </p:cNvSpPr>
              <p:nvPr/>
            </p:nvSpPr>
            <p:spPr bwMode="auto">
              <a:xfrm>
                <a:off x="4012" y="137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51" name="Rectangle 93"/>
              <p:cNvSpPr>
                <a:spLocks noChangeArrowheads="1"/>
              </p:cNvSpPr>
              <p:nvPr/>
            </p:nvSpPr>
            <p:spPr bwMode="auto">
              <a:xfrm>
                <a:off x="4262" y="960"/>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52" name="Rectangle 94"/>
              <p:cNvSpPr>
                <a:spLocks noChangeArrowheads="1"/>
              </p:cNvSpPr>
              <p:nvPr/>
            </p:nvSpPr>
            <p:spPr bwMode="auto">
              <a:xfrm>
                <a:off x="4179" y="1044"/>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53" name="Rectangle 95"/>
              <p:cNvSpPr>
                <a:spLocks noChangeArrowheads="1"/>
              </p:cNvSpPr>
              <p:nvPr/>
            </p:nvSpPr>
            <p:spPr bwMode="auto">
              <a:xfrm>
                <a:off x="4095" y="1128"/>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54" name="Rectangle 96"/>
              <p:cNvSpPr>
                <a:spLocks noChangeArrowheads="1"/>
              </p:cNvSpPr>
              <p:nvPr/>
            </p:nvSpPr>
            <p:spPr bwMode="auto">
              <a:xfrm>
                <a:off x="4427" y="1439"/>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55" name="Rectangle 97"/>
              <p:cNvSpPr>
                <a:spLocks noChangeArrowheads="1"/>
              </p:cNvSpPr>
              <p:nvPr/>
            </p:nvSpPr>
            <p:spPr bwMode="auto">
              <a:xfrm>
                <a:off x="4343" y="1523"/>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56" name="Rectangle 98"/>
              <p:cNvSpPr>
                <a:spLocks noChangeArrowheads="1"/>
              </p:cNvSpPr>
              <p:nvPr/>
            </p:nvSpPr>
            <p:spPr bwMode="auto">
              <a:xfrm>
                <a:off x="4260" y="1607"/>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57" name="Rectangle 99"/>
              <p:cNvSpPr>
                <a:spLocks noChangeArrowheads="1"/>
              </p:cNvSpPr>
              <p:nvPr/>
            </p:nvSpPr>
            <p:spPr bwMode="auto">
              <a:xfrm>
                <a:off x="4427" y="1278"/>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58" name="Rectangle 100"/>
              <p:cNvSpPr>
                <a:spLocks noChangeArrowheads="1"/>
              </p:cNvSpPr>
              <p:nvPr/>
            </p:nvSpPr>
            <p:spPr bwMode="auto">
              <a:xfrm>
                <a:off x="4343" y="1362"/>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59" name="Rectangle 101"/>
              <p:cNvSpPr>
                <a:spLocks noChangeArrowheads="1"/>
              </p:cNvSpPr>
              <p:nvPr/>
            </p:nvSpPr>
            <p:spPr bwMode="auto">
              <a:xfrm>
                <a:off x="4260" y="1446"/>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60" name="Rectangle 102"/>
              <p:cNvSpPr>
                <a:spLocks noChangeArrowheads="1"/>
              </p:cNvSpPr>
              <p:nvPr/>
            </p:nvSpPr>
            <p:spPr bwMode="auto">
              <a:xfrm>
                <a:off x="4427" y="1120"/>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61" name="Rectangle 103"/>
              <p:cNvSpPr>
                <a:spLocks noChangeArrowheads="1"/>
              </p:cNvSpPr>
              <p:nvPr/>
            </p:nvSpPr>
            <p:spPr bwMode="auto">
              <a:xfrm>
                <a:off x="4343" y="1204"/>
                <a:ext cx="161"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62" name="Rectangle 104"/>
              <p:cNvSpPr>
                <a:spLocks noChangeArrowheads="1"/>
              </p:cNvSpPr>
              <p:nvPr/>
            </p:nvSpPr>
            <p:spPr bwMode="auto">
              <a:xfrm>
                <a:off x="4260" y="1288"/>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63" name="Rectangle 105"/>
              <p:cNvSpPr>
                <a:spLocks noChangeArrowheads="1"/>
              </p:cNvSpPr>
              <p:nvPr/>
            </p:nvSpPr>
            <p:spPr bwMode="auto">
              <a:xfrm>
                <a:off x="4427" y="960"/>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64" name="Rectangle 106"/>
              <p:cNvSpPr>
                <a:spLocks noChangeArrowheads="1"/>
              </p:cNvSpPr>
              <p:nvPr/>
            </p:nvSpPr>
            <p:spPr bwMode="auto">
              <a:xfrm>
                <a:off x="4260" y="1128"/>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65" name="Rectangle 107"/>
              <p:cNvSpPr>
                <a:spLocks noChangeArrowheads="1"/>
              </p:cNvSpPr>
              <p:nvPr/>
            </p:nvSpPr>
            <p:spPr bwMode="auto">
              <a:xfrm>
                <a:off x="4592" y="1439"/>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66" name="Rectangle 108"/>
              <p:cNvSpPr>
                <a:spLocks noChangeArrowheads="1"/>
              </p:cNvSpPr>
              <p:nvPr/>
            </p:nvSpPr>
            <p:spPr bwMode="auto">
              <a:xfrm>
                <a:off x="4508" y="1523"/>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67" name="Rectangle 109"/>
              <p:cNvSpPr>
                <a:spLocks noChangeArrowheads="1"/>
              </p:cNvSpPr>
              <p:nvPr/>
            </p:nvSpPr>
            <p:spPr bwMode="auto">
              <a:xfrm>
                <a:off x="4425" y="1607"/>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68" name="Rectangle 110"/>
              <p:cNvSpPr>
                <a:spLocks noChangeArrowheads="1"/>
              </p:cNvSpPr>
              <p:nvPr/>
            </p:nvSpPr>
            <p:spPr bwMode="auto">
              <a:xfrm>
                <a:off x="4508" y="136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69" name="Rectangle 111"/>
              <p:cNvSpPr>
                <a:spLocks noChangeArrowheads="1"/>
              </p:cNvSpPr>
              <p:nvPr/>
            </p:nvSpPr>
            <p:spPr bwMode="auto">
              <a:xfrm>
                <a:off x="4425" y="1446"/>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70" name="Rectangle 112"/>
              <p:cNvSpPr>
                <a:spLocks noChangeArrowheads="1"/>
              </p:cNvSpPr>
              <p:nvPr/>
            </p:nvSpPr>
            <p:spPr bwMode="auto">
              <a:xfrm>
                <a:off x="4341" y="1530"/>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71" name="Rectangle 113"/>
              <p:cNvSpPr>
                <a:spLocks noChangeArrowheads="1"/>
              </p:cNvSpPr>
              <p:nvPr/>
            </p:nvSpPr>
            <p:spPr bwMode="auto">
              <a:xfrm>
                <a:off x="4592" y="1120"/>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72" name="Rectangle 114"/>
              <p:cNvSpPr>
                <a:spLocks noChangeArrowheads="1"/>
              </p:cNvSpPr>
              <p:nvPr/>
            </p:nvSpPr>
            <p:spPr bwMode="auto">
              <a:xfrm>
                <a:off x="4592" y="960"/>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73" name="Rectangle 115"/>
              <p:cNvSpPr>
                <a:spLocks noChangeArrowheads="1"/>
              </p:cNvSpPr>
              <p:nvPr/>
            </p:nvSpPr>
            <p:spPr bwMode="auto">
              <a:xfrm>
                <a:off x="4508" y="1044"/>
                <a:ext cx="160"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74" name="Rectangle 116"/>
              <p:cNvSpPr>
                <a:spLocks noChangeArrowheads="1"/>
              </p:cNvSpPr>
              <p:nvPr/>
            </p:nvSpPr>
            <p:spPr bwMode="auto">
              <a:xfrm>
                <a:off x="4341" y="1372"/>
                <a:ext cx="160" cy="161"/>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sp>
            <p:nvSpPr>
              <p:cNvPr id="123975" name="Rectangle 117"/>
              <p:cNvSpPr>
                <a:spLocks noChangeArrowheads="1"/>
              </p:cNvSpPr>
              <p:nvPr/>
            </p:nvSpPr>
            <p:spPr bwMode="auto">
              <a:xfrm>
                <a:off x="4176" y="1212"/>
                <a:ext cx="161" cy="160"/>
              </a:xfrm>
              <a:prstGeom prst="rect">
                <a:avLst/>
              </a:prstGeom>
              <a:solidFill>
                <a:schemeClr val="tx1"/>
              </a:solidFill>
              <a:ln w="9525">
                <a:miter lim="800000"/>
                <a:headEnd/>
                <a:tailEnd/>
              </a:ln>
              <a:scene3d>
                <a:camera prst="legacyObliqueTopRight"/>
                <a:lightRig rig="legacyFlat3" dir="b"/>
              </a:scene3d>
              <a:sp3d extrusionH="430200" prstMaterial="legacyPlastic">
                <a:bevelT w="13500" h="13500" prst="angle"/>
                <a:bevelB w="13500" h="13500" prst="angle"/>
                <a:extrusionClr>
                  <a:schemeClr val="tx1"/>
                </a:extrusionClr>
              </a:sp3d>
            </p:spPr>
            <p:txBody>
              <a:bodyPr wrap="none" anchor="ctr">
                <a:flatTx/>
              </a:bodyPr>
              <a:lstStyle/>
              <a:p>
                <a:endParaRPr lang="en-US"/>
              </a:p>
            </p:txBody>
          </p:sp>
        </p:grpSp>
      </p:grpSp>
      <p:grpSp>
        <p:nvGrpSpPr>
          <p:cNvPr id="8" name="Group 118"/>
          <p:cNvGrpSpPr>
            <a:grpSpLocks/>
          </p:cNvGrpSpPr>
          <p:nvPr/>
        </p:nvGrpSpPr>
        <p:grpSpPr bwMode="auto">
          <a:xfrm>
            <a:off x="1119188" y="2311400"/>
            <a:ext cx="7924800" cy="3327400"/>
            <a:chOff x="432" y="1456"/>
            <a:chExt cx="4992" cy="2096"/>
          </a:xfrm>
        </p:grpSpPr>
        <p:sp>
          <p:nvSpPr>
            <p:cNvPr id="123918" name="Rectangle 119"/>
            <p:cNvSpPr>
              <a:spLocks noChangeArrowheads="1"/>
            </p:cNvSpPr>
            <p:nvPr/>
          </p:nvSpPr>
          <p:spPr bwMode="auto">
            <a:xfrm>
              <a:off x="432" y="3264"/>
              <a:ext cx="49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742950" lvl="1" indent="-285750">
                <a:spcBef>
                  <a:spcPct val="20000"/>
                </a:spcBef>
                <a:buClr>
                  <a:srgbClr val="FF6600"/>
                </a:buClr>
              </a:pPr>
              <a:r>
                <a:rPr lang="en-US">
                  <a:latin typeface="Tahoma" charset="0"/>
                </a:rPr>
                <a:t>Project to visible input images</a:t>
              </a:r>
            </a:p>
          </p:txBody>
        </p:sp>
        <p:grpSp>
          <p:nvGrpSpPr>
            <p:cNvPr id="123919" name="Group 120"/>
            <p:cNvGrpSpPr>
              <a:grpSpLocks/>
            </p:cNvGrpSpPr>
            <p:nvPr/>
          </p:nvGrpSpPr>
          <p:grpSpPr bwMode="auto">
            <a:xfrm>
              <a:off x="489" y="1456"/>
              <a:ext cx="4728" cy="688"/>
              <a:chOff x="489" y="1456"/>
              <a:chExt cx="4728" cy="688"/>
            </a:xfrm>
          </p:grpSpPr>
          <p:grpSp>
            <p:nvGrpSpPr>
              <p:cNvPr id="123920" name="Group 121"/>
              <p:cNvGrpSpPr>
                <a:grpSpLocks/>
              </p:cNvGrpSpPr>
              <p:nvPr/>
            </p:nvGrpSpPr>
            <p:grpSpPr bwMode="auto">
              <a:xfrm>
                <a:off x="489" y="1456"/>
                <a:ext cx="2374" cy="534"/>
                <a:chOff x="504" y="2471"/>
                <a:chExt cx="2374" cy="534"/>
              </a:xfrm>
            </p:grpSpPr>
            <p:sp>
              <p:nvSpPr>
                <p:cNvPr id="123924" name="Line 122"/>
                <p:cNvSpPr>
                  <a:spLocks noChangeShapeType="1"/>
                </p:cNvSpPr>
                <p:nvPr/>
              </p:nvSpPr>
              <p:spPr bwMode="auto">
                <a:xfrm flipH="1">
                  <a:off x="1719" y="2471"/>
                  <a:ext cx="1159" cy="262"/>
                </a:xfrm>
                <a:prstGeom prst="line">
                  <a:avLst/>
                </a:prstGeom>
                <a:noFill/>
                <a:ln w="28575">
                  <a:solidFill>
                    <a:srgbClr val="FF9933"/>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3925" name="Line 123"/>
                <p:cNvSpPr>
                  <a:spLocks noChangeShapeType="1"/>
                </p:cNvSpPr>
                <p:nvPr/>
              </p:nvSpPr>
              <p:spPr bwMode="auto">
                <a:xfrm flipH="1">
                  <a:off x="504" y="2805"/>
                  <a:ext cx="903" cy="200"/>
                </a:xfrm>
                <a:prstGeom prst="line">
                  <a:avLst/>
                </a:prstGeom>
                <a:noFill/>
                <a:ln w="28575">
                  <a:solidFill>
                    <a:srgbClr val="FF9933"/>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23921" name="Group 124"/>
              <p:cNvGrpSpPr>
                <a:grpSpLocks/>
              </p:cNvGrpSpPr>
              <p:nvPr/>
            </p:nvGrpSpPr>
            <p:grpSpPr bwMode="auto">
              <a:xfrm>
                <a:off x="2857" y="1456"/>
                <a:ext cx="2360" cy="688"/>
                <a:chOff x="2872" y="2471"/>
                <a:chExt cx="2360" cy="688"/>
              </a:xfrm>
            </p:grpSpPr>
            <p:sp>
              <p:nvSpPr>
                <p:cNvPr id="123922" name="Line 125"/>
                <p:cNvSpPr>
                  <a:spLocks noChangeShapeType="1"/>
                </p:cNvSpPr>
                <p:nvPr/>
              </p:nvSpPr>
              <p:spPr bwMode="auto">
                <a:xfrm>
                  <a:off x="2872" y="2471"/>
                  <a:ext cx="1195" cy="349"/>
                </a:xfrm>
                <a:prstGeom prst="line">
                  <a:avLst/>
                </a:prstGeom>
                <a:noFill/>
                <a:ln w="28575">
                  <a:solidFill>
                    <a:srgbClr val="FF9933"/>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3923" name="Line 126"/>
                <p:cNvSpPr>
                  <a:spLocks noChangeShapeType="1"/>
                </p:cNvSpPr>
                <p:nvPr/>
              </p:nvSpPr>
              <p:spPr bwMode="auto">
                <a:xfrm>
                  <a:off x="4437" y="2923"/>
                  <a:ext cx="795" cy="236"/>
                </a:xfrm>
                <a:prstGeom prst="line">
                  <a:avLst/>
                </a:prstGeom>
                <a:noFill/>
                <a:ln w="28575">
                  <a:solidFill>
                    <a:srgbClr val="FF9933"/>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grpSp>
    </p:spTree>
    <p:extLst>
      <p:ext uri="{BB962C8B-B14F-4D97-AF65-F5344CB8AC3E}">
        <p14:creationId xmlns:p14="http://schemas.microsoft.com/office/powerpoint/2010/main" val="35857648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4C86EED-D127-7F45-A699-4DB0113F3BEC}" type="slidenum">
              <a:rPr lang="en-US" sz="1400">
                <a:latin typeface="Verdana" charset="0"/>
              </a:rPr>
              <a:pPr/>
              <a:t>19</a:t>
            </a:fld>
            <a:endParaRPr lang="en-US" sz="1400">
              <a:latin typeface="Verdana" charset="0"/>
            </a:endParaRPr>
          </a:p>
        </p:txBody>
      </p:sp>
      <p:sp>
        <p:nvSpPr>
          <p:cNvPr id="51202" name="Text Box 2"/>
          <p:cNvSpPr txBox="1">
            <a:spLocks noChangeArrowheads="1"/>
          </p:cNvSpPr>
          <p:nvPr/>
        </p:nvSpPr>
        <p:spPr bwMode="auto">
          <a:xfrm>
            <a:off x="1778000" y="160338"/>
            <a:ext cx="71342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Multi-Scale Edge Matching </a:t>
            </a:r>
            <a:r>
              <a:rPr lang="en-US" sz="1800"/>
              <a:t>(Marr, Poggio and Grimson, 1979-81)</a:t>
            </a:r>
          </a:p>
        </p:txBody>
      </p:sp>
      <p:pic>
        <p:nvPicPr>
          <p:cNvPr id="5120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84250" y="838200"/>
            <a:ext cx="8077200" cy="4189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04" name="Text Box 4"/>
          <p:cNvSpPr txBox="1">
            <a:spLocks noChangeArrowheads="1"/>
          </p:cNvSpPr>
          <p:nvPr/>
        </p:nvSpPr>
        <p:spPr bwMode="auto">
          <a:xfrm>
            <a:off x="1739900" y="5126038"/>
            <a:ext cx="7064375"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buFontTx/>
              <a:buChar char="•"/>
            </a:pPr>
            <a:r>
              <a:rPr lang="en-US"/>
              <a:t> </a:t>
            </a:r>
            <a:r>
              <a:rPr lang="en-US" sz="2000"/>
              <a:t>Edges are found by repeatedly smoothing the image and detecting</a:t>
            </a:r>
          </a:p>
          <a:p>
            <a:r>
              <a:rPr lang="en-US" sz="2000"/>
              <a:t>the zero crossings of the second derivative (Laplacian).</a:t>
            </a:r>
          </a:p>
          <a:p>
            <a:pPr>
              <a:buFontTx/>
              <a:buChar char="•"/>
            </a:pPr>
            <a:r>
              <a:rPr lang="en-US" sz="2000"/>
              <a:t> Matches at coarse scales are used to offset the search for matches</a:t>
            </a:r>
          </a:p>
          <a:p>
            <a:r>
              <a:rPr lang="en-US" sz="2000"/>
              <a:t>at fine scales (equivalent to eye movements).</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latin typeface="Verdana" charset="0"/>
              </a:rPr>
              <a:t>Convergence</a:t>
            </a:r>
          </a:p>
        </p:txBody>
      </p:sp>
      <p:sp>
        <p:nvSpPr>
          <p:cNvPr id="739331" name="Rectangle 3"/>
          <p:cNvSpPr>
            <a:spLocks noGrp="1" noChangeArrowheads="1"/>
          </p:cNvSpPr>
          <p:nvPr>
            <p:ph type="body" idx="1"/>
          </p:nvPr>
        </p:nvSpPr>
        <p:spPr>
          <a:xfrm>
            <a:off x="1752600" y="1430338"/>
            <a:ext cx="7162800" cy="4648200"/>
          </a:xfrm>
        </p:spPr>
        <p:txBody>
          <a:bodyPr/>
          <a:lstStyle/>
          <a:p>
            <a:pPr marL="0" indent="0" eaLnBrk="1" hangingPunct="1">
              <a:buFontTx/>
              <a:buNone/>
            </a:pPr>
            <a:r>
              <a:rPr lang="en-US" sz="2800">
                <a:latin typeface="Verdana" charset="0"/>
              </a:rPr>
              <a:t>Consistency Property</a:t>
            </a:r>
          </a:p>
          <a:p>
            <a:pPr lvl="1" eaLnBrk="1" hangingPunct="1">
              <a:buFontTx/>
              <a:buNone/>
            </a:pPr>
            <a:r>
              <a:rPr lang="en-US">
                <a:latin typeface="Verdana" charset="0"/>
              </a:rPr>
              <a:t>The resulting shape is photo-consistent</a:t>
            </a:r>
          </a:p>
          <a:p>
            <a:pPr lvl="2" eaLnBrk="1" hangingPunct="1">
              <a:buFontTx/>
              <a:buNone/>
            </a:pPr>
            <a:r>
              <a:rPr lang="en-US">
                <a:latin typeface="Verdana" charset="0"/>
              </a:rPr>
              <a:t>all inconsistent points are removed</a:t>
            </a:r>
          </a:p>
          <a:p>
            <a:pPr marL="0" indent="0" eaLnBrk="1" hangingPunct="1">
              <a:buFontTx/>
              <a:buNone/>
            </a:pPr>
            <a:r>
              <a:rPr lang="en-US" sz="2800">
                <a:latin typeface="Verdana" charset="0"/>
              </a:rPr>
              <a:t>Convergence Property</a:t>
            </a:r>
          </a:p>
          <a:p>
            <a:pPr lvl="1" eaLnBrk="1" hangingPunct="1">
              <a:buFontTx/>
              <a:buNone/>
            </a:pPr>
            <a:r>
              <a:rPr lang="en-US">
                <a:latin typeface="Verdana" charset="0"/>
              </a:rPr>
              <a:t>Carving converges to a non-empty shape</a:t>
            </a:r>
          </a:p>
          <a:p>
            <a:pPr lvl="2" eaLnBrk="1" hangingPunct="1">
              <a:buFontTx/>
              <a:buNone/>
            </a:pPr>
            <a:r>
              <a:rPr lang="en-US">
                <a:latin typeface="Verdana" charset="0"/>
              </a:rPr>
              <a:t>a point on the true scene is </a:t>
            </a:r>
            <a:r>
              <a:rPr lang="en-US" i="1">
                <a:latin typeface="Verdana" charset="0"/>
              </a:rPr>
              <a:t>never</a:t>
            </a:r>
            <a:r>
              <a:rPr lang="en-US">
                <a:latin typeface="Verdana" charset="0"/>
              </a:rPr>
              <a:t> removed</a:t>
            </a:r>
          </a:p>
        </p:txBody>
      </p:sp>
      <p:grpSp>
        <p:nvGrpSpPr>
          <p:cNvPr id="2" name="Group 4"/>
          <p:cNvGrpSpPr>
            <a:grpSpLocks/>
          </p:cNvGrpSpPr>
          <p:nvPr/>
        </p:nvGrpSpPr>
        <p:grpSpPr bwMode="auto">
          <a:xfrm>
            <a:off x="3048000" y="4137025"/>
            <a:ext cx="1641475" cy="2166938"/>
            <a:chOff x="2112" y="816"/>
            <a:chExt cx="1034" cy="1365"/>
          </a:xfrm>
        </p:grpSpPr>
        <p:grpSp>
          <p:nvGrpSpPr>
            <p:cNvPr id="124960" name="Group 5"/>
            <p:cNvGrpSpPr>
              <a:grpSpLocks/>
            </p:cNvGrpSpPr>
            <p:nvPr/>
          </p:nvGrpSpPr>
          <p:grpSpPr bwMode="auto">
            <a:xfrm>
              <a:off x="2275" y="820"/>
              <a:ext cx="866" cy="1361"/>
              <a:chOff x="2275" y="820"/>
              <a:chExt cx="866" cy="1361"/>
            </a:xfrm>
          </p:grpSpPr>
          <p:sp>
            <p:nvSpPr>
              <p:cNvPr id="124962" name="Freeform 6"/>
              <p:cNvSpPr>
                <a:spLocks/>
              </p:cNvSpPr>
              <p:nvPr/>
            </p:nvSpPr>
            <p:spPr bwMode="auto">
              <a:xfrm>
                <a:off x="2275" y="820"/>
                <a:ext cx="866" cy="747"/>
              </a:xfrm>
              <a:custGeom>
                <a:avLst/>
                <a:gdLst>
                  <a:gd name="T0" fmla="*/ 0 w 6931"/>
                  <a:gd name="T1" fmla="*/ 0 h 5975"/>
                  <a:gd name="T2" fmla="*/ 0 w 6931"/>
                  <a:gd name="T3" fmla="*/ 0 h 5975"/>
                  <a:gd name="T4" fmla="*/ 0 w 6931"/>
                  <a:gd name="T5" fmla="*/ 0 h 5975"/>
                  <a:gd name="T6" fmla="*/ 0 w 6931"/>
                  <a:gd name="T7" fmla="*/ 0 h 5975"/>
                  <a:gd name="T8" fmla="*/ 0 w 6931"/>
                  <a:gd name="T9" fmla="*/ 0 h 5975"/>
                  <a:gd name="T10" fmla="*/ 0 w 6931"/>
                  <a:gd name="T11" fmla="*/ 0 h 5975"/>
                  <a:gd name="T12" fmla="*/ 0 w 6931"/>
                  <a:gd name="T13" fmla="*/ 0 h 5975"/>
                  <a:gd name="T14" fmla="*/ 0 w 6931"/>
                  <a:gd name="T15" fmla="*/ 0 h 5975"/>
                  <a:gd name="T16" fmla="*/ 0 w 6931"/>
                  <a:gd name="T17" fmla="*/ 0 h 5975"/>
                  <a:gd name="T18" fmla="*/ 0 w 6931"/>
                  <a:gd name="T19" fmla="*/ 0 h 5975"/>
                  <a:gd name="T20" fmla="*/ 0 w 6931"/>
                  <a:gd name="T21" fmla="*/ 0 h 5975"/>
                  <a:gd name="T22" fmla="*/ 0 w 6931"/>
                  <a:gd name="T23" fmla="*/ 0 h 5975"/>
                  <a:gd name="T24" fmla="*/ 0 w 6931"/>
                  <a:gd name="T25" fmla="*/ 0 h 5975"/>
                  <a:gd name="T26" fmla="*/ 0 w 6931"/>
                  <a:gd name="T27" fmla="*/ 0 h 5975"/>
                  <a:gd name="T28" fmla="*/ 0 w 6931"/>
                  <a:gd name="T29" fmla="*/ 0 h 5975"/>
                  <a:gd name="T30" fmla="*/ 0 w 6931"/>
                  <a:gd name="T31" fmla="*/ 0 h 5975"/>
                  <a:gd name="T32" fmla="*/ 0 w 6931"/>
                  <a:gd name="T33" fmla="*/ 0 h 5975"/>
                  <a:gd name="T34" fmla="*/ 0 w 6931"/>
                  <a:gd name="T35" fmla="*/ 0 h 5975"/>
                  <a:gd name="T36" fmla="*/ 0 w 6931"/>
                  <a:gd name="T37" fmla="*/ 0 h 5975"/>
                  <a:gd name="T38" fmla="*/ 0 w 6931"/>
                  <a:gd name="T39" fmla="*/ 0 h 5975"/>
                  <a:gd name="T40" fmla="*/ 0 w 6931"/>
                  <a:gd name="T41" fmla="*/ 0 h 5975"/>
                  <a:gd name="T42" fmla="*/ 0 w 6931"/>
                  <a:gd name="T43" fmla="*/ 0 h 5975"/>
                  <a:gd name="T44" fmla="*/ 0 w 6931"/>
                  <a:gd name="T45" fmla="*/ 0 h 5975"/>
                  <a:gd name="T46" fmla="*/ 0 w 6931"/>
                  <a:gd name="T47" fmla="*/ 0 h 5975"/>
                  <a:gd name="T48" fmla="*/ 0 w 6931"/>
                  <a:gd name="T49" fmla="*/ 0 h 5975"/>
                  <a:gd name="T50" fmla="*/ 0 w 6931"/>
                  <a:gd name="T51" fmla="*/ 0 h 5975"/>
                  <a:gd name="T52" fmla="*/ 0 w 6931"/>
                  <a:gd name="T53" fmla="*/ 0 h 5975"/>
                  <a:gd name="T54" fmla="*/ 0 w 6931"/>
                  <a:gd name="T55" fmla="*/ 0 h 5975"/>
                  <a:gd name="T56" fmla="*/ 0 w 6931"/>
                  <a:gd name="T57" fmla="*/ 0 h 5975"/>
                  <a:gd name="T58" fmla="*/ 0 w 6931"/>
                  <a:gd name="T59" fmla="*/ 0 h 5975"/>
                  <a:gd name="T60" fmla="*/ 0 w 6931"/>
                  <a:gd name="T61" fmla="*/ 0 h 5975"/>
                  <a:gd name="T62" fmla="*/ 0 w 6931"/>
                  <a:gd name="T63" fmla="*/ 0 h 5975"/>
                  <a:gd name="T64" fmla="*/ 0 w 6931"/>
                  <a:gd name="T65" fmla="*/ 0 h 5975"/>
                  <a:gd name="T66" fmla="*/ 0 w 6931"/>
                  <a:gd name="T67" fmla="*/ 0 h 5975"/>
                  <a:gd name="T68" fmla="*/ 0 w 6931"/>
                  <a:gd name="T69" fmla="*/ 0 h 5975"/>
                  <a:gd name="T70" fmla="*/ 0 w 6931"/>
                  <a:gd name="T71" fmla="*/ 0 h 5975"/>
                  <a:gd name="T72" fmla="*/ 0 w 6931"/>
                  <a:gd name="T73" fmla="*/ 0 h 5975"/>
                  <a:gd name="T74" fmla="*/ 0 w 6931"/>
                  <a:gd name="T75" fmla="*/ 0 h 5975"/>
                  <a:gd name="T76" fmla="*/ 0 w 6931"/>
                  <a:gd name="T77" fmla="*/ 0 h 5975"/>
                  <a:gd name="T78" fmla="*/ 0 w 6931"/>
                  <a:gd name="T79" fmla="*/ 0 h 5975"/>
                  <a:gd name="T80" fmla="*/ 0 w 6931"/>
                  <a:gd name="T81" fmla="*/ 0 h 5975"/>
                  <a:gd name="T82" fmla="*/ 0 w 6931"/>
                  <a:gd name="T83" fmla="*/ 0 h 5975"/>
                  <a:gd name="T84" fmla="*/ 0 w 6931"/>
                  <a:gd name="T85" fmla="*/ 0 h 5975"/>
                  <a:gd name="T86" fmla="*/ 0 w 6931"/>
                  <a:gd name="T87" fmla="*/ 0 h 5975"/>
                  <a:gd name="T88" fmla="*/ 0 w 6931"/>
                  <a:gd name="T89" fmla="*/ 0 h 5975"/>
                  <a:gd name="T90" fmla="*/ 0 w 6931"/>
                  <a:gd name="T91" fmla="*/ 0 h 5975"/>
                  <a:gd name="T92" fmla="*/ 0 w 6931"/>
                  <a:gd name="T93" fmla="*/ 0 h 5975"/>
                  <a:gd name="T94" fmla="*/ 0 w 6931"/>
                  <a:gd name="T95" fmla="*/ 0 h 5975"/>
                  <a:gd name="T96" fmla="*/ 0 w 6931"/>
                  <a:gd name="T97" fmla="*/ 0 h 5975"/>
                  <a:gd name="T98" fmla="*/ 0 w 6931"/>
                  <a:gd name="T99" fmla="*/ 0 h 5975"/>
                  <a:gd name="T100" fmla="*/ 0 w 6931"/>
                  <a:gd name="T101" fmla="*/ 0 h 5975"/>
                  <a:gd name="T102" fmla="*/ 0 w 6931"/>
                  <a:gd name="T103" fmla="*/ 0 h 5975"/>
                  <a:gd name="T104" fmla="*/ 0 w 6931"/>
                  <a:gd name="T105" fmla="*/ 0 h 597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931"/>
                  <a:gd name="T160" fmla="*/ 0 h 5975"/>
                  <a:gd name="T161" fmla="*/ 6931 w 6931"/>
                  <a:gd name="T162" fmla="*/ 5975 h 597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931" h="5975">
                    <a:moveTo>
                      <a:pt x="566" y="1391"/>
                    </a:moveTo>
                    <a:lnTo>
                      <a:pt x="643" y="1312"/>
                    </a:lnTo>
                    <a:lnTo>
                      <a:pt x="726" y="1234"/>
                    </a:lnTo>
                    <a:lnTo>
                      <a:pt x="813" y="1157"/>
                    </a:lnTo>
                    <a:lnTo>
                      <a:pt x="905" y="1080"/>
                    </a:lnTo>
                    <a:lnTo>
                      <a:pt x="1000" y="1004"/>
                    </a:lnTo>
                    <a:lnTo>
                      <a:pt x="1101" y="930"/>
                    </a:lnTo>
                    <a:lnTo>
                      <a:pt x="1204" y="856"/>
                    </a:lnTo>
                    <a:lnTo>
                      <a:pt x="1312" y="786"/>
                    </a:lnTo>
                    <a:lnTo>
                      <a:pt x="1423" y="716"/>
                    </a:lnTo>
                    <a:lnTo>
                      <a:pt x="1537" y="648"/>
                    </a:lnTo>
                    <a:lnTo>
                      <a:pt x="1654" y="583"/>
                    </a:lnTo>
                    <a:lnTo>
                      <a:pt x="1773" y="521"/>
                    </a:lnTo>
                    <a:lnTo>
                      <a:pt x="1896" y="460"/>
                    </a:lnTo>
                    <a:lnTo>
                      <a:pt x="2021" y="402"/>
                    </a:lnTo>
                    <a:lnTo>
                      <a:pt x="2147" y="348"/>
                    </a:lnTo>
                    <a:lnTo>
                      <a:pt x="2276" y="296"/>
                    </a:lnTo>
                    <a:lnTo>
                      <a:pt x="2406" y="248"/>
                    </a:lnTo>
                    <a:lnTo>
                      <a:pt x="2538" y="205"/>
                    </a:lnTo>
                    <a:lnTo>
                      <a:pt x="2670" y="164"/>
                    </a:lnTo>
                    <a:lnTo>
                      <a:pt x="2805" y="128"/>
                    </a:lnTo>
                    <a:lnTo>
                      <a:pt x="2939" y="95"/>
                    </a:lnTo>
                    <a:lnTo>
                      <a:pt x="3074" y="67"/>
                    </a:lnTo>
                    <a:lnTo>
                      <a:pt x="3209" y="44"/>
                    </a:lnTo>
                    <a:lnTo>
                      <a:pt x="3345" y="25"/>
                    </a:lnTo>
                    <a:lnTo>
                      <a:pt x="3480" y="11"/>
                    </a:lnTo>
                    <a:lnTo>
                      <a:pt x="3615" y="3"/>
                    </a:lnTo>
                    <a:lnTo>
                      <a:pt x="3749" y="0"/>
                    </a:lnTo>
                    <a:lnTo>
                      <a:pt x="3884" y="2"/>
                    </a:lnTo>
                    <a:lnTo>
                      <a:pt x="4016" y="10"/>
                    </a:lnTo>
                    <a:lnTo>
                      <a:pt x="4148" y="25"/>
                    </a:lnTo>
                    <a:lnTo>
                      <a:pt x="4278" y="46"/>
                    </a:lnTo>
                    <a:lnTo>
                      <a:pt x="4406" y="72"/>
                    </a:lnTo>
                    <a:lnTo>
                      <a:pt x="4534" y="103"/>
                    </a:lnTo>
                    <a:lnTo>
                      <a:pt x="4661" y="135"/>
                    </a:lnTo>
                    <a:lnTo>
                      <a:pt x="4789" y="169"/>
                    </a:lnTo>
                    <a:lnTo>
                      <a:pt x="4916" y="206"/>
                    </a:lnTo>
                    <a:lnTo>
                      <a:pt x="5043" y="244"/>
                    </a:lnTo>
                    <a:lnTo>
                      <a:pt x="5167" y="285"/>
                    </a:lnTo>
                    <a:lnTo>
                      <a:pt x="5290" y="327"/>
                    </a:lnTo>
                    <a:lnTo>
                      <a:pt x="5412" y="372"/>
                    </a:lnTo>
                    <a:lnTo>
                      <a:pt x="5532" y="420"/>
                    </a:lnTo>
                    <a:lnTo>
                      <a:pt x="5648" y="470"/>
                    </a:lnTo>
                    <a:lnTo>
                      <a:pt x="5762" y="522"/>
                    </a:lnTo>
                    <a:lnTo>
                      <a:pt x="5873" y="577"/>
                    </a:lnTo>
                    <a:lnTo>
                      <a:pt x="5979" y="635"/>
                    </a:lnTo>
                    <a:lnTo>
                      <a:pt x="6082" y="695"/>
                    </a:lnTo>
                    <a:lnTo>
                      <a:pt x="6181" y="760"/>
                    </a:lnTo>
                    <a:lnTo>
                      <a:pt x="6276" y="826"/>
                    </a:lnTo>
                    <a:lnTo>
                      <a:pt x="6365" y="896"/>
                    </a:lnTo>
                    <a:lnTo>
                      <a:pt x="6449" y="970"/>
                    </a:lnTo>
                    <a:lnTo>
                      <a:pt x="6527" y="1046"/>
                    </a:lnTo>
                    <a:lnTo>
                      <a:pt x="6600" y="1126"/>
                    </a:lnTo>
                    <a:lnTo>
                      <a:pt x="6667" y="1210"/>
                    </a:lnTo>
                    <a:lnTo>
                      <a:pt x="6726" y="1296"/>
                    </a:lnTo>
                    <a:lnTo>
                      <a:pt x="6779" y="1388"/>
                    </a:lnTo>
                    <a:lnTo>
                      <a:pt x="6824" y="1482"/>
                    </a:lnTo>
                    <a:lnTo>
                      <a:pt x="6862" y="1581"/>
                    </a:lnTo>
                    <a:lnTo>
                      <a:pt x="6893" y="1684"/>
                    </a:lnTo>
                    <a:lnTo>
                      <a:pt x="6913" y="1791"/>
                    </a:lnTo>
                    <a:lnTo>
                      <a:pt x="6927" y="1901"/>
                    </a:lnTo>
                    <a:lnTo>
                      <a:pt x="6931" y="2016"/>
                    </a:lnTo>
                    <a:lnTo>
                      <a:pt x="6926" y="2136"/>
                    </a:lnTo>
                    <a:lnTo>
                      <a:pt x="6910" y="2261"/>
                    </a:lnTo>
                    <a:lnTo>
                      <a:pt x="6885" y="2390"/>
                    </a:lnTo>
                    <a:lnTo>
                      <a:pt x="6849" y="2517"/>
                    </a:lnTo>
                    <a:lnTo>
                      <a:pt x="6798" y="2640"/>
                    </a:lnTo>
                    <a:lnTo>
                      <a:pt x="6734" y="2759"/>
                    </a:lnTo>
                    <a:lnTo>
                      <a:pt x="6660" y="2871"/>
                    </a:lnTo>
                    <a:lnTo>
                      <a:pt x="6574" y="2979"/>
                    </a:lnTo>
                    <a:lnTo>
                      <a:pt x="6477" y="3083"/>
                    </a:lnTo>
                    <a:lnTo>
                      <a:pt x="6373" y="3184"/>
                    </a:lnTo>
                    <a:lnTo>
                      <a:pt x="6260" y="3279"/>
                    </a:lnTo>
                    <a:lnTo>
                      <a:pt x="6139" y="3373"/>
                    </a:lnTo>
                    <a:lnTo>
                      <a:pt x="6012" y="3463"/>
                    </a:lnTo>
                    <a:lnTo>
                      <a:pt x="5880" y="3551"/>
                    </a:lnTo>
                    <a:lnTo>
                      <a:pt x="5743" y="3637"/>
                    </a:lnTo>
                    <a:lnTo>
                      <a:pt x="5602" y="3720"/>
                    </a:lnTo>
                    <a:lnTo>
                      <a:pt x="5459" y="3801"/>
                    </a:lnTo>
                    <a:lnTo>
                      <a:pt x="5313" y="3882"/>
                    </a:lnTo>
                    <a:lnTo>
                      <a:pt x="5166" y="3961"/>
                    </a:lnTo>
                    <a:lnTo>
                      <a:pt x="5020" y="4040"/>
                    </a:lnTo>
                    <a:lnTo>
                      <a:pt x="4874" y="4118"/>
                    </a:lnTo>
                    <a:lnTo>
                      <a:pt x="4729" y="4196"/>
                    </a:lnTo>
                    <a:lnTo>
                      <a:pt x="4588" y="4274"/>
                    </a:lnTo>
                    <a:lnTo>
                      <a:pt x="4448" y="4353"/>
                    </a:lnTo>
                    <a:lnTo>
                      <a:pt x="4314" y="4433"/>
                    </a:lnTo>
                    <a:lnTo>
                      <a:pt x="4186" y="4513"/>
                    </a:lnTo>
                    <a:lnTo>
                      <a:pt x="4062" y="4596"/>
                    </a:lnTo>
                    <a:lnTo>
                      <a:pt x="3947" y="4681"/>
                    </a:lnTo>
                    <a:lnTo>
                      <a:pt x="3839" y="4767"/>
                    </a:lnTo>
                    <a:lnTo>
                      <a:pt x="3740" y="4855"/>
                    </a:lnTo>
                    <a:lnTo>
                      <a:pt x="3650" y="4947"/>
                    </a:lnTo>
                    <a:lnTo>
                      <a:pt x="3571" y="5041"/>
                    </a:lnTo>
                    <a:lnTo>
                      <a:pt x="3504" y="5139"/>
                    </a:lnTo>
                    <a:lnTo>
                      <a:pt x="3448" y="5241"/>
                    </a:lnTo>
                    <a:lnTo>
                      <a:pt x="3406" y="5346"/>
                    </a:lnTo>
                    <a:lnTo>
                      <a:pt x="3363" y="5460"/>
                    </a:lnTo>
                    <a:lnTo>
                      <a:pt x="3313" y="5562"/>
                    </a:lnTo>
                    <a:lnTo>
                      <a:pt x="3257" y="5650"/>
                    </a:lnTo>
                    <a:lnTo>
                      <a:pt x="3196" y="5728"/>
                    </a:lnTo>
                    <a:lnTo>
                      <a:pt x="3128" y="5795"/>
                    </a:lnTo>
                    <a:lnTo>
                      <a:pt x="3055" y="5850"/>
                    </a:lnTo>
                    <a:lnTo>
                      <a:pt x="2977" y="5894"/>
                    </a:lnTo>
                    <a:lnTo>
                      <a:pt x="2894" y="5928"/>
                    </a:lnTo>
                    <a:lnTo>
                      <a:pt x="2808" y="5953"/>
                    </a:lnTo>
                    <a:lnTo>
                      <a:pt x="2716" y="5968"/>
                    </a:lnTo>
                    <a:lnTo>
                      <a:pt x="2621" y="5975"/>
                    </a:lnTo>
                    <a:lnTo>
                      <a:pt x="2524" y="5973"/>
                    </a:lnTo>
                    <a:lnTo>
                      <a:pt x="2423" y="5962"/>
                    </a:lnTo>
                    <a:lnTo>
                      <a:pt x="2320" y="5944"/>
                    </a:lnTo>
                    <a:lnTo>
                      <a:pt x="2213" y="5919"/>
                    </a:lnTo>
                    <a:lnTo>
                      <a:pt x="2105" y="5885"/>
                    </a:lnTo>
                    <a:lnTo>
                      <a:pt x="1996" y="5847"/>
                    </a:lnTo>
                    <a:lnTo>
                      <a:pt x="1886" y="5801"/>
                    </a:lnTo>
                    <a:lnTo>
                      <a:pt x="1774" y="5750"/>
                    </a:lnTo>
                    <a:lnTo>
                      <a:pt x="1663" y="5694"/>
                    </a:lnTo>
                    <a:lnTo>
                      <a:pt x="1551" y="5633"/>
                    </a:lnTo>
                    <a:lnTo>
                      <a:pt x="1439" y="5567"/>
                    </a:lnTo>
                    <a:lnTo>
                      <a:pt x="1328" y="5498"/>
                    </a:lnTo>
                    <a:lnTo>
                      <a:pt x="1218" y="5424"/>
                    </a:lnTo>
                    <a:lnTo>
                      <a:pt x="1108" y="5347"/>
                    </a:lnTo>
                    <a:lnTo>
                      <a:pt x="1000" y="5267"/>
                    </a:lnTo>
                    <a:lnTo>
                      <a:pt x="894" y="5184"/>
                    </a:lnTo>
                    <a:lnTo>
                      <a:pt x="791" y="5099"/>
                    </a:lnTo>
                    <a:lnTo>
                      <a:pt x="690" y="5013"/>
                    </a:lnTo>
                    <a:lnTo>
                      <a:pt x="592" y="4925"/>
                    </a:lnTo>
                    <a:lnTo>
                      <a:pt x="497" y="4836"/>
                    </a:lnTo>
                    <a:lnTo>
                      <a:pt x="406" y="4747"/>
                    </a:lnTo>
                    <a:lnTo>
                      <a:pt x="319" y="4596"/>
                    </a:lnTo>
                    <a:lnTo>
                      <a:pt x="243" y="4446"/>
                    </a:lnTo>
                    <a:lnTo>
                      <a:pt x="179" y="4295"/>
                    </a:lnTo>
                    <a:lnTo>
                      <a:pt x="126" y="4144"/>
                    </a:lnTo>
                    <a:lnTo>
                      <a:pt x="83" y="3993"/>
                    </a:lnTo>
                    <a:lnTo>
                      <a:pt x="49" y="3844"/>
                    </a:lnTo>
                    <a:lnTo>
                      <a:pt x="25" y="3695"/>
                    </a:lnTo>
                    <a:lnTo>
                      <a:pt x="9" y="3549"/>
                    </a:lnTo>
                    <a:lnTo>
                      <a:pt x="1" y="3403"/>
                    </a:lnTo>
                    <a:lnTo>
                      <a:pt x="0" y="3261"/>
                    </a:lnTo>
                    <a:lnTo>
                      <a:pt x="6" y="3120"/>
                    </a:lnTo>
                    <a:lnTo>
                      <a:pt x="17" y="2982"/>
                    </a:lnTo>
                    <a:lnTo>
                      <a:pt x="34" y="2848"/>
                    </a:lnTo>
                    <a:lnTo>
                      <a:pt x="56" y="2718"/>
                    </a:lnTo>
                    <a:lnTo>
                      <a:pt x="82" y="2591"/>
                    </a:lnTo>
                    <a:lnTo>
                      <a:pt x="111" y="2470"/>
                    </a:lnTo>
                    <a:lnTo>
                      <a:pt x="143" y="2352"/>
                    </a:lnTo>
                    <a:lnTo>
                      <a:pt x="178" y="2240"/>
                    </a:lnTo>
                    <a:lnTo>
                      <a:pt x="214" y="2133"/>
                    </a:lnTo>
                    <a:lnTo>
                      <a:pt x="252" y="2031"/>
                    </a:lnTo>
                    <a:lnTo>
                      <a:pt x="290" y="1935"/>
                    </a:lnTo>
                    <a:lnTo>
                      <a:pt x="327" y="1847"/>
                    </a:lnTo>
                    <a:lnTo>
                      <a:pt x="365" y="1765"/>
                    </a:lnTo>
                    <a:lnTo>
                      <a:pt x="400" y="1690"/>
                    </a:lnTo>
                    <a:lnTo>
                      <a:pt x="434" y="1622"/>
                    </a:lnTo>
                    <a:lnTo>
                      <a:pt x="465" y="1563"/>
                    </a:lnTo>
                    <a:lnTo>
                      <a:pt x="494" y="1512"/>
                    </a:lnTo>
                    <a:lnTo>
                      <a:pt x="519" y="1469"/>
                    </a:lnTo>
                    <a:lnTo>
                      <a:pt x="553" y="1410"/>
                    </a:lnTo>
                    <a:lnTo>
                      <a:pt x="566" y="1391"/>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4963" name="Rectangle 7"/>
              <p:cNvSpPr>
                <a:spLocks noChangeArrowheads="1"/>
              </p:cNvSpPr>
              <p:nvPr/>
            </p:nvSpPr>
            <p:spPr bwMode="auto">
              <a:xfrm>
                <a:off x="2375" y="1092"/>
                <a:ext cx="220" cy="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ctr" eaLnBrk="0" hangingPunct="0"/>
                <a:r>
                  <a:rPr lang="en-US" sz="3100">
                    <a:latin typeface="Arial" charset="0"/>
                  </a:rPr>
                  <a:t>V</a:t>
                </a:r>
                <a:r>
                  <a:rPr lang="ja-JP" altLang="en-US" sz="3100">
                    <a:latin typeface="Arial" charset="0"/>
                  </a:rPr>
                  <a:t>’</a:t>
                </a:r>
                <a:endParaRPr lang="en-US">
                  <a:latin typeface="Arial" charset="0"/>
                </a:endParaRPr>
              </a:p>
            </p:txBody>
          </p:sp>
          <p:grpSp>
            <p:nvGrpSpPr>
              <p:cNvPr id="124964" name="Group 8"/>
              <p:cNvGrpSpPr>
                <a:grpSpLocks/>
              </p:cNvGrpSpPr>
              <p:nvPr/>
            </p:nvGrpSpPr>
            <p:grpSpPr bwMode="auto">
              <a:xfrm rot="2417970">
                <a:off x="2622" y="1276"/>
                <a:ext cx="233" cy="905"/>
                <a:chOff x="4108" y="2443"/>
                <a:chExt cx="152" cy="590"/>
              </a:xfrm>
            </p:grpSpPr>
            <p:sp>
              <p:nvSpPr>
                <p:cNvPr id="124965" name="Freeform 9"/>
                <p:cNvSpPr>
                  <a:spLocks/>
                </p:cNvSpPr>
                <p:nvPr/>
              </p:nvSpPr>
              <p:spPr bwMode="auto">
                <a:xfrm>
                  <a:off x="4174" y="2925"/>
                  <a:ext cx="86" cy="108"/>
                </a:xfrm>
                <a:custGeom>
                  <a:avLst/>
                  <a:gdLst>
                    <a:gd name="T0" fmla="*/ 0 w 685"/>
                    <a:gd name="T1" fmla="*/ 0 h 871"/>
                    <a:gd name="T2" fmla="*/ 0 w 685"/>
                    <a:gd name="T3" fmla="*/ 0 h 871"/>
                    <a:gd name="T4" fmla="*/ 0 w 685"/>
                    <a:gd name="T5" fmla="*/ 0 h 871"/>
                    <a:gd name="T6" fmla="*/ 0 w 685"/>
                    <a:gd name="T7" fmla="*/ 0 h 871"/>
                    <a:gd name="T8" fmla="*/ 0 w 685"/>
                    <a:gd name="T9" fmla="*/ 0 h 871"/>
                    <a:gd name="T10" fmla="*/ 0 w 685"/>
                    <a:gd name="T11" fmla="*/ 0 h 871"/>
                    <a:gd name="T12" fmla="*/ 0 w 685"/>
                    <a:gd name="T13" fmla="*/ 0 h 871"/>
                    <a:gd name="T14" fmla="*/ 0 w 685"/>
                    <a:gd name="T15" fmla="*/ 0 h 871"/>
                    <a:gd name="T16" fmla="*/ 0 w 685"/>
                    <a:gd name="T17" fmla="*/ 0 h 871"/>
                    <a:gd name="T18" fmla="*/ 0 w 685"/>
                    <a:gd name="T19" fmla="*/ 0 h 871"/>
                    <a:gd name="T20" fmla="*/ 0 w 685"/>
                    <a:gd name="T21" fmla="*/ 0 h 871"/>
                    <a:gd name="T22" fmla="*/ 0 w 685"/>
                    <a:gd name="T23" fmla="*/ 0 h 871"/>
                    <a:gd name="T24" fmla="*/ 0 w 685"/>
                    <a:gd name="T25" fmla="*/ 0 h 871"/>
                    <a:gd name="T26" fmla="*/ 0 w 685"/>
                    <a:gd name="T27" fmla="*/ 0 h 871"/>
                    <a:gd name="T28" fmla="*/ 0 w 685"/>
                    <a:gd name="T29" fmla="*/ 0 h 871"/>
                    <a:gd name="T30" fmla="*/ 0 w 685"/>
                    <a:gd name="T31" fmla="*/ 0 h 871"/>
                    <a:gd name="T32" fmla="*/ 0 w 685"/>
                    <a:gd name="T33" fmla="*/ 0 h 871"/>
                    <a:gd name="T34" fmla="*/ 0 w 685"/>
                    <a:gd name="T35" fmla="*/ 0 h 871"/>
                    <a:gd name="T36" fmla="*/ 0 w 685"/>
                    <a:gd name="T37" fmla="*/ 0 h 871"/>
                    <a:gd name="T38" fmla="*/ 0 w 685"/>
                    <a:gd name="T39" fmla="*/ 0 h 871"/>
                    <a:gd name="T40" fmla="*/ 0 w 685"/>
                    <a:gd name="T41" fmla="*/ 0 h 871"/>
                    <a:gd name="T42" fmla="*/ 0 w 685"/>
                    <a:gd name="T43" fmla="*/ 0 h 871"/>
                    <a:gd name="T44" fmla="*/ 0 w 685"/>
                    <a:gd name="T45" fmla="*/ 0 h 871"/>
                    <a:gd name="T46" fmla="*/ 0 w 685"/>
                    <a:gd name="T47" fmla="*/ 0 h 871"/>
                    <a:gd name="T48" fmla="*/ 0 w 685"/>
                    <a:gd name="T49" fmla="*/ 0 h 871"/>
                    <a:gd name="T50" fmla="*/ 0 w 685"/>
                    <a:gd name="T51" fmla="*/ 0 h 871"/>
                    <a:gd name="T52" fmla="*/ 0 w 685"/>
                    <a:gd name="T53" fmla="*/ 0 h 871"/>
                    <a:gd name="T54" fmla="*/ 0 w 685"/>
                    <a:gd name="T55" fmla="*/ 0 h 871"/>
                    <a:gd name="T56" fmla="*/ 0 w 685"/>
                    <a:gd name="T57" fmla="*/ 0 h 871"/>
                    <a:gd name="T58" fmla="*/ 0 w 685"/>
                    <a:gd name="T59" fmla="*/ 0 h 871"/>
                    <a:gd name="T60" fmla="*/ 0 w 685"/>
                    <a:gd name="T61" fmla="*/ 0 h 871"/>
                    <a:gd name="T62" fmla="*/ 0 w 685"/>
                    <a:gd name="T63" fmla="*/ 0 h 871"/>
                    <a:gd name="T64" fmla="*/ 0 w 685"/>
                    <a:gd name="T65" fmla="*/ 0 h 871"/>
                    <a:gd name="T66" fmla="*/ 0 w 685"/>
                    <a:gd name="T67" fmla="*/ 0 h 871"/>
                    <a:gd name="T68" fmla="*/ 0 w 685"/>
                    <a:gd name="T69" fmla="*/ 0 h 871"/>
                    <a:gd name="T70" fmla="*/ 0 w 685"/>
                    <a:gd name="T71" fmla="*/ 0 h 871"/>
                    <a:gd name="T72" fmla="*/ 0 w 685"/>
                    <a:gd name="T73" fmla="*/ 0 h 871"/>
                    <a:gd name="T74" fmla="*/ 0 w 685"/>
                    <a:gd name="T75" fmla="*/ 0 h 871"/>
                    <a:gd name="T76" fmla="*/ 0 w 685"/>
                    <a:gd name="T77" fmla="*/ 0 h 871"/>
                    <a:gd name="T78" fmla="*/ 0 w 685"/>
                    <a:gd name="T79" fmla="*/ 0 h 871"/>
                    <a:gd name="T80" fmla="*/ 0 w 685"/>
                    <a:gd name="T81" fmla="*/ 0 h 871"/>
                    <a:gd name="T82" fmla="*/ 0 w 685"/>
                    <a:gd name="T83" fmla="*/ 0 h 871"/>
                    <a:gd name="T84" fmla="*/ 0 w 685"/>
                    <a:gd name="T85" fmla="*/ 0 h 8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5"/>
                    <a:gd name="T130" fmla="*/ 0 h 871"/>
                    <a:gd name="T131" fmla="*/ 685 w 685"/>
                    <a:gd name="T132" fmla="*/ 871 h 8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5" h="871">
                      <a:moveTo>
                        <a:pt x="512" y="871"/>
                      </a:moveTo>
                      <a:lnTo>
                        <a:pt x="0" y="145"/>
                      </a:lnTo>
                      <a:lnTo>
                        <a:pt x="7" y="146"/>
                      </a:lnTo>
                      <a:lnTo>
                        <a:pt x="12" y="148"/>
                      </a:lnTo>
                      <a:lnTo>
                        <a:pt x="18" y="149"/>
                      </a:lnTo>
                      <a:lnTo>
                        <a:pt x="24" y="150"/>
                      </a:lnTo>
                      <a:lnTo>
                        <a:pt x="29" y="153"/>
                      </a:lnTo>
                      <a:lnTo>
                        <a:pt x="36" y="154"/>
                      </a:lnTo>
                      <a:lnTo>
                        <a:pt x="42" y="155"/>
                      </a:lnTo>
                      <a:lnTo>
                        <a:pt x="47" y="156"/>
                      </a:lnTo>
                      <a:lnTo>
                        <a:pt x="53" y="157"/>
                      </a:lnTo>
                      <a:lnTo>
                        <a:pt x="60" y="159"/>
                      </a:lnTo>
                      <a:lnTo>
                        <a:pt x="65" y="160"/>
                      </a:lnTo>
                      <a:lnTo>
                        <a:pt x="71" y="161"/>
                      </a:lnTo>
                      <a:lnTo>
                        <a:pt x="76" y="162"/>
                      </a:lnTo>
                      <a:lnTo>
                        <a:pt x="82" y="163"/>
                      </a:lnTo>
                      <a:lnTo>
                        <a:pt x="88" y="163"/>
                      </a:lnTo>
                      <a:lnTo>
                        <a:pt x="94" y="164"/>
                      </a:lnTo>
                      <a:lnTo>
                        <a:pt x="100" y="165"/>
                      </a:lnTo>
                      <a:lnTo>
                        <a:pt x="105" y="166"/>
                      </a:lnTo>
                      <a:lnTo>
                        <a:pt x="112" y="167"/>
                      </a:lnTo>
                      <a:lnTo>
                        <a:pt x="117" y="167"/>
                      </a:lnTo>
                      <a:lnTo>
                        <a:pt x="123" y="168"/>
                      </a:lnTo>
                      <a:lnTo>
                        <a:pt x="128" y="169"/>
                      </a:lnTo>
                      <a:lnTo>
                        <a:pt x="135" y="169"/>
                      </a:lnTo>
                      <a:lnTo>
                        <a:pt x="140" y="170"/>
                      </a:lnTo>
                      <a:lnTo>
                        <a:pt x="146" y="170"/>
                      </a:lnTo>
                      <a:lnTo>
                        <a:pt x="151" y="171"/>
                      </a:lnTo>
                      <a:lnTo>
                        <a:pt x="157" y="171"/>
                      </a:lnTo>
                      <a:lnTo>
                        <a:pt x="163" y="172"/>
                      </a:lnTo>
                      <a:lnTo>
                        <a:pt x="168" y="172"/>
                      </a:lnTo>
                      <a:lnTo>
                        <a:pt x="174" y="172"/>
                      </a:lnTo>
                      <a:lnTo>
                        <a:pt x="179" y="172"/>
                      </a:lnTo>
                      <a:lnTo>
                        <a:pt x="185" y="173"/>
                      </a:lnTo>
                      <a:lnTo>
                        <a:pt x="191" y="173"/>
                      </a:lnTo>
                      <a:lnTo>
                        <a:pt x="197" y="173"/>
                      </a:lnTo>
                      <a:lnTo>
                        <a:pt x="202" y="173"/>
                      </a:lnTo>
                      <a:lnTo>
                        <a:pt x="207" y="173"/>
                      </a:lnTo>
                      <a:lnTo>
                        <a:pt x="214" y="173"/>
                      </a:lnTo>
                      <a:lnTo>
                        <a:pt x="219" y="173"/>
                      </a:lnTo>
                      <a:lnTo>
                        <a:pt x="224" y="173"/>
                      </a:lnTo>
                      <a:lnTo>
                        <a:pt x="230" y="173"/>
                      </a:lnTo>
                      <a:lnTo>
                        <a:pt x="235" y="173"/>
                      </a:lnTo>
                      <a:lnTo>
                        <a:pt x="241" y="173"/>
                      </a:lnTo>
                      <a:lnTo>
                        <a:pt x="247" y="172"/>
                      </a:lnTo>
                      <a:lnTo>
                        <a:pt x="252" y="172"/>
                      </a:lnTo>
                      <a:lnTo>
                        <a:pt x="257" y="172"/>
                      </a:lnTo>
                      <a:lnTo>
                        <a:pt x="264" y="171"/>
                      </a:lnTo>
                      <a:lnTo>
                        <a:pt x="269" y="171"/>
                      </a:lnTo>
                      <a:lnTo>
                        <a:pt x="274" y="171"/>
                      </a:lnTo>
                      <a:lnTo>
                        <a:pt x="280" y="170"/>
                      </a:lnTo>
                      <a:lnTo>
                        <a:pt x="285" y="170"/>
                      </a:lnTo>
                      <a:lnTo>
                        <a:pt x="291" y="169"/>
                      </a:lnTo>
                      <a:lnTo>
                        <a:pt x="296" y="168"/>
                      </a:lnTo>
                      <a:lnTo>
                        <a:pt x="302" y="168"/>
                      </a:lnTo>
                      <a:lnTo>
                        <a:pt x="307" y="167"/>
                      </a:lnTo>
                      <a:lnTo>
                        <a:pt x="312" y="166"/>
                      </a:lnTo>
                      <a:lnTo>
                        <a:pt x="318" y="166"/>
                      </a:lnTo>
                      <a:lnTo>
                        <a:pt x="323" y="165"/>
                      </a:lnTo>
                      <a:lnTo>
                        <a:pt x="329" y="164"/>
                      </a:lnTo>
                      <a:lnTo>
                        <a:pt x="334" y="163"/>
                      </a:lnTo>
                      <a:lnTo>
                        <a:pt x="339" y="162"/>
                      </a:lnTo>
                      <a:lnTo>
                        <a:pt x="345" y="161"/>
                      </a:lnTo>
                      <a:lnTo>
                        <a:pt x="350" y="160"/>
                      </a:lnTo>
                      <a:lnTo>
                        <a:pt x="355" y="159"/>
                      </a:lnTo>
                      <a:lnTo>
                        <a:pt x="361" y="158"/>
                      </a:lnTo>
                      <a:lnTo>
                        <a:pt x="367" y="157"/>
                      </a:lnTo>
                      <a:lnTo>
                        <a:pt x="372" y="156"/>
                      </a:lnTo>
                      <a:lnTo>
                        <a:pt x="377" y="155"/>
                      </a:lnTo>
                      <a:lnTo>
                        <a:pt x="382" y="154"/>
                      </a:lnTo>
                      <a:lnTo>
                        <a:pt x="387" y="152"/>
                      </a:lnTo>
                      <a:lnTo>
                        <a:pt x="393" y="150"/>
                      </a:lnTo>
                      <a:lnTo>
                        <a:pt x="398" y="149"/>
                      </a:lnTo>
                      <a:lnTo>
                        <a:pt x="403" y="147"/>
                      </a:lnTo>
                      <a:lnTo>
                        <a:pt x="409" y="146"/>
                      </a:lnTo>
                      <a:lnTo>
                        <a:pt x="414" y="144"/>
                      </a:lnTo>
                      <a:lnTo>
                        <a:pt x="420" y="143"/>
                      </a:lnTo>
                      <a:lnTo>
                        <a:pt x="425" y="141"/>
                      </a:lnTo>
                      <a:lnTo>
                        <a:pt x="430" y="140"/>
                      </a:lnTo>
                      <a:lnTo>
                        <a:pt x="435" y="138"/>
                      </a:lnTo>
                      <a:lnTo>
                        <a:pt x="440" y="136"/>
                      </a:lnTo>
                      <a:lnTo>
                        <a:pt x="446" y="135"/>
                      </a:lnTo>
                      <a:lnTo>
                        <a:pt x="451" y="133"/>
                      </a:lnTo>
                      <a:lnTo>
                        <a:pt x="456" y="131"/>
                      </a:lnTo>
                      <a:lnTo>
                        <a:pt x="461" y="129"/>
                      </a:lnTo>
                      <a:lnTo>
                        <a:pt x="466" y="127"/>
                      </a:lnTo>
                      <a:lnTo>
                        <a:pt x="472" y="126"/>
                      </a:lnTo>
                      <a:lnTo>
                        <a:pt x="477" y="123"/>
                      </a:lnTo>
                      <a:lnTo>
                        <a:pt x="482" y="121"/>
                      </a:lnTo>
                      <a:lnTo>
                        <a:pt x="487" y="119"/>
                      </a:lnTo>
                      <a:lnTo>
                        <a:pt x="492" y="117"/>
                      </a:lnTo>
                      <a:lnTo>
                        <a:pt x="497" y="114"/>
                      </a:lnTo>
                      <a:lnTo>
                        <a:pt x="502" y="112"/>
                      </a:lnTo>
                      <a:lnTo>
                        <a:pt x="507" y="110"/>
                      </a:lnTo>
                      <a:lnTo>
                        <a:pt x="512" y="108"/>
                      </a:lnTo>
                      <a:lnTo>
                        <a:pt x="517" y="106"/>
                      </a:lnTo>
                      <a:lnTo>
                        <a:pt x="523" y="103"/>
                      </a:lnTo>
                      <a:lnTo>
                        <a:pt x="528" y="101"/>
                      </a:lnTo>
                      <a:lnTo>
                        <a:pt x="533" y="97"/>
                      </a:lnTo>
                      <a:lnTo>
                        <a:pt x="538" y="95"/>
                      </a:lnTo>
                      <a:lnTo>
                        <a:pt x="542" y="93"/>
                      </a:lnTo>
                      <a:lnTo>
                        <a:pt x="548" y="90"/>
                      </a:lnTo>
                      <a:lnTo>
                        <a:pt x="553" y="87"/>
                      </a:lnTo>
                      <a:lnTo>
                        <a:pt x="558" y="85"/>
                      </a:lnTo>
                      <a:lnTo>
                        <a:pt x="563" y="82"/>
                      </a:lnTo>
                      <a:lnTo>
                        <a:pt x="567" y="80"/>
                      </a:lnTo>
                      <a:lnTo>
                        <a:pt x="573" y="77"/>
                      </a:lnTo>
                      <a:lnTo>
                        <a:pt x="578" y="74"/>
                      </a:lnTo>
                      <a:lnTo>
                        <a:pt x="583" y="70"/>
                      </a:lnTo>
                      <a:lnTo>
                        <a:pt x="588" y="67"/>
                      </a:lnTo>
                      <a:lnTo>
                        <a:pt x="592" y="65"/>
                      </a:lnTo>
                      <a:lnTo>
                        <a:pt x="598" y="62"/>
                      </a:lnTo>
                      <a:lnTo>
                        <a:pt x="603" y="59"/>
                      </a:lnTo>
                      <a:lnTo>
                        <a:pt x="608" y="56"/>
                      </a:lnTo>
                      <a:lnTo>
                        <a:pt x="612" y="53"/>
                      </a:lnTo>
                      <a:lnTo>
                        <a:pt x="617" y="50"/>
                      </a:lnTo>
                      <a:lnTo>
                        <a:pt x="623" y="47"/>
                      </a:lnTo>
                      <a:lnTo>
                        <a:pt x="628" y="42"/>
                      </a:lnTo>
                      <a:lnTo>
                        <a:pt x="632" y="39"/>
                      </a:lnTo>
                      <a:lnTo>
                        <a:pt x="637" y="36"/>
                      </a:lnTo>
                      <a:lnTo>
                        <a:pt x="642" y="33"/>
                      </a:lnTo>
                      <a:lnTo>
                        <a:pt x="646" y="29"/>
                      </a:lnTo>
                      <a:lnTo>
                        <a:pt x="652" y="26"/>
                      </a:lnTo>
                      <a:lnTo>
                        <a:pt x="657" y="23"/>
                      </a:lnTo>
                      <a:lnTo>
                        <a:pt x="661" y="18"/>
                      </a:lnTo>
                      <a:lnTo>
                        <a:pt x="666" y="15"/>
                      </a:lnTo>
                      <a:lnTo>
                        <a:pt x="670" y="11"/>
                      </a:lnTo>
                      <a:lnTo>
                        <a:pt x="676" y="8"/>
                      </a:lnTo>
                      <a:lnTo>
                        <a:pt x="681" y="4"/>
                      </a:lnTo>
                      <a:lnTo>
                        <a:pt x="685" y="0"/>
                      </a:lnTo>
                      <a:lnTo>
                        <a:pt x="512" y="871"/>
                      </a:lnTo>
                      <a:close/>
                    </a:path>
                  </a:pathLst>
                </a:custGeom>
                <a:solidFill>
                  <a:schemeClr val="accent1"/>
                </a:solidFill>
                <a:ln w="9525">
                  <a:solidFill>
                    <a:schemeClr val="accent1"/>
                  </a:solidFill>
                  <a:round/>
                  <a:headEnd/>
                  <a:tailEnd/>
                </a:ln>
              </p:spPr>
              <p:txBody>
                <a:bodyPr/>
                <a:lstStyle/>
                <a:p>
                  <a:endParaRPr lang="en-US"/>
                </a:p>
              </p:txBody>
            </p:sp>
            <p:sp>
              <p:nvSpPr>
                <p:cNvPr id="124966" name="Freeform 10"/>
                <p:cNvSpPr>
                  <a:spLocks/>
                </p:cNvSpPr>
                <p:nvPr/>
              </p:nvSpPr>
              <p:spPr bwMode="auto">
                <a:xfrm>
                  <a:off x="4108" y="2443"/>
                  <a:ext cx="125" cy="541"/>
                </a:xfrm>
                <a:custGeom>
                  <a:avLst/>
                  <a:gdLst>
                    <a:gd name="T0" fmla="*/ 0 w 995"/>
                    <a:gd name="T1" fmla="*/ 0 h 4331"/>
                    <a:gd name="T2" fmla="*/ 0 w 995"/>
                    <a:gd name="T3" fmla="*/ 0 h 4331"/>
                    <a:gd name="T4" fmla="*/ 0 w 995"/>
                    <a:gd name="T5" fmla="*/ 0 h 4331"/>
                    <a:gd name="T6" fmla="*/ 0 w 995"/>
                    <a:gd name="T7" fmla="*/ 0 h 4331"/>
                    <a:gd name="T8" fmla="*/ 0 w 995"/>
                    <a:gd name="T9" fmla="*/ 0 h 4331"/>
                    <a:gd name="T10" fmla="*/ 0 w 995"/>
                    <a:gd name="T11" fmla="*/ 0 h 4331"/>
                    <a:gd name="T12" fmla="*/ 0 60000 65536"/>
                    <a:gd name="T13" fmla="*/ 0 60000 65536"/>
                    <a:gd name="T14" fmla="*/ 0 60000 65536"/>
                    <a:gd name="T15" fmla="*/ 0 60000 65536"/>
                    <a:gd name="T16" fmla="*/ 0 60000 65536"/>
                    <a:gd name="T17" fmla="*/ 0 60000 65536"/>
                    <a:gd name="T18" fmla="*/ 0 w 995"/>
                    <a:gd name="T19" fmla="*/ 0 h 4331"/>
                    <a:gd name="T20" fmla="*/ 995 w 995"/>
                    <a:gd name="T21" fmla="*/ 4331 h 4331"/>
                  </a:gdLst>
                  <a:ahLst/>
                  <a:cxnLst>
                    <a:cxn ang="T12">
                      <a:pos x="T0" y="T1"/>
                    </a:cxn>
                    <a:cxn ang="T13">
                      <a:pos x="T2" y="T3"/>
                    </a:cxn>
                    <a:cxn ang="T14">
                      <a:pos x="T4" y="T5"/>
                    </a:cxn>
                    <a:cxn ang="T15">
                      <a:pos x="T6" y="T7"/>
                    </a:cxn>
                    <a:cxn ang="T16">
                      <a:pos x="T8" y="T9"/>
                    </a:cxn>
                    <a:cxn ang="T17">
                      <a:pos x="T10" y="T11"/>
                    </a:cxn>
                  </a:cxnLst>
                  <a:rect l="T18" t="T19" r="T20" b="T21"/>
                  <a:pathLst>
                    <a:path w="995" h="4331">
                      <a:moveTo>
                        <a:pt x="40" y="9"/>
                      </a:moveTo>
                      <a:lnTo>
                        <a:pt x="0" y="17"/>
                      </a:lnTo>
                      <a:lnTo>
                        <a:pt x="914" y="4331"/>
                      </a:lnTo>
                      <a:lnTo>
                        <a:pt x="995" y="4314"/>
                      </a:lnTo>
                      <a:lnTo>
                        <a:pt x="81" y="0"/>
                      </a:lnTo>
                      <a:lnTo>
                        <a:pt x="40" y="9"/>
                      </a:lnTo>
                      <a:close/>
                    </a:path>
                  </a:pathLst>
                </a:custGeom>
                <a:solidFill>
                  <a:schemeClr val="accent1"/>
                </a:solidFill>
                <a:ln w="9525">
                  <a:solidFill>
                    <a:schemeClr val="accent1"/>
                  </a:solidFill>
                  <a:round/>
                  <a:headEnd/>
                  <a:tailEnd/>
                </a:ln>
              </p:spPr>
              <p:txBody>
                <a:bodyPr/>
                <a:lstStyle/>
                <a:p>
                  <a:endParaRPr lang="en-US"/>
                </a:p>
              </p:txBody>
            </p:sp>
          </p:grpSp>
        </p:grpSp>
        <p:sp>
          <p:nvSpPr>
            <p:cNvPr id="124961" name="Freeform 11"/>
            <p:cNvSpPr>
              <a:spLocks/>
            </p:cNvSpPr>
            <p:nvPr/>
          </p:nvSpPr>
          <p:spPr bwMode="auto">
            <a:xfrm>
              <a:off x="2112" y="816"/>
              <a:ext cx="1034" cy="1134"/>
            </a:xfrm>
            <a:custGeom>
              <a:avLst/>
              <a:gdLst>
                <a:gd name="T0" fmla="*/ 0 w 8275"/>
                <a:gd name="T1" fmla="*/ 0 h 9079"/>
                <a:gd name="T2" fmla="*/ 0 w 8275"/>
                <a:gd name="T3" fmla="*/ 0 h 9079"/>
                <a:gd name="T4" fmla="*/ 0 w 8275"/>
                <a:gd name="T5" fmla="*/ 0 h 9079"/>
                <a:gd name="T6" fmla="*/ 0 w 8275"/>
                <a:gd name="T7" fmla="*/ 0 h 9079"/>
                <a:gd name="T8" fmla="*/ 0 w 8275"/>
                <a:gd name="T9" fmla="*/ 0 h 9079"/>
                <a:gd name="T10" fmla="*/ 0 w 8275"/>
                <a:gd name="T11" fmla="*/ 0 h 9079"/>
                <a:gd name="T12" fmla="*/ 0 w 8275"/>
                <a:gd name="T13" fmla="*/ 0 h 9079"/>
                <a:gd name="T14" fmla="*/ 0 w 8275"/>
                <a:gd name="T15" fmla="*/ 0 h 9079"/>
                <a:gd name="T16" fmla="*/ 0 w 8275"/>
                <a:gd name="T17" fmla="*/ 0 h 9079"/>
                <a:gd name="T18" fmla="*/ 0 w 8275"/>
                <a:gd name="T19" fmla="*/ 0 h 9079"/>
                <a:gd name="T20" fmla="*/ 0 w 8275"/>
                <a:gd name="T21" fmla="*/ 0 h 9079"/>
                <a:gd name="T22" fmla="*/ 0 w 8275"/>
                <a:gd name="T23" fmla="*/ 0 h 9079"/>
                <a:gd name="T24" fmla="*/ 0 w 8275"/>
                <a:gd name="T25" fmla="*/ 0 h 9079"/>
                <a:gd name="T26" fmla="*/ 0 w 8275"/>
                <a:gd name="T27" fmla="*/ 0 h 9079"/>
                <a:gd name="T28" fmla="*/ 0 w 8275"/>
                <a:gd name="T29" fmla="*/ 0 h 9079"/>
                <a:gd name="T30" fmla="*/ 0 w 8275"/>
                <a:gd name="T31" fmla="*/ 0 h 9079"/>
                <a:gd name="T32" fmla="*/ 0 w 8275"/>
                <a:gd name="T33" fmla="*/ 0 h 9079"/>
                <a:gd name="T34" fmla="*/ 0 w 8275"/>
                <a:gd name="T35" fmla="*/ 0 h 9079"/>
                <a:gd name="T36" fmla="*/ 0 w 8275"/>
                <a:gd name="T37" fmla="*/ 0 h 9079"/>
                <a:gd name="T38" fmla="*/ 0 w 8275"/>
                <a:gd name="T39" fmla="*/ 0 h 9079"/>
                <a:gd name="T40" fmla="*/ 0 w 8275"/>
                <a:gd name="T41" fmla="*/ 0 h 9079"/>
                <a:gd name="T42" fmla="*/ 0 w 8275"/>
                <a:gd name="T43" fmla="*/ 0 h 9079"/>
                <a:gd name="T44" fmla="*/ 0 w 8275"/>
                <a:gd name="T45" fmla="*/ 0 h 9079"/>
                <a:gd name="T46" fmla="*/ 0 w 8275"/>
                <a:gd name="T47" fmla="*/ 0 h 9079"/>
                <a:gd name="T48" fmla="*/ 0 w 8275"/>
                <a:gd name="T49" fmla="*/ 0 h 9079"/>
                <a:gd name="T50" fmla="*/ 0 w 8275"/>
                <a:gd name="T51" fmla="*/ 0 h 9079"/>
                <a:gd name="T52" fmla="*/ 0 w 8275"/>
                <a:gd name="T53" fmla="*/ 0 h 9079"/>
                <a:gd name="T54" fmla="*/ 0 w 8275"/>
                <a:gd name="T55" fmla="*/ 0 h 9079"/>
                <a:gd name="T56" fmla="*/ 0 w 8275"/>
                <a:gd name="T57" fmla="*/ 0 h 9079"/>
                <a:gd name="T58" fmla="*/ 0 w 8275"/>
                <a:gd name="T59" fmla="*/ 0 h 9079"/>
                <a:gd name="T60" fmla="*/ 0 w 8275"/>
                <a:gd name="T61" fmla="*/ 0 h 9079"/>
                <a:gd name="T62" fmla="*/ 0 w 8275"/>
                <a:gd name="T63" fmla="*/ 0 h 9079"/>
                <a:gd name="T64" fmla="*/ 0 w 8275"/>
                <a:gd name="T65" fmla="*/ 0 h 9079"/>
                <a:gd name="T66" fmla="*/ 0 w 8275"/>
                <a:gd name="T67" fmla="*/ 0 h 9079"/>
                <a:gd name="T68" fmla="*/ 0 w 8275"/>
                <a:gd name="T69" fmla="*/ 0 h 9079"/>
                <a:gd name="T70" fmla="*/ 0 w 8275"/>
                <a:gd name="T71" fmla="*/ 0 h 9079"/>
                <a:gd name="T72" fmla="*/ 0 w 8275"/>
                <a:gd name="T73" fmla="*/ 0 h 9079"/>
                <a:gd name="T74" fmla="*/ 0 w 8275"/>
                <a:gd name="T75" fmla="*/ 0 h 9079"/>
                <a:gd name="T76" fmla="*/ 0 w 8275"/>
                <a:gd name="T77" fmla="*/ 0 h 9079"/>
                <a:gd name="T78" fmla="*/ 0 w 8275"/>
                <a:gd name="T79" fmla="*/ 0 h 9079"/>
                <a:gd name="T80" fmla="*/ 0 w 8275"/>
                <a:gd name="T81" fmla="*/ 0 h 9079"/>
                <a:gd name="T82" fmla="*/ 0 w 8275"/>
                <a:gd name="T83" fmla="*/ 0 h 9079"/>
                <a:gd name="T84" fmla="*/ 0 w 8275"/>
                <a:gd name="T85" fmla="*/ 0 h 9079"/>
                <a:gd name="T86" fmla="*/ 0 w 8275"/>
                <a:gd name="T87" fmla="*/ 0 h 9079"/>
                <a:gd name="T88" fmla="*/ 0 w 8275"/>
                <a:gd name="T89" fmla="*/ 0 h 9079"/>
                <a:gd name="T90" fmla="*/ 0 w 8275"/>
                <a:gd name="T91" fmla="*/ 0 h 9079"/>
                <a:gd name="T92" fmla="*/ 0 w 8275"/>
                <a:gd name="T93" fmla="*/ 0 h 9079"/>
                <a:gd name="T94" fmla="*/ 0 w 8275"/>
                <a:gd name="T95" fmla="*/ 0 h 9079"/>
                <a:gd name="T96" fmla="*/ 0 w 8275"/>
                <a:gd name="T97" fmla="*/ 0 h 9079"/>
                <a:gd name="T98" fmla="*/ 0 w 8275"/>
                <a:gd name="T99" fmla="*/ 0 h 9079"/>
                <a:gd name="T100" fmla="*/ 0 w 8275"/>
                <a:gd name="T101" fmla="*/ 0 h 9079"/>
                <a:gd name="T102" fmla="*/ 0 w 8275"/>
                <a:gd name="T103" fmla="*/ 0 h 9079"/>
                <a:gd name="T104" fmla="*/ 0 w 8275"/>
                <a:gd name="T105" fmla="*/ 0 h 9079"/>
                <a:gd name="T106" fmla="*/ 0 w 8275"/>
                <a:gd name="T107" fmla="*/ 0 h 90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75"/>
                <a:gd name="T163" fmla="*/ 0 h 9079"/>
                <a:gd name="T164" fmla="*/ 8275 w 8275"/>
                <a:gd name="T165" fmla="*/ 9079 h 907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75" h="9079">
                  <a:moveTo>
                    <a:pt x="1910" y="1391"/>
                  </a:moveTo>
                  <a:lnTo>
                    <a:pt x="1987" y="1312"/>
                  </a:lnTo>
                  <a:lnTo>
                    <a:pt x="2069" y="1234"/>
                  </a:lnTo>
                  <a:lnTo>
                    <a:pt x="2156" y="1157"/>
                  </a:lnTo>
                  <a:lnTo>
                    <a:pt x="2248" y="1080"/>
                  </a:lnTo>
                  <a:lnTo>
                    <a:pt x="2344" y="1005"/>
                  </a:lnTo>
                  <a:lnTo>
                    <a:pt x="2445" y="931"/>
                  </a:lnTo>
                  <a:lnTo>
                    <a:pt x="2548" y="858"/>
                  </a:lnTo>
                  <a:lnTo>
                    <a:pt x="2656" y="786"/>
                  </a:lnTo>
                  <a:lnTo>
                    <a:pt x="2766" y="717"/>
                  </a:lnTo>
                  <a:lnTo>
                    <a:pt x="2881" y="649"/>
                  </a:lnTo>
                  <a:lnTo>
                    <a:pt x="2997" y="584"/>
                  </a:lnTo>
                  <a:lnTo>
                    <a:pt x="3117" y="521"/>
                  </a:lnTo>
                  <a:lnTo>
                    <a:pt x="3240" y="461"/>
                  </a:lnTo>
                  <a:lnTo>
                    <a:pt x="3364" y="403"/>
                  </a:lnTo>
                  <a:lnTo>
                    <a:pt x="3490" y="349"/>
                  </a:lnTo>
                  <a:lnTo>
                    <a:pt x="3619" y="298"/>
                  </a:lnTo>
                  <a:lnTo>
                    <a:pt x="3749" y="249"/>
                  </a:lnTo>
                  <a:lnTo>
                    <a:pt x="3881" y="205"/>
                  </a:lnTo>
                  <a:lnTo>
                    <a:pt x="4014" y="165"/>
                  </a:lnTo>
                  <a:lnTo>
                    <a:pt x="4148" y="128"/>
                  </a:lnTo>
                  <a:lnTo>
                    <a:pt x="4282" y="96"/>
                  </a:lnTo>
                  <a:lnTo>
                    <a:pt x="4417" y="68"/>
                  </a:lnTo>
                  <a:lnTo>
                    <a:pt x="4553" y="44"/>
                  </a:lnTo>
                  <a:lnTo>
                    <a:pt x="4688" y="25"/>
                  </a:lnTo>
                  <a:lnTo>
                    <a:pt x="4823" y="12"/>
                  </a:lnTo>
                  <a:lnTo>
                    <a:pt x="4958" y="4"/>
                  </a:lnTo>
                  <a:lnTo>
                    <a:pt x="5093" y="0"/>
                  </a:lnTo>
                  <a:lnTo>
                    <a:pt x="5227" y="3"/>
                  </a:lnTo>
                  <a:lnTo>
                    <a:pt x="5359" y="11"/>
                  </a:lnTo>
                  <a:lnTo>
                    <a:pt x="5490" y="25"/>
                  </a:lnTo>
                  <a:lnTo>
                    <a:pt x="5620" y="46"/>
                  </a:lnTo>
                  <a:lnTo>
                    <a:pt x="5749" y="72"/>
                  </a:lnTo>
                  <a:lnTo>
                    <a:pt x="5877" y="103"/>
                  </a:lnTo>
                  <a:lnTo>
                    <a:pt x="6004" y="136"/>
                  </a:lnTo>
                  <a:lnTo>
                    <a:pt x="6132" y="170"/>
                  </a:lnTo>
                  <a:lnTo>
                    <a:pt x="6259" y="206"/>
                  </a:lnTo>
                  <a:lnTo>
                    <a:pt x="6385" y="245"/>
                  </a:lnTo>
                  <a:lnTo>
                    <a:pt x="6511" y="285"/>
                  </a:lnTo>
                  <a:lnTo>
                    <a:pt x="6634" y="328"/>
                  </a:lnTo>
                  <a:lnTo>
                    <a:pt x="6755" y="373"/>
                  </a:lnTo>
                  <a:lnTo>
                    <a:pt x="6875" y="420"/>
                  </a:lnTo>
                  <a:lnTo>
                    <a:pt x="6992" y="470"/>
                  </a:lnTo>
                  <a:lnTo>
                    <a:pt x="7105" y="522"/>
                  </a:lnTo>
                  <a:lnTo>
                    <a:pt x="7215" y="577"/>
                  </a:lnTo>
                  <a:lnTo>
                    <a:pt x="7322" y="636"/>
                  </a:lnTo>
                  <a:lnTo>
                    <a:pt x="7425" y="696"/>
                  </a:lnTo>
                  <a:lnTo>
                    <a:pt x="7524" y="760"/>
                  </a:lnTo>
                  <a:lnTo>
                    <a:pt x="7619" y="827"/>
                  </a:lnTo>
                  <a:lnTo>
                    <a:pt x="7709" y="896"/>
                  </a:lnTo>
                  <a:lnTo>
                    <a:pt x="7793" y="970"/>
                  </a:lnTo>
                  <a:lnTo>
                    <a:pt x="7871" y="1046"/>
                  </a:lnTo>
                  <a:lnTo>
                    <a:pt x="7944" y="1126"/>
                  </a:lnTo>
                  <a:lnTo>
                    <a:pt x="8010" y="1210"/>
                  </a:lnTo>
                  <a:lnTo>
                    <a:pt x="8070" y="1298"/>
                  </a:lnTo>
                  <a:lnTo>
                    <a:pt x="8123" y="1388"/>
                  </a:lnTo>
                  <a:lnTo>
                    <a:pt x="8167" y="1483"/>
                  </a:lnTo>
                  <a:lnTo>
                    <a:pt x="8206" y="1582"/>
                  </a:lnTo>
                  <a:lnTo>
                    <a:pt x="8235" y="1684"/>
                  </a:lnTo>
                  <a:lnTo>
                    <a:pt x="8257" y="1791"/>
                  </a:lnTo>
                  <a:lnTo>
                    <a:pt x="8270" y="1902"/>
                  </a:lnTo>
                  <a:lnTo>
                    <a:pt x="8275" y="2017"/>
                  </a:lnTo>
                  <a:lnTo>
                    <a:pt x="8269" y="2138"/>
                  </a:lnTo>
                  <a:lnTo>
                    <a:pt x="8254" y="2261"/>
                  </a:lnTo>
                  <a:lnTo>
                    <a:pt x="8229" y="2390"/>
                  </a:lnTo>
                  <a:lnTo>
                    <a:pt x="8192" y="2518"/>
                  </a:lnTo>
                  <a:lnTo>
                    <a:pt x="8142" y="2641"/>
                  </a:lnTo>
                  <a:lnTo>
                    <a:pt x="8080" y="2757"/>
                  </a:lnTo>
                  <a:lnTo>
                    <a:pt x="8006" y="2868"/>
                  </a:lnTo>
                  <a:lnTo>
                    <a:pt x="7922" y="2974"/>
                  </a:lnTo>
                  <a:lnTo>
                    <a:pt x="7828" y="3076"/>
                  </a:lnTo>
                  <a:lnTo>
                    <a:pt x="7726" y="3174"/>
                  </a:lnTo>
                  <a:lnTo>
                    <a:pt x="7617" y="3268"/>
                  </a:lnTo>
                  <a:lnTo>
                    <a:pt x="7499" y="3358"/>
                  </a:lnTo>
                  <a:lnTo>
                    <a:pt x="7378" y="3445"/>
                  </a:lnTo>
                  <a:lnTo>
                    <a:pt x="7250" y="3529"/>
                  </a:lnTo>
                  <a:lnTo>
                    <a:pt x="7119" y="3612"/>
                  </a:lnTo>
                  <a:lnTo>
                    <a:pt x="6983" y="3692"/>
                  </a:lnTo>
                  <a:lnTo>
                    <a:pt x="6846" y="3771"/>
                  </a:lnTo>
                  <a:lnTo>
                    <a:pt x="6708" y="3848"/>
                  </a:lnTo>
                  <a:lnTo>
                    <a:pt x="6569" y="3923"/>
                  </a:lnTo>
                  <a:lnTo>
                    <a:pt x="6431" y="3999"/>
                  </a:lnTo>
                  <a:lnTo>
                    <a:pt x="6293" y="4074"/>
                  </a:lnTo>
                  <a:lnTo>
                    <a:pt x="6159" y="4150"/>
                  </a:lnTo>
                  <a:lnTo>
                    <a:pt x="6027" y="4226"/>
                  </a:lnTo>
                  <a:lnTo>
                    <a:pt x="5900" y="4303"/>
                  </a:lnTo>
                  <a:lnTo>
                    <a:pt x="5777" y="4381"/>
                  </a:lnTo>
                  <a:lnTo>
                    <a:pt x="5661" y="4461"/>
                  </a:lnTo>
                  <a:lnTo>
                    <a:pt x="5552" y="4542"/>
                  </a:lnTo>
                  <a:lnTo>
                    <a:pt x="5450" y="4626"/>
                  </a:lnTo>
                  <a:lnTo>
                    <a:pt x="5356" y="4712"/>
                  </a:lnTo>
                  <a:lnTo>
                    <a:pt x="5273" y="4802"/>
                  </a:lnTo>
                  <a:lnTo>
                    <a:pt x="5200" y="4895"/>
                  </a:lnTo>
                  <a:lnTo>
                    <a:pt x="5137" y="4992"/>
                  </a:lnTo>
                  <a:lnTo>
                    <a:pt x="5087" y="5092"/>
                  </a:lnTo>
                  <a:lnTo>
                    <a:pt x="5051" y="5197"/>
                  </a:lnTo>
                  <a:lnTo>
                    <a:pt x="5029" y="5307"/>
                  </a:lnTo>
                  <a:lnTo>
                    <a:pt x="5020" y="5418"/>
                  </a:lnTo>
                  <a:lnTo>
                    <a:pt x="5023" y="5527"/>
                  </a:lnTo>
                  <a:lnTo>
                    <a:pt x="5035" y="5633"/>
                  </a:lnTo>
                  <a:lnTo>
                    <a:pt x="5058" y="5737"/>
                  </a:lnTo>
                  <a:lnTo>
                    <a:pt x="5090" y="5839"/>
                  </a:lnTo>
                  <a:lnTo>
                    <a:pt x="5129" y="5939"/>
                  </a:lnTo>
                  <a:lnTo>
                    <a:pt x="5175" y="6038"/>
                  </a:lnTo>
                  <a:lnTo>
                    <a:pt x="5227" y="6133"/>
                  </a:lnTo>
                  <a:lnTo>
                    <a:pt x="5284" y="6229"/>
                  </a:lnTo>
                  <a:lnTo>
                    <a:pt x="5346" y="6321"/>
                  </a:lnTo>
                  <a:lnTo>
                    <a:pt x="5409" y="6414"/>
                  </a:lnTo>
                  <a:lnTo>
                    <a:pt x="5476" y="6504"/>
                  </a:lnTo>
                  <a:lnTo>
                    <a:pt x="5611" y="6681"/>
                  </a:lnTo>
                  <a:lnTo>
                    <a:pt x="5744" y="6856"/>
                  </a:lnTo>
                  <a:lnTo>
                    <a:pt x="5808" y="6941"/>
                  </a:lnTo>
                  <a:lnTo>
                    <a:pt x="5867" y="7026"/>
                  </a:lnTo>
                  <a:lnTo>
                    <a:pt x="5923" y="7111"/>
                  </a:lnTo>
                  <a:lnTo>
                    <a:pt x="5973" y="7196"/>
                  </a:lnTo>
                  <a:lnTo>
                    <a:pt x="6018" y="7280"/>
                  </a:lnTo>
                  <a:lnTo>
                    <a:pt x="6054" y="7364"/>
                  </a:lnTo>
                  <a:lnTo>
                    <a:pt x="6083" y="7448"/>
                  </a:lnTo>
                  <a:lnTo>
                    <a:pt x="6103" y="7532"/>
                  </a:lnTo>
                  <a:lnTo>
                    <a:pt x="6113" y="7617"/>
                  </a:lnTo>
                  <a:lnTo>
                    <a:pt x="6112" y="7702"/>
                  </a:lnTo>
                  <a:lnTo>
                    <a:pt x="6101" y="7787"/>
                  </a:lnTo>
                  <a:lnTo>
                    <a:pt x="6075" y="7872"/>
                  </a:lnTo>
                  <a:lnTo>
                    <a:pt x="6036" y="7959"/>
                  </a:lnTo>
                  <a:lnTo>
                    <a:pt x="5983" y="8046"/>
                  </a:lnTo>
                  <a:lnTo>
                    <a:pt x="5915" y="8134"/>
                  </a:lnTo>
                  <a:lnTo>
                    <a:pt x="5829" y="8224"/>
                  </a:lnTo>
                  <a:lnTo>
                    <a:pt x="5734" y="8312"/>
                  </a:lnTo>
                  <a:lnTo>
                    <a:pt x="5636" y="8394"/>
                  </a:lnTo>
                  <a:lnTo>
                    <a:pt x="5534" y="8473"/>
                  </a:lnTo>
                  <a:lnTo>
                    <a:pt x="5431" y="8546"/>
                  </a:lnTo>
                  <a:lnTo>
                    <a:pt x="5325" y="8615"/>
                  </a:lnTo>
                  <a:lnTo>
                    <a:pt x="5217" y="8679"/>
                  </a:lnTo>
                  <a:lnTo>
                    <a:pt x="5107" y="8738"/>
                  </a:lnTo>
                  <a:lnTo>
                    <a:pt x="4996" y="8793"/>
                  </a:lnTo>
                  <a:lnTo>
                    <a:pt x="4884" y="8843"/>
                  </a:lnTo>
                  <a:lnTo>
                    <a:pt x="4770" y="8888"/>
                  </a:lnTo>
                  <a:lnTo>
                    <a:pt x="4656" y="8928"/>
                  </a:lnTo>
                  <a:lnTo>
                    <a:pt x="4541" y="8964"/>
                  </a:lnTo>
                  <a:lnTo>
                    <a:pt x="4427" y="8995"/>
                  </a:lnTo>
                  <a:lnTo>
                    <a:pt x="4312" y="9021"/>
                  </a:lnTo>
                  <a:lnTo>
                    <a:pt x="4198" y="9042"/>
                  </a:lnTo>
                  <a:lnTo>
                    <a:pt x="4084" y="9058"/>
                  </a:lnTo>
                  <a:lnTo>
                    <a:pt x="3971" y="9070"/>
                  </a:lnTo>
                  <a:lnTo>
                    <a:pt x="3860" y="9077"/>
                  </a:lnTo>
                  <a:lnTo>
                    <a:pt x="3748" y="9079"/>
                  </a:lnTo>
                  <a:lnTo>
                    <a:pt x="3640" y="9076"/>
                  </a:lnTo>
                  <a:lnTo>
                    <a:pt x="3533" y="9069"/>
                  </a:lnTo>
                  <a:lnTo>
                    <a:pt x="3428" y="9056"/>
                  </a:lnTo>
                  <a:lnTo>
                    <a:pt x="3325" y="9039"/>
                  </a:lnTo>
                  <a:lnTo>
                    <a:pt x="3225" y="9017"/>
                  </a:lnTo>
                  <a:lnTo>
                    <a:pt x="3127" y="8990"/>
                  </a:lnTo>
                  <a:lnTo>
                    <a:pt x="3034" y="8958"/>
                  </a:lnTo>
                  <a:lnTo>
                    <a:pt x="2943" y="8921"/>
                  </a:lnTo>
                  <a:lnTo>
                    <a:pt x="2856" y="8880"/>
                  </a:lnTo>
                  <a:lnTo>
                    <a:pt x="2772" y="8833"/>
                  </a:lnTo>
                  <a:lnTo>
                    <a:pt x="2693" y="8781"/>
                  </a:lnTo>
                  <a:lnTo>
                    <a:pt x="2619" y="8725"/>
                  </a:lnTo>
                  <a:lnTo>
                    <a:pt x="2550" y="8663"/>
                  </a:lnTo>
                  <a:lnTo>
                    <a:pt x="2477" y="8598"/>
                  </a:lnTo>
                  <a:lnTo>
                    <a:pt x="2396" y="8528"/>
                  </a:lnTo>
                  <a:lnTo>
                    <a:pt x="2307" y="8454"/>
                  </a:lnTo>
                  <a:lnTo>
                    <a:pt x="2212" y="8378"/>
                  </a:lnTo>
                  <a:lnTo>
                    <a:pt x="2001" y="8211"/>
                  </a:lnTo>
                  <a:lnTo>
                    <a:pt x="1775" y="8030"/>
                  </a:lnTo>
                  <a:lnTo>
                    <a:pt x="1656" y="7935"/>
                  </a:lnTo>
                  <a:lnTo>
                    <a:pt x="1535" y="7835"/>
                  </a:lnTo>
                  <a:lnTo>
                    <a:pt x="1413" y="7732"/>
                  </a:lnTo>
                  <a:lnTo>
                    <a:pt x="1292" y="7626"/>
                  </a:lnTo>
                  <a:lnTo>
                    <a:pt x="1171" y="7516"/>
                  </a:lnTo>
                  <a:lnTo>
                    <a:pt x="1051" y="7403"/>
                  </a:lnTo>
                  <a:lnTo>
                    <a:pt x="934" y="7285"/>
                  </a:lnTo>
                  <a:lnTo>
                    <a:pt x="819" y="7166"/>
                  </a:lnTo>
                  <a:lnTo>
                    <a:pt x="709" y="7042"/>
                  </a:lnTo>
                  <a:lnTo>
                    <a:pt x="603" y="6915"/>
                  </a:lnTo>
                  <a:lnTo>
                    <a:pt x="503" y="6785"/>
                  </a:lnTo>
                  <a:lnTo>
                    <a:pt x="410" y="6652"/>
                  </a:lnTo>
                  <a:lnTo>
                    <a:pt x="324" y="6517"/>
                  </a:lnTo>
                  <a:lnTo>
                    <a:pt x="247" y="6378"/>
                  </a:lnTo>
                  <a:lnTo>
                    <a:pt x="178" y="6235"/>
                  </a:lnTo>
                  <a:lnTo>
                    <a:pt x="119" y="6090"/>
                  </a:lnTo>
                  <a:lnTo>
                    <a:pt x="71" y="5942"/>
                  </a:lnTo>
                  <a:lnTo>
                    <a:pt x="35" y="5791"/>
                  </a:lnTo>
                  <a:lnTo>
                    <a:pt x="11" y="5638"/>
                  </a:lnTo>
                  <a:lnTo>
                    <a:pt x="0" y="5481"/>
                  </a:lnTo>
                  <a:lnTo>
                    <a:pt x="5" y="5322"/>
                  </a:lnTo>
                  <a:lnTo>
                    <a:pt x="23" y="5159"/>
                  </a:lnTo>
                  <a:lnTo>
                    <a:pt x="58" y="4995"/>
                  </a:lnTo>
                  <a:lnTo>
                    <a:pt x="110" y="4828"/>
                  </a:lnTo>
                  <a:lnTo>
                    <a:pt x="171" y="4659"/>
                  </a:lnTo>
                  <a:lnTo>
                    <a:pt x="235" y="4493"/>
                  </a:lnTo>
                  <a:lnTo>
                    <a:pt x="301" y="4328"/>
                  </a:lnTo>
                  <a:lnTo>
                    <a:pt x="371" y="4164"/>
                  </a:lnTo>
                  <a:lnTo>
                    <a:pt x="441" y="4002"/>
                  </a:lnTo>
                  <a:lnTo>
                    <a:pt x="513" y="3842"/>
                  </a:lnTo>
                  <a:lnTo>
                    <a:pt x="586" y="3686"/>
                  </a:lnTo>
                  <a:lnTo>
                    <a:pt x="660" y="3533"/>
                  </a:lnTo>
                  <a:lnTo>
                    <a:pt x="735" y="3381"/>
                  </a:lnTo>
                  <a:lnTo>
                    <a:pt x="810" y="3234"/>
                  </a:lnTo>
                  <a:lnTo>
                    <a:pt x="885" y="3090"/>
                  </a:lnTo>
                  <a:lnTo>
                    <a:pt x="960" y="2950"/>
                  </a:lnTo>
                  <a:lnTo>
                    <a:pt x="1034" y="2814"/>
                  </a:lnTo>
                  <a:lnTo>
                    <a:pt x="1108" y="2683"/>
                  </a:lnTo>
                  <a:lnTo>
                    <a:pt x="1179" y="2557"/>
                  </a:lnTo>
                  <a:lnTo>
                    <a:pt x="1249" y="2435"/>
                  </a:lnTo>
                  <a:lnTo>
                    <a:pt x="1318" y="2318"/>
                  </a:lnTo>
                  <a:lnTo>
                    <a:pt x="1384" y="2208"/>
                  </a:lnTo>
                  <a:lnTo>
                    <a:pt x="1448" y="2103"/>
                  </a:lnTo>
                  <a:lnTo>
                    <a:pt x="1508" y="2005"/>
                  </a:lnTo>
                  <a:lnTo>
                    <a:pt x="1566" y="1912"/>
                  </a:lnTo>
                  <a:lnTo>
                    <a:pt x="1621" y="1826"/>
                  </a:lnTo>
                  <a:lnTo>
                    <a:pt x="1672" y="1747"/>
                  </a:lnTo>
                  <a:lnTo>
                    <a:pt x="1718" y="1675"/>
                  </a:lnTo>
                  <a:lnTo>
                    <a:pt x="1798" y="1554"/>
                  </a:lnTo>
                  <a:lnTo>
                    <a:pt x="1858" y="1465"/>
                  </a:lnTo>
                  <a:lnTo>
                    <a:pt x="1896" y="1410"/>
                  </a:lnTo>
                  <a:lnTo>
                    <a:pt x="1910" y="1391"/>
                  </a:lnTo>
                  <a:close/>
                </a:path>
              </a:pathLst>
            </a:custGeom>
            <a:noFill/>
            <a:ln w="19050">
              <a:solidFill>
                <a:schemeClr val="hlink"/>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5" name="Group 12"/>
          <p:cNvGrpSpPr>
            <a:grpSpLocks/>
          </p:cNvGrpSpPr>
          <p:nvPr/>
        </p:nvGrpSpPr>
        <p:grpSpPr bwMode="auto">
          <a:xfrm>
            <a:off x="3048000" y="4137025"/>
            <a:ext cx="1641475" cy="1800225"/>
            <a:chOff x="1694" y="1628"/>
            <a:chExt cx="1034" cy="1134"/>
          </a:xfrm>
        </p:grpSpPr>
        <p:sp>
          <p:nvSpPr>
            <p:cNvPr id="124958" name="Freeform 13"/>
            <p:cNvSpPr>
              <a:spLocks/>
            </p:cNvSpPr>
            <p:nvPr/>
          </p:nvSpPr>
          <p:spPr bwMode="auto">
            <a:xfrm>
              <a:off x="1694" y="1628"/>
              <a:ext cx="1034" cy="1134"/>
            </a:xfrm>
            <a:custGeom>
              <a:avLst/>
              <a:gdLst>
                <a:gd name="T0" fmla="*/ 0 w 8275"/>
                <a:gd name="T1" fmla="*/ 0 h 9079"/>
                <a:gd name="T2" fmla="*/ 0 w 8275"/>
                <a:gd name="T3" fmla="*/ 0 h 9079"/>
                <a:gd name="T4" fmla="*/ 0 w 8275"/>
                <a:gd name="T5" fmla="*/ 0 h 9079"/>
                <a:gd name="T6" fmla="*/ 0 w 8275"/>
                <a:gd name="T7" fmla="*/ 0 h 9079"/>
                <a:gd name="T8" fmla="*/ 0 w 8275"/>
                <a:gd name="T9" fmla="*/ 0 h 9079"/>
                <a:gd name="T10" fmla="*/ 0 w 8275"/>
                <a:gd name="T11" fmla="*/ 0 h 9079"/>
                <a:gd name="T12" fmla="*/ 0 w 8275"/>
                <a:gd name="T13" fmla="*/ 0 h 9079"/>
                <a:gd name="T14" fmla="*/ 0 w 8275"/>
                <a:gd name="T15" fmla="*/ 0 h 9079"/>
                <a:gd name="T16" fmla="*/ 0 w 8275"/>
                <a:gd name="T17" fmla="*/ 0 h 9079"/>
                <a:gd name="T18" fmla="*/ 0 w 8275"/>
                <a:gd name="T19" fmla="*/ 0 h 9079"/>
                <a:gd name="T20" fmla="*/ 0 w 8275"/>
                <a:gd name="T21" fmla="*/ 0 h 9079"/>
                <a:gd name="T22" fmla="*/ 0 w 8275"/>
                <a:gd name="T23" fmla="*/ 0 h 9079"/>
                <a:gd name="T24" fmla="*/ 0 w 8275"/>
                <a:gd name="T25" fmla="*/ 0 h 9079"/>
                <a:gd name="T26" fmla="*/ 0 w 8275"/>
                <a:gd name="T27" fmla="*/ 0 h 9079"/>
                <a:gd name="T28" fmla="*/ 0 w 8275"/>
                <a:gd name="T29" fmla="*/ 0 h 9079"/>
                <a:gd name="T30" fmla="*/ 0 w 8275"/>
                <a:gd name="T31" fmla="*/ 0 h 9079"/>
                <a:gd name="T32" fmla="*/ 0 w 8275"/>
                <a:gd name="T33" fmla="*/ 0 h 9079"/>
                <a:gd name="T34" fmla="*/ 0 w 8275"/>
                <a:gd name="T35" fmla="*/ 0 h 9079"/>
                <a:gd name="T36" fmla="*/ 0 w 8275"/>
                <a:gd name="T37" fmla="*/ 0 h 9079"/>
                <a:gd name="T38" fmla="*/ 0 w 8275"/>
                <a:gd name="T39" fmla="*/ 0 h 9079"/>
                <a:gd name="T40" fmla="*/ 0 w 8275"/>
                <a:gd name="T41" fmla="*/ 0 h 9079"/>
                <a:gd name="T42" fmla="*/ 0 w 8275"/>
                <a:gd name="T43" fmla="*/ 0 h 9079"/>
                <a:gd name="T44" fmla="*/ 0 w 8275"/>
                <a:gd name="T45" fmla="*/ 0 h 9079"/>
                <a:gd name="T46" fmla="*/ 0 w 8275"/>
                <a:gd name="T47" fmla="*/ 0 h 9079"/>
                <a:gd name="T48" fmla="*/ 0 w 8275"/>
                <a:gd name="T49" fmla="*/ 0 h 9079"/>
                <a:gd name="T50" fmla="*/ 0 w 8275"/>
                <a:gd name="T51" fmla="*/ 0 h 9079"/>
                <a:gd name="T52" fmla="*/ 0 w 8275"/>
                <a:gd name="T53" fmla="*/ 0 h 9079"/>
                <a:gd name="T54" fmla="*/ 0 w 8275"/>
                <a:gd name="T55" fmla="*/ 0 h 9079"/>
                <a:gd name="T56" fmla="*/ 0 w 8275"/>
                <a:gd name="T57" fmla="*/ 0 h 9079"/>
                <a:gd name="T58" fmla="*/ 0 w 8275"/>
                <a:gd name="T59" fmla="*/ 0 h 9079"/>
                <a:gd name="T60" fmla="*/ 0 w 8275"/>
                <a:gd name="T61" fmla="*/ 0 h 9079"/>
                <a:gd name="T62" fmla="*/ 0 w 8275"/>
                <a:gd name="T63" fmla="*/ 0 h 9079"/>
                <a:gd name="T64" fmla="*/ 0 w 8275"/>
                <a:gd name="T65" fmla="*/ 0 h 9079"/>
                <a:gd name="T66" fmla="*/ 0 w 8275"/>
                <a:gd name="T67" fmla="*/ 0 h 9079"/>
                <a:gd name="T68" fmla="*/ 0 w 8275"/>
                <a:gd name="T69" fmla="*/ 0 h 9079"/>
                <a:gd name="T70" fmla="*/ 0 w 8275"/>
                <a:gd name="T71" fmla="*/ 0 h 9079"/>
                <a:gd name="T72" fmla="*/ 0 w 8275"/>
                <a:gd name="T73" fmla="*/ 0 h 9079"/>
                <a:gd name="T74" fmla="*/ 0 w 8275"/>
                <a:gd name="T75" fmla="*/ 0 h 9079"/>
                <a:gd name="T76" fmla="*/ 0 w 8275"/>
                <a:gd name="T77" fmla="*/ 0 h 9079"/>
                <a:gd name="T78" fmla="*/ 0 w 8275"/>
                <a:gd name="T79" fmla="*/ 0 h 9079"/>
                <a:gd name="T80" fmla="*/ 0 w 8275"/>
                <a:gd name="T81" fmla="*/ 0 h 9079"/>
                <a:gd name="T82" fmla="*/ 0 w 8275"/>
                <a:gd name="T83" fmla="*/ 0 h 9079"/>
                <a:gd name="T84" fmla="*/ 0 w 8275"/>
                <a:gd name="T85" fmla="*/ 0 h 9079"/>
                <a:gd name="T86" fmla="*/ 0 w 8275"/>
                <a:gd name="T87" fmla="*/ 0 h 9079"/>
                <a:gd name="T88" fmla="*/ 0 w 8275"/>
                <a:gd name="T89" fmla="*/ 0 h 9079"/>
                <a:gd name="T90" fmla="*/ 0 w 8275"/>
                <a:gd name="T91" fmla="*/ 0 h 9079"/>
                <a:gd name="T92" fmla="*/ 0 w 8275"/>
                <a:gd name="T93" fmla="*/ 0 h 9079"/>
                <a:gd name="T94" fmla="*/ 0 w 8275"/>
                <a:gd name="T95" fmla="*/ 0 h 9079"/>
                <a:gd name="T96" fmla="*/ 0 w 8275"/>
                <a:gd name="T97" fmla="*/ 0 h 9079"/>
                <a:gd name="T98" fmla="*/ 0 w 8275"/>
                <a:gd name="T99" fmla="*/ 0 h 9079"/>
                <a:gd name="T100" fmla="*/ 0 w 8275"/>
                <a:gd name="T101" fmla="*/ 0 h 9079"/>
                <a:gd name="T102" fmla="*/ 0 w 8275"/>
                <a:gd name="T103" fmla="*/ 0 h 9079"/>
                <a:gd name="T104" fmla="*/ 0 w 8275"/>
                <a:gd name="T105" fmla="*/ 0 h 9079"/>
                <a:gd name="T106" fmla="*/ 0 w 8275"/>
                <a:gd name="T107" fmla="*/ 0 h 90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75"/>
                <a:gd name="T163" fmla="*/ 0 h 9079"/>
                <a:gd name="T164" fmla="*/ 8275 w 8275"/>
                <a:gd name="T165" fmla="*/ 9079 h 907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75" h="9079">
                  <a:moveTo>
                    <a:pt x="1910" y="1391"/>
                  </a:moveTo>
                  <a:lnTo>
                    <a:pt x="1987" y="1312"/>
                  </a:lnTo>
                  <a:lnTo>
                    <a:pt x="2069" y="1234"/>
                  </a:lnTo>
                  <a:lnTo>
                    <a:pt x="2156" y="1157"/>
                  </a:lnTo>
                  <a:lnTo>
                    <a:pt x="2248" y="1080"/>
                  </a:lnTo>
                  <a:lnTo>
                    <a:pt x="2344" y="1005"/>
                  </a:lnTo>
                  <a:lnTo>
                    <a:pt x="2445" y="931"/>
                  </a:lnTo>
                  <a:lnTo>
                    <a:pt x="2548" y="858"/>
                  </a:lnTo>
                  <a:lnTo>
                    <a:pt x="2656" y="786"/>
                  </a:lnTo>
                  <a:lnTo>
                    <a:pt x="2766" y="717"/>
                  </a:lnTo>
                  <a:lnTo>
                    <a:pt x="2881" y="649"/>
                  </a:lnTo>
                  <a:lnTo>
                    <a:pt x="2997" y="584"/>
                  </a:lnTo>
                  <a:lnTo>
                    <a:pt x="3117" y="521"/>
                  </a:lnTo>
                  <a:lnTo>
                    <a:pt x="3240" y="461"/>
                  </a:lnTo>
                  <a:lnTo>
                    <a:pt x="3364" y="403"/>
                  </a:lnTo>
                  <a:lnTo>
                    <a:pt x="3490" y="349"/>
                  </a:lnTo>
                  <a:lnTo>
                    <a:pt x="3619" y="298"/>
                  </a:lnTo>
                  <a:lnTo>
                    <a:pt x="3749" y="249"/>
                  </a:lnTo>
                  <a:lnTo>
                    <a:pt x="3881" y="205"/>
                  </a:lnTo>
                  <a:lnTo>
                    <a:pt x="4014" y="165"/>
                  </a:lnTo>
                  <a:lnTo>
                    <a:pt x="4148" y="128"/>
                  </a:lnTo>
                  <a:lnTo>
                    <a:pt x="4282" y="96"/>
                  </a:lnTo>
                  <a:lnTo>
                    <a:pt x="4417" y="68"/>
                  </a:lnTo>
                  <a:lnTo>
                    <a:pt x="4553" y="44"/>
                  </a:lnTo>
                  <a:lnTo>
                    <a:pt x="4688" y="25"/>
                  </a:lnTo>
                  <a:lnTo>
                    <a:pt x="4823" y="12"/>
                  </a:lnTo>
                  <a:lnTo>
                    <a:pt x="4958" y="4"/>
                  </a:lnTo>
                  <a:lnTo>
                    <a:pt x="5093" y="0"/>
                  </a:lnTo>
                  <a:lnTo>
                    <a:pt x="5227" y="3"/>
                  </a:lnTo>
                  <a:lnTo>
                    <a:pt x="5359" y="11"/>
                  </a:lnTo>
                  <a:lnTo>
                    <a:pt x="5490" y="25"/>
                  </a:lnTo>
                  <a:lnTo>
                    <a:pt x="5620" y="46"/>
                  </a:lnTo>
                  <a:lnTo>
                    <a:pt x="5749" y="72"/>
                  </a:lnTo>
                  <a:lnTo>
                    <a:pt x="5877" y="103"/>
                  </a:lnTo>
                  <a:lnTo>
                    <a:pt x="6004" y="136"/>
                  </a:lnTo>
                  <a:lnTo>
                    <a:pt x="6132" y="170"/>
                  </a:lnTo>
                  <a:lnTo>
                    <a:pt x="6259" y="206"/>
                  </a:lnTo>
                  <a:lnTo>
                    <a:pt x="6385" y="245"/>
                  </a:lnTo>
                  <a:lnTo>
                    <a:pt x="6511" y="285"/>
                  </a:lnTo>
                  <a:lnTo>
                    <a:pt x="6634" y="328"/>
                  </a:lnTo>
                  <a:lnTo>
                    <a:pt x="6755" y="373"/>
                  </a:lnTo>
                  <a:lnTo>
                    <a:pt x="6875" y="420"/>
                  </a:lnTo>
                  <a:lnTo>
                    <a:pt x="6992" y="470"/>
                  </a:lnTo>
                  <a:lnTo>
                    <a:pt x="7105" y="522"/>
                  </a:lnTo>
                  <a:lnTo>
                    <a:pt x="7215" y="577"/>
                  </a:lnTo>
                  <a:lnTo>
                    <a:pt x="7322" y="636"/>
                  </a:lnTo>
                  <a:lnTo>
                    <a:pt x="7425" y="696"/>
                  </a:lnTo>
                  <a:lnTo>
                    <a:pt x="7524" y="760"/>
                  </a:lnTo>
                  <a:lnTo>
                    <a:pt x="7619" y="827"/>
                  </a:lnTo>
                  <a:lnTo>
                    <a:pt x="7709" y="896"/>
                  </a:lnTo>
                  <a:lnTo>
                    <a:pt x="7793" y="970"/>
                  </a:lnTo>
                  <a:lnTo>
                    <a:pt x="7871" y="1046"/>
                  </a:lnTo>
                  <a:lnTo>
                    <a:pt x="7944" y="1126"/>
                  </a:lnTo>
                  <a:lnTo>
                    <a:pt x="8010" y="1210"/>
                  </a:lnTo>
                  <a:lnTo>
                    <a:pt x="8070" y="1298"/>
                  </a:lnTo>
                  <a:lnTo>
                    <a:pt x="8123" y="1388"/>
                  </a:lnTo>
                  <a:lnTo>
                    <a:pt x="8167" y="1483"/>
                  </a:lnTo>
                  <a:lnTo>
                    <a:pt x="8206" y="1582"/>
                  </a:lnTo>
                  <a:lnTo>
                    <a:pt x="8235" y="1684"/>
                  </a:lnTo>
                  <a:lnTo>
                    <a:pt x="8257" y="1791"/>
                  </a:lnTo>
                  <a:lnTo>
                    <a:pt x="8270" y="1902"/>
                  </a:lnTo>
                  <a:lnTo>
                    <a:pt x="8275" y="2017"/>
                  </a:lnTo>
                  <a:lnTo>
                    <a:pt x="8269" y="2138"/>
                  </a:lnTo>
                  <a:lnTo>
                    <a:pt x="8254" y="2261"/>
                  </a:lnTo>
                  <a:lnTo>
                    <a:pt x="8229" y="2390"/>
                  </a:lnTo>
                  <a:lnTo>
                    <a:pt x="8192" y="2518"/>
                  </a:lnTo>
                  <a:lnTo>
                    <a:pt x="8142" y="2641"/>
                  </a:lnTo>
                  <a:lnTo>
                    <a:pt x="8080" y="2757"/>
                  </a:lnTo>
                  <a:lnTo>
                    <a:pt x="8006" y="2868"/>
                  </a:lnTo>
                  <a:lnTo>
                    <a:pt x="7922" y="2974"/>
                  </a:lnTo>
                  <a:lnTo>
                    <a:pt x="7828" y="3076"/>
                  </a:lnTo>
                  <a:lnTo>
                    <a:pt x="7726" y="3174"/>
                  </a:lnTo>
                  <a:lnTo>
                    <a:pt x="7617" y="3268"/>
                  </a:lnTo>
                  <a:lnTo>
                    <a:pt x="7499" y="3358"/>
                  </a:lnTo>
                  <a:lnTo>
                    <a:pt x="7378" y="3445"/>
                  </a:lnTo>
                  <a:lnTo>
                    <a:pt x="7250" y="3529"/>
                  </a:lnTo>
                  <a:lnTo>
                    <a:pt x="7119" y="3612"/>
                  </a:lnTo>
                  <a:lnTo>
                    <a:pt x="6983" y="3692"/>
                  </a:lnTo>
                  <a:lnTo>
                    <a:pt x="6846" y="3771"/>
                  </a:lnTo>
                  <a:lnTo>
                    <a:pt x="6708" y="3848"/>
                  </a:lnTo>
                  <a:lnTo>
                    <a:pt x="6569" y="3923"/>
                  </a:lnTo>
                  <a:lnTo>
                    <a:pt x="6431" y="3999"/>
                  </a:lnTo>
                  <a:lnTo>
                    <a:pt x="6293" y="4074"/>
                  </a:lnTo>
                  <a:lnTo>
                    <a:pt x="6159" y="4150"/>
                  </a:lnTo>
                  <a:lnTo>
                    <a:pt x="6027" y="4226"/>
                  </a:lnTo>
                  <a:lnTo>
                    <a:pt x="5900" y="4303"/>
                  </a:lnTo>
                  <a:lnTo>
                    <a:pt x="5777" y="4381"/>
                  </a:lnTo>
                  <a:lnTo>
                    <a:pt x="5661" y="4461"/>
                  </a:lnTo>
                  <a:lnTo>
                    <a:pt x="5552" y="4542"/>
                  </a:lnTo>
                  <a:lnTo>
                    <a:pt x="5450" y="4626"/>
                  </a:lnTo>
                  <a:lnTo>
                    <a:pt x="5356" y="4712"/>
                  </a:lnTo>
                  <a:lnTo>
                    <a:pt x="5273" y="4802"/>
                  </a:lnTo>
                  <a:lnTo>
                    <a:pt x="5200" y="4895"/>
                  </a:lnTo>
                  <a:lnTo>
                    <a:pt x="5137" y="4992"/>
                  </a:lnTo>
                  <a:lnTo>
                    <a:pt x="5087" y="5092"/>
                  </a:lnTo>
                  <a:lnTo>
                    <a:pt x="5051" y="5197"/>
                  </a:lnTo>
                  <a:lnTo>
                    <a:pt x="5029" y="5307"/>
                  </a:lnTo>
                  <a:lnTo>
                    <a:pt x="5020" y="5418"/>
                  </a:lnTo>
                  <a:lnTo>
                    <a:pt x="5023" y="5527"/>
                  </a:lnTo>
                  <a:lnTo>
                    <a:pt x="5035" y="5633"/>
                  </a:lnTo>
                  <a:lnTo>
                    <a:pt x="5058" y="5737"/>
                  </a:lnTo>
                  <a:lnTo>
                    <a:pt x="5090" y="5839"/>
                  </a:lnTo>
                  <a:lnTo>
                    <a:pt x="5129" y="5939"/>
                  </a:lnTo>
                  <a:lnTo>
                    <a:pt x="5175" y="6038"/>
                  </a:lnTo>
                  <a:lnTo>
                    <a:pt x="5227" y="6133"/>
                  </a:lnTo>
                  <a:lnTo>
                    <a:pt x="5284" y="6229"/>
                  </a:lnTo>
                  <a:lnTo>
                    <a:pt x="5346" y="6321"/>
                  </a:lnTo>
                  <a:lnTo>
                    <a:pt x="5409" y="6414"/>
                  </a:lnTo>
                  <a:lnTo>
                    <a:pt x="5476" y="6504"/>
                  </a:lnTo>
                  <a:lnTo>
                    <a:pt x="5611" y="6681"/>
                  </a:lnTo>
                  <a:lnTo>
                    <a:pt x="5744" y="6856"/>
                  </a:lnTo>
                  <a:lnTo>
                    <a:pt x="5808" y="6941"/>
                  </a:lnTo>
                  <a:lnTo>
                    <a:pt x="5867" y="7026"/>
                  </a:lnTo>
                  <a:lnTo>
                    <a:pt x="5923" y="7111"/>
                  </a:lnTo>
                  <a:lnTo>
                    <a:pt x="5973" y="7196"/>
                  </a:lnTo>
                  <a:lnTo>
                    <a:pt x="6018" y="7280"/>
                  </a:lnTo>
                  <a:lnTo>
                    <a:pt x="6054" y="7364"/>
                  </a:lnTo>
                  <a:lnTo>
                    <a:pt x="6083" y="7448"/>
                  </a:lnTo>
                  <a:lnTo>
                    <a:pt x="6103" y="7532"/>
                  </a:lnTo>
                  <a:lnTo>
                    <a:pt x="6113" y="7617"/>
                  </a:lnTo>
                  <a:lnTo>
                    <a:pt x="6112" y="7702"/>
                  </a:lnTo>
                  <a:lnTo>
                    <a:pt x="6101" y="7787"/>
                  </a:lnTo>
                  <a:lnTo>
                    <a:pt x="6075" y="7872"/>
                  </a:lnTo>
                  <a:lnTo>
                    <a:pt x="6036" y="7959"/>
                  </a:lnTo>
                  <a:lnTo>
                    <a:pt x="5983" y="8046"/>
                  </a:lnTo>
                  <a:lnTo>
                    <a:pt x="5915" y="8134"/>
                  </a:lnTo>
                  <a:lnTo>
                    <a:pt x="5829" y="8224"/>
                  </a:lnTo>
                  <a:lnTo>
                    <a:pt x="5734" y="8312"/>
                  </a:lnTo>
                  <a:lnTo>
                    <a:pt x="5636" y="8394"/>
                  </a:lnTo>
                  <a:lnTo>
                    <a:pt x="5534" y="8473"/>
                  </a:lnTo>
                  <a:lnTo>
                    <a:pt x="5431" y="8546"/>
                  </a:lnTo>
                  <a:lnTo>
                    <a:pt x="5325" y="8615"/>
                  </a:lnTo>
                  <a:lnTo>
                    <a:pt x="5217" y="8679"/>
                  </a:lnTo>
                  <a:lnTo>
                    <a:pt x="5107" y="8738"/>
                  </a:lnTo>
                  <a:lnTo>
                    <a:pt x="4996" y="8793"/>
                  </a:lnTo>
                  <a:lnTo>
                    <a:pt x="4884" y="8843"/>
                  </a:lnTo>
                  <a:lnTo>
                    <a:pt x="4770" y="8888"/>
                  </a:lnTo>
                  <a:lnTo>
                    <a:pt x="4656" y="8928"/>
                  </a:lnTo>
                  <a:lnTo>
                    <a:pt x="4541" y="8964"/>
                  </a:lnTo>
                  <a:lnTo>
                    <a:pt x="4427" y="8995"/>
                  </a:lnTo>
                  <a:lnTo>
                    <a:pt x="4312" y="9021"/>
                  </a:lnTo>
                  <a:lnTo>
                    <a:pt x="4198" y="9042"/>
                  </a:lnTo>
                  <a:lnTo>
                    <a:pt x="4084" y="9058"/>
                  </a:lnTo>
                  <a:lnTo>
                    <a:pt x="3971" y="9070"/>
                  </a:lnTo>
                  <a:lnTo>
                    <a:pt x="3860" y="9077"/>
                  </a:lnTo>
                  <a:lnTo>
                    <a:pt x="3748" y="9079"/>
                  </a:lnTo>
                  <a:lnTo>
                    <a:pt x="3640" y="9076"/>
                  </a:lnTo>
                  <a:lnTo>
                    <a:pt x="3533" y="9069"/>
                  </a:lnTo>
                  <a:lnTo>
                    <a:pt x="3428" y="9056"/>
                  </a:lnTo>
                  <a:lnTo>
                    <a:pt x="3325" y="9039"/>
                  </a:lnTo>
                  <a:lnTo>
                    <a:pt x="3225" y="9017"/>
                  </a:lnTo>
                  <a:lnTo>
                    <a:pt x="3127" y="8990"/>
                  </a:lnTo>
                  <a:lnTo>
                    <a:pt x="3034" y="8958"/>
                  </a:lnTo>
                  <a:lnTo>
                    <a:pt x="2943" y="8921"/>
                  </a:lnTo>
                  <a:lnTo>
                    <a:pt x="2856" y="8880"/>
                  </a:lnTo>
                  <a:lnTo>
                    <a:pt x="2772" y="8833"/>
                  </a:lnTo>
                  <a:lnTo>
                    <a:pt x="2693" y="8781"/>
                  </a:lnTo>
                  <a:lnTo>
                    <a:pt x="2619" y="8725"/>
                  </a:lnTo>
                  <a:lnTo>
                    <a:pt x="2550" y="8663"/>
                  </a:lnTo>
                  <a:lnTo>
                    <a:pt x="2477" y="8598"/>
                  </a:lnTo>
                  <a:lnTo>
                    <a:pt x="2396" y="8528"/>
                  </a:lnTo>
                  <a:lnTo>
                    <a:pt x="2307" y="8454"/>
                  </a:lnTo>
                  <a:lnTo>
                    <a:pt x="2212" y="8378"/>
                  </a:lnTo>
                  <a:lnTo>
                    <a:pt x="2001" y="8211"/>
                  </a:lnTo>
                  <a:lnTo>
                    <a:pt x="1775" y="8030"/>
                  </a:lnTo>
                  <a:lnTo>
                    <a:pt x="1656" y="7935"/>
                  </a:lnTo>
                  <a:lnTo>
                    <a:pt x="1535" y="7835"/>
                  </a:lnTo>
                  <a:lnTo>
                    <a:pt x="1413" y="7732"/>
                  </a:lnTo>
                  <a:lnTo>
                    <a:pt x="1292" y="7626"/>
                  </a:lnTo>
                  <a:lnTo>
                    <a:pt x="1171" y="7516"/>
                  </a:lnTo>
                  <a:lnTo>
                    <a:pt x="1051" y="7403"/>
                  </a:lnTo>
                  <a:lnTo>
                    <a:pt x="934" y="7285"/>
                  </a:lnTo>
                  <a:lnTo>
                    <a:pt x="819" y="7166"/>
                  </a:lnTo>
                  <a:lnTo>
                    <a:pt x="709" y="7042"/>
                  </a:lnTo>
                  <a:lnTo>
                    <a:pt x="603" y="6915"/>
                  </a:lnTo>
                  <a:lnTo>
                    <a:pt x="503" y="6785"/>
                  </a:lnTo>
                  <a:lnTo>
                    <a:pt x="410" y="6652"/>
                  </a:lnTo>
                  <a:lnTo>
                    <a:pt x="324" y="6517"/>
                  </a:lnTo>
                  <a:lnTo>
                    <a:pt x="247" y="6378"/>
                  </a:lnTo>
                  <a:lnTo>
                    <a:pt x="178" y="6235"/>
                  </a:lnTo>
                  <a:lnTo>
                    <a:pt x="119" y="6090"/>
                  </a:lnTo>
                  <a:lnTo>
                    <a:pt x="71" y="5942"/>
                  </a:lnTo>
                  <a:lnTo>
                    <a:pt x="35" y="5791"/>
                  </a:lnTo>
                  <a:lnTo>
                    <a:pt x="11" y="5638"/>
                  </a:lnTo>
                  <a:lnTo>
                    <a:pt x="0" y="5481"/>
                  </a:lnTo>
                  <a:lnTo>
                    <a:pt x="5" y="5322"/>
                  </a:lnTo>
                  <a:lnTo>
                    <a:pt x="23" y="5159"/>
                  </a:lnTo>
                  <a:lnTo>
                    <a:pt x="58" y="4995"/>
                  </a:lnTo>
                  <a:lnTo>
                    <a:pt x="110" y="4828"/>
                  </a:lnTo>
                  <a:lnTo>
                    <a:pt x="171" y="4659"/>
                  </a:lnTo>
                  <a:lnTo>
                    <a:pt x="235" y="4493"/>
                  </a:lnTo>
                  <a:lnTo>
                    <a:pt x="301" y="4328"/>
                  </a:lnTo>
                  <a:lnTo>
                    <a:pt x="371" y="4164"/>
                  </a:lnTo>
                  <a:lnTo>
                    <a:pt x="441" y="4002"/>
                  </a:lnTo>
                  <a:lnTo>
                    <a:pt x="513" y="3842"/>
                  </a:lnTo>
                  <a:lnTo>
                    <a:pt x="586" y="3686"/>
                  </a:lnTo>
                  <a:lnTo>
                    <a:pt x="660" y="3533"/>
                  </a:lnTo>
                  <a:lnTo>
                    <a:pt x="735" y="3381"/>
                  </a:lnTo>
                  <a:lnTo>
                    <a:pt x="810" y="3234"/>
                  </a:lnTo>
                  <a:lnTo>
                    <a:pt x="885" y="3090"/>
                  </a:lnTo>
                  <a:lnTo>
                    <a:pt x="960" y="2950"/>
                  </a:lnTo>
                  <a:lnTo>
                    <a:pt x="1034" y="2814"/>
                  </a:lnTo>
                  <a:lnTo>
                    <a:pt x="1108" y="2683"/>
                  </a:lnTo>
                  <a:lnTo>
                    <a:pt x="1179" y="2557"/>
                  </a:lnTo>
                  <a:lnTo>
                    <a:pt x="1249" y="2435"/>
                  </a:lnTo>
                  <a:lnTo>
                    <a:pt x="1318" y="2318"/>
                  </a:lnTo>
                  <a:lnTo>
                    <a:pt x="1384" y="2208"/>
                  </a:lnTo>
                  <a:lnTo>
                    <a:pt x="1448" y="2103"/>
                  </a:lnTo>
                  <a:lnTo>
                    <a:pt x="1508" y="2005"/>
                  </a:lnTo>
                  <a:lnTo>
                    <a:pt x="1566" y="1912"/>
                  </a:lnTo>
                  <a:lnTo>
                    <a:pt x="1621" y="1826"/>
                  </a:lnTo>
                  <a:lnTo>
                    <a:pt x="1672" y="1747"/>
                  </a:lnTo>
                  <a:lnTo>
                    <a:pt x="1718" y="1675"/>
                  </a:lnTo>
                  <a:lnTo>
                    <a:pt x="1798" y="1554"/>
                  </a:lnTo>
                  <a:lnTo>
                    <a:pt x="1858" y="1465"/>
                  </a:lnTo>
                  <a:lnTo>
                    <a:pt x="1896" y="1410"/>
                  </a:lnTo>
                  <a:lnTo>
                    <a:pt x="1910" y="1391"/>
                  </a:lnTo>
                  <a:close/>
                </a:path>
              </a:pathLst>
            </a:custGeom>
            <a:solidFill>
              <a:schemeClr val="hlink"/>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4959" name="Rectangle 14"/>
            <p:cNvSpPr>
              <a:spLocks noChangeArrowheads="1"/>
            </p:cNvSpPr>
            <p:nvPr/>
          </p:nvSpPr>
          <p:spPr bwMode="auto">
            <a:xfrm>
              <a:off x="1944" y="2334"/>
              <a:ext cx="165" cy="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ctr" eaLnBrk="0" hangingPunct="0"/>
              <a:r>
                <a:rPr lang="en-US" sz="3100">
                  <a:latin typeface="Arial" charset="0"/>
                </a:rPr>
                <a:t>V</a:t>
              </a:r>
              <a:endParaRPr lang="en-US">
                <a:latin typeface="Arial" charset="0"/>
              </a:endParaRPr>
            </a:p>
          </p:txBody>
        </p:sp>
      </p:grpSp>
      <p:grpSp>
        <p:nvGrpSpPr>
          <p:cNvPr id="6" name="Group 15"/>
          <p:cNvGrpSpPr>
            <a:grpSpLocks/>
          </p:cNvGrpSpPr>
          <p:nvPr/>
        </p:nvGrpSpPr>
        <p:grpSpPr bwMode="auto">
          <a:xfrm>
            <a:off x="3352800" y="4379913"/>
            <a:ext cx="2462213" cy="2254250"/>
            <a:chOff x="2278" y="2612"/>
            <a:chExt cx="1551" cy="1420"/>
          </a:xfrm>
        </p:grpSpPr>
        <p:sp>
          <p:nvSpPr>
            <p:cNvPr id="124935" name="Freeform 16"/>
            <p:cNvSpPr>
              <a:spLocks/>
            </p:cNvSpPr>
            <p:nvPr/>
          </p:nvSpPr>
          <p:spPr bwMode="auto">
            <a:xfrm>
              <a:off x="3020" y="3414"/>
              <a:ext cx="86" cy="108"/>
            </a:xfrm>
            <a:custGeom>
              <a:avLst/>
              <a:gdLst>
                <a:gd name="T0" fmla="*/ 0 w 685"/>
                <a:gd name="T1" fmla="*/ 0 h 871"/>
                <a:gd name="T2" fmla="*/ 0 w 685"/>
                <a:gd name="T3" fmla="*/ 0 h 871"/>
                <a:gd name="T4" fmla="*/ 0 w 685"/>
                <a:gd name="T5" fmla="*/ 0 h 871"/>
                <a:gd name="T6" fmla="*/ 0 w 685"/>
                <a:gd name="T7" fmla="*/ 0 h 871"/>
                <a:gd name="T8" fmla="*/ 0 w 685"/>
                <a:gd name="T9" fmla="*/ 0 h 871"/>
                <a:gd name="T10" fmla="*/ 0 w 685"/>
                <a:gd name="T11" fmla="*/ 0 h 871"/>
                <a:gd name="T12" fmla="*/ 0 w 685"/>
                <a:gd name="T13" fmla="*/ 0 h 871"/>
                <a:gd name="T14" fmla="*/ 0 w 685"/>
                <a:gd name="T15" fmla="*/ 0 h 871"/>
                <a:gd name="T16" fmla="*/ 0 w 685"/>
                <a:gd name="T17" fmla="*/ 0 h 871"/>
                <a:gd name="T18" fmla="*/ 0 w 685"/>
                <a:gd name="T19" fmla="*/ 0 h 871"/>
                <a:gd name="T20" fmla="*/ 0 w 685"/>
                <a:gd name="T21" fmla="*/ 0 h 871"/>
                <a:gd name="T22" fmla="*/ 0 w 685"/>
                <a:gd name="T23" fmla="*/ 0 h 871"/>
                <a:gd name="T24" fmla="*/ 0 w 685"/>
                <a:gd name="T25" fmla="*/ 0 h 871"/>
                <a:gd name="T26" fmla="*/ 0 w 685"/>
                <a:gd name="T27" fmla="*/ 0 h 871"/>
                <a:gd name="T28" fmla="*/ 0 w 685"/>
                <a:gd name="T29" fmla="*/ 0 h 871"/>
                <a:gd name="T30" fmla="*/ 0 w 685"/>
                <a:gd name="T31" fmla="*/ 0 h 871"/>
                <a:gd name="T32" fmla="*/ 0 w 685"/>
                <a:gd name="T33" fmla="*/ 0 h 871"/>
                <a:gd name="T34" fmla="*/ 0 w 685"/>
                <a:gd name="T35" fmla="*/ 0 h 871"/>
                <a:gd name="T36" fmla="*/ 0 w 685"/>
                <a:gd name="T37" fmla="*/ 0 h 871"/>
                <a:gd name="T38" fmla="*/ 0 w 685"/>
                <a:gd name="T39" fmla="*/ 0 h 871"/>
                <a:gd name="T40" fmla="*/ 0 w 685"/>
                <a:gd name="T41" fmla="*/ 0 h 871"/>
                <a:gd name="T42" fmla="*/ 0 w 685"/>
                <a:gd name="T43" fmla="*/ 0 h 871"/>
                <a:gd name="T44" fmla="*/ 0 w 685"/>
                <a:gd name="T45" fmla="*/ 0 h 871"/>
                <a:gd name="T46" fmla="*/ 0 w 685"/>
                <a:gd name="T47" fmla="*/ 0 h 871"/>
                <a:gd name="T48" fmla="*/ 0 w 685"/>
                <a:gd name="T49" fmla="*/ 0 h 871"/>
                <a:gd name="T50" fmla="*/ 0 w 685"/>
                <a:gd name="T51" fmla="*/ 0 h 871"/>
                <a:gd name="T52" fmla="*/ 0 w 685"/>
                <a:gd name="T53" fmla="*/ 0 h 871"/>
                <a:gd name="T54" fmla="*/ 0 w 685"/>
                <a:gd name="T55" fmla="*/ 0 h 871"/>
                <a:gd name="T56" fmla="*/ 0 w 685"/>
                <a:gd name="T57" fmla="*/ 0 h 871"/>
                <a:gd name="T58" fmla="*/ 0 w 685"/>
                <a:gd name="T59" fmla="*/ 0 h 871"/>
                <a:gd name="T60" fmla="*/ 0 w 685"/>
                <a:gd name="T61" fmla="*/ 0 h 871"/>
                <a:gd name="T62" fmla="*/ 0 w 685"/>
                <a:gd name="T63" fmla="*/ 0 h 871"/>
                <a:gd name="T64" fmla="*/ 0 w 685"/>
                <a:gd name="T65" fmla="*/ 0 h 871"/>
                <a:gd name="T66" fmla="*/ 0 w 685"/>
                <a:gd name="T67" fmla="*/ 0 h 871"/>
                <a:gd name="T68" fmla="*/ 0 w 685"/>
                <a:gd name="T69" fmla="*/ 0 h 871"/>
                <a:gd name="T70" fmla="*/ 0 w 685"/>
                <a:gd name="T71" fmla="*/ 0 h 871"/>
                <a:gd name="T72" fmla="*/ 0 w 685"/>
                <a:gd name="T73" fmla="*/ 0 h 871"/>
                <a:gd name="T74" fmla="*/ 0 w 685"/>
                <a:gd name="T75" fmla="*/ 0 h 871"/>
                <a:gd name="T76" fmla="*/ 0 w 685"/>
                <a:gd name="T77" fmla="*/ 0 h 871"/>
                <a:gd name="T78" fmla="*/ 0 w 685"/>
                <a:gd name="T79" fmla="*/ 0 h 871"/>
                <a:gd name="T80" fmla="*/ 0 w 685"/>
                <a:gd name="T81" fmla="*/ 0 h 871"/>
                <a:gd name="T82" fmla="*/ 0 w 685"/>
                <a:gd name="T83" fmla="*/ 0 h 871"/>
                <a:gd name="T84" fmla="*/ 0 w 685"/>
                <a:gd name="T85" fmla="*/ 0 h 87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85"/>
                <a:gd name="T130" fmla="*/ 0 h 871"/>
                <a:gd name="T131" fmla="*/ 685 w 685"/>
                <a:gd name="T132" fmla="*/ 871 h 87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85" h="871">
                  <a:moveTo>
                    <a:pt x="512" y="871"/>
                  </a:moveTo>
                  <a:lnTo>
                    <a:pt x="0" y="145"/>
                  </a:lnTo>
                  <a:lnTo>
                    <a:pt x="7" y="146"/>
                  </a:lnTo>
                  <a:lnTo>
                    <a:pt x="12" y="148"/>
                  </a:lnTo>
                  <a:lnTo>
                    <a:pt x="18" y="149"/>
                  </a:lnTo>
                  <a:lnTo>
                    <a:pt x="24" y="150"/>
                  </a:lnTo>
                  <a:lnTo>
                    <a:pt x="29" y="153"/>
                  </a:lnTo>
                  <a:lnTo>
                    <a:pt x="36" y="154"/>
                  </a:lnTo>
                  <a:lnTo>
                    <a:pt x="42" y="155"/>
                  </a:lnTo>
                  <a:lnTo>
                    <a:pt x="47" y="156"/>
                  </a:lnTo>
                  <a:lnTo>
                    <a:pt x="53" y="157"/>
                  </a:lnTo>
                  <a:lnTo>
                    <a:pt x="60" y="159"/>
                  </a:lnTo>
                  <a:lnTo>
                    <a:pt x="65" y="160"/>
                  </a:lnTo>
                  <a:lnTo>
                    <a:pt x="71" y="161"/>
                  </a:lnTo>
                  <a:lnTo>
                    <a:pt x="76" y="162"/>
                  </a:lnTo>
                  <a:lnTo>
                    <a:pt x="82" y="163"/>
                  </a:lnTo>
                  <a:lnTo>
                    <a:pt x="88" y="163"/>
                  </a:lnTo>
                  <a:lnTo>
                    <a:pt x="94" y="164"/>
                  </a:lnTo>
                  <a:lnTo>
                    <a:pt x="100" y="165"/>
                  </a:lnTo>
                  <a:lnTo>
                    <a:pt x="105" y="166"/>
                  </a:lnTo>
                  <a:lnTo>
                    <a:pt x="112" y="167"/>
                  </a:lnTo>
                  <a:lnTo>
                    <a:pt x="117" y="167"/>
                  </a:lnTo>
                  <a:lnTo>
                    <a:pt x="123" y="168"/>
                  </a:lnTo>
                  <a:lnTo>
                    <a:pt x="128" y="169"/>
                  </a:lnTo>
                  <a:lnTo>
                    <a:pt x="135" y="169"/>
                  </a:lnTo>
                  <a:lnTo>
                    <a:pt x="140" y="170"/>
                  </a:lnTo>
                  <a:lnTo>
                    <a:pt x="146" y="170"/>
                  </a:lnTo>
                  <a:lnTo>
                    <a:pt x="151" y="171"/>
                  </a:lnTo>
                  <a:lnTo>
                    <a:pt x="157" y="171"/>
                  </a:lnTo>
                  <a:lnTo>
                    <a:pt x="163" y="172"/>
                  </a:lnTo>
                  <a:lnTo>
                    <a:pt x="168" y="172"/>
                  </a:lnTo>
                  <a:lnTo>
                    <a:pt x="174" y="172"/>
                  </a:lnTo>
                  <a:lnTo>
                    <a:pt x="179" y="172"/>
                  </a:lnTo>
                  <a:lnTo>
                    <a:pt x="185" y="173"/>
                  </a:lnTo>
                  <a:lnTo>
                    <a:pt x="191" y="173"/>
                  </a:lnTo>
                  <a:lnTo>
                    <a:pt x="197" y="173"/>
                  </a:lnTo>
                  <a:lnTo>
                    <a:pt x="202" y="173"/>
                  </a:lnTo>
                  <a:lnTo>
                    <a:pt x="207" y="173"/>
                  </a:lnTo>
                  <a:lnTo>
                    <a:pt x="214" y="173"/>
                  </a:lnTo>
                  <a:lnTo>
                    <a:pt x="219" y="173"/>
                  </a:lnTo>
                  <a:lnTo>
                    <a:pt x="224" y="173"/>
                  </a:lnTo>
                  <a:lnTo>
                    <a:pt x="230" y="173"/>
                  </a:lnTo>
                  <a:lnTo>
                    <a:pt x="235" y="173"/>
                  </a:lnTo>
                  <a:lnTo>
                    <a:pt x="241" y="173"/>
                  </a:lnTo>
                  <a:lnTo>
                    <a:pt x="247" y="172"/>
                  </a:lnTo>
                  <a:lnTo>
                    <a:pt x="252" y="172"/>
                  </a:lnTo>
                  <a:lnTo>
                    <a:pt x="257" y="172"/>
                  </a:lnTo>
                  <a:lnTo>
                    <a:pt x="264" y="171"/>
                  </a:lnTo>
                  <a:lnTo>
                    <a:pt x="269" y="171"/>
                  </a:lnTo>
                  <a:lnTo>
                    <a:pt x="274" y="171"/>
                  </a:lnTo>
                  <a:lnTo>
                    <a:pt x="280" y="170"/>
                  </a:lnTo>
                  <a:lnTo>
                    <a:pt x="285" y="170"/>
                  </a:lnTo>
                  <a:lnTo>
                    <a:pt x="291" y="169"/>
                  </a:lnTo>
                  <a:lnTo>
                    <a:pt x="296" y="168"/>
                  </a:lnTo>
                  <a:lnTo>
                    <a:pt x="302" y="168"/>
                  </a:lnTo>
                  <a:lnTo>
                    <a:pt x="307" y="167"/>
                  </a:lnTo>
                  <a:lnTo>
                    <a:pt x="312" y="166"/>
                  </a:lnTo>
                  <a:lnTo>
                    <a:pt x="318" y="166"/>
                  </a:lnTo>
                  <a:lnTo>
                    <a:pt x="323" y="165"/>
                  </a:lnTo>
                  <a:lnTo>
                    <a:pt x="329" y="164"/>
                  </a:lnTo>
                  <a:lnTo>
                    <a:pt x="334" y="163"/>
                  </a:lnTo>
                  <a:lnTo>
                    <a:pt x="339" y="162"/>
                  </a:lnTo>
                  <a:lnTo>
                    <a:pt x="345" y="161"/>
                  </a:lnTo>
                  <a:lnTo>
                    <a:pt x="350" y="160"/>
                  </a:lnTo>
                  <a:lnTo>
                    <a:pt x="355" y="159"/>
                  </a:lnTo>
                  <a:lnTo>
                    <a:pt x="361" y="158"/>
                  </a:lnTo>
                  <a:lnTo>
                    <a:pt x="367" y="157"/>
                  </a:lnTo>
                  <a:lnTo>
                    <a:pt x="372" y="156"/>
                  </a:lnTo>
                  <a:lnTo>
                    <a:pt x="377" y="155"/>
                  </a:lnTo>
                  <a:lnTo>
                    <a:pt x="382" y="154"/>
                  </a:lnTo>
                  <a:lnTo>
                    <a:pt x="387" y="152"/>
                  </a:lnTo>
                  <a:lnTo>
                    <a:pt x="393" y="150"/>
                  </a:lnTo>
                  <a:lnTo>
                    <a:pt x="398" y="149"/>
                  </a:lnTo>
                  <a:lnTo>
                    <a:pt x="403" y="147"/>
                  </a:lnTo>
                  <a:lnTo>
                    <a:pt x="409" y="146"/>
                  </a:lnTo>
                  <a:lnTo>
                    <a:pt x="414" y="144"/>
                  </a:lnTo>
                  <a:lnTo>
                    <a:pt x="420" y="143"/>
                  </a:lnTo>
                  <a:lnTo>
                    <a:pt x="425" y="141"/>
                  </a:lnTo>
                  <a:lnTo>
                    <a:pt x="430" y="140"/>
                  </a:lnTo>
                  <a:lnTo>
                    <a:pt x="435" y="138"/>
                  </a:lnTo>
                  <a:lnTo>
                    <a:pt x="440" y="136"/>
                  </a:lnTo>
                  <a:lnTo>
                    <a:pt x="446" y="135"/>
                  </a:lnTo>
                  <a:lnTo>
                    <a:pt x="451" y="133"/>
                  </a:lnTo>
                  <a:lnTo>
                    <a:pt x="456" y="131"/>
                  </a:lnTo>
                  <a:lnTo>
                    <a:pt x="461" y="129"/>
                  </a:lnTo>
                  <a:lnTo>
                    <a:pt x="466" y="127"/>
                  </a:lnTo>
                  <a:lnTo>
                    <a:pt x="472" y="126"/>
                  </a:lnTo>
                  <a:lnTo>
                    <a:pt x="477" y="123"/>
                  </a:lnTo>
                  <a:lnTo>
                    <a:pt x="482" y="121"/>
                  </a:lnTo>
                  <a:lnTo>
                    <a:pt x="487" y="119"/>
                  </a:lnTo>
                  <a:lnTo>
                    <a:pt x="492" y="117"/>
                  </a:lnTo>
                  <a:lnTo>
                    <a:pt x="497" y="114"/>
                  </a:lnTo>
                  <a:lnTo>
                    <a:pt x="502" y="112"/>
                  </a:lnTo>
                  <a:lnTo>
                    <a:pt x="507" y="110"/>
                  </a:lnTo>
                  <a:lnTo>
                    <a:pt x="512" y="108"/>
                  </a:lnTo>
                  <a:lnTo>
                    <a:pt x="517" y="106"/>
                  </a:lnTo>
                  <a:lnTo>
                    <a:pt x="523" y="103"/>
                  </a:lnTo>
                  <a:lnTo>
                    <a:pt x="528" y="101"/>
                  </a:lnTo>
                  <a:lnTo>
                    <a:pt x="533" y="97"/>
                  </a:lnTo>
                  <a:lnTo>
                    <a:pt x="538" y="95"/>
                  </a:lnTo>
                  <a:lnTo>
                    <a:pt x="542" y="93"/>
                  </a:lnTo>
                  <a:lnTo>
                    <a:pt x="548" y="90"/>
                  </a:lnTo>
                  <a:lnTo>
                    <a:pt x="553" y="87"/>
                  </a:lnTo>
                  <a:lnTo>
                    <a:pt x="558" y="85"/>
                  </a:lnTo>
                  <a:lnTo>
                    <a:pt x="563" y="82"/>
                  </a:lnTo>
                  <a:lnTo>
                    <a:pt x="567" y="80"/>
                  </a:lnTo>
                  <a:lnTo>
                    <a:pt x="573" y="77"/>
                  </a:lnTo>
                  <a:lnTo>
                    <a:pt x="578" y="74"/>
                  </a:lnTo>
                  <a:lnTo>
                    <a:pt x="583" y="70"/>
                  </a:lnTo>
                  <a:lnTo>
                    <a:pt x="588" y="67"/>
                  </a:lnTo>
                  <a:lnTo>
                    <a:pt x="592" y="65"/>
                  </a:lnTo>
                  <a:lnTo>
                    <a:pt x="598" y="62"/>
                  </a:lnTo>
                  <a:lnTo>
                    <a:pt x="603" y="59"/>
                  </a:lnTo>
                  <a:lnTo>
                    <a:pt x="608" y="56"/>
                  </a:lnTo>
                  <a:lnTo>
                    <a:pt x="612" y="53"/>
                  </a:lnTo>
                  <a:lnTo>
                    <a:pt x="617" y="50"/>
                  </a:lnTo>
                  <a:lnTo>
                    <a:pt x="623" y="47"/>
                  </a:lnTo>
                  <a:lnTo>
                    <a:pt x="628" y="42"/>
                  </a:lnTo>
                  <a:lnTo>
                    <a:pt x="632" y="39"/>
                  </a:lnTo>
                  <a:lnTo>
                    <a:pt x="637" y="36"/>
                  </a:lnTo>
                  <a:lnTo>
                    <a:pt x="642" y="33"/>
                  </a:lnTo>
                  <a:lnTo>
                    <a:pt x="646" y="29"/>
                  </a:lnTo>
                  <a:lnTo>
                    <a:pt x="652" y="26"/>
                  </a:lnTo>
                  <a:lnTo>
                    <a:pt x="657" y="23"/>
                  </a:lnTo>
                  <a:lnTo>
                    <a:pt x="661" y="18"/>
                  </a:lnTo>
                  <a:lnTo>
                    <a:pt x="666" y="15"/>
                  </a:lnTo>
                  <a:lnTo>
                    <a:pt x="670" y="11"/>
                  </a:lnTo>
                  <a:lnTo>
                    <a:pt x="676" y="8"/>
                  </a:lnTo>
                  <a:lnTo>
                    <a:pt x="681" y="4"/>
                  </a:lnTo>
                  <a:lnTo>
                    <a:pt x="685" y="0"/>
                  </a:lnTo>
                  <a:lnTo>
                    <a:pt x="512" y="871"/>
                  </a:lnTo>
                  <a:close/>
                </a:path>
              </a:pathLst>
            </a:custGeom>
            <a:solidFill>
              <a:schemeClr val="accent1"/>
            </a:solidFill>
            <a:ln w="9525">
              <a:solidFill>
                <a:schemeClr val="accent1"/>
              </a:solidFill>
              <a:round/>
              <a:headEnd/>
              <a:tailEnd/>
            </a:ln>
          </p:spPr>
          <p:txBody>
            <a:bodyPr/>
            <a:lstStyle/>
            <a:p>
              <a:endParaRPr lang="en-US"/>
            </a:p>
          </p:txBody>
        </p:sp>
        <p:grpSp>
          <p:nvGrpSpPr>
            <p:cNvPr id="124936" name="Group 17"/>
            <p:cNvGrpSpPr>
              <a:grpSpLocks/>
            </p:cNvGrpSpPr>
            <p:nvPr/>
          </p:nvGrpSpPr>
          <p:grpSpPr bwMode="auto">
            <a:xfrm>
              <a:off x="2278" y="2612"/>
              <a:ext cx="1551" cy="1420"/>
              <a:chOff x="2278" y="2612"/>
              <a:chExt cx="1551" cy="1420"/>
            </a:xfrm>
          </p:grpSpPr>
          <p:sp>
            <p:nvSpPr>
              <p:cNvPr id="124937" name="Freeform 18"/>
              <p:cNvSpPr>
                <a:spLocks/>
              </p:cNvSpPr>
              <p:nvPr/>
            </p:nvSpPr>
            <p:spPr bwMode="auto">
              <a:xfrm>
                <a:off x="2954" y="2932"/>
                <a:ext cx="125" cy="541"/>
              </a:xfrm>
              <a:custGeom>
                <a:avLst/>
                <a:gdLst>
                  <a:gd name="T0" fmla="*/ 0 w 995"/>
                  <a:gd name="T1" fmla="*/ 0 h 4331"/>
                  <a:gd name="T2" fmla="*/ 0 w 995"/>
                  <a:gd name="T3" fmla="*/ 0 h 4331"/>
                  <a:gd name="T4" fmla="*/ 0 w 995"/>
                  <a:gd name="T5" fmla="*/ 0 h 4331"/>
                  <a:gd name="T6" fmla="*/ 0 w 995"/>
                  <a:gd name="T7" fmla="*/ 0 h 4331"/>
                  <a:gd name="T8" fmla="*/ 0 w 995"/>
                  <a:gd name="T9" fmla="*/ 0 h 4331"/>
                  <a:gd name="T10" fmla="*/ 0 w 995"/>
                  <a:gd name="T11" fmla="*/ 0 h 4331"/>
                  <a:gd name="T12" fmla="*/ 0 60000 65536"/>
                  <a:gd name="T13" fmla="*/ 0 60000 65536"/>
                  <a:gd name="T14" fmla="*/ 0 60000 65536"/>
                  <a:gd name="T15" fmla="*/ 0 60000 65536"/>
                  <a:gd name="T16" fmla="*/ 0 60000 65536"/>
                  <a:gd name="T17" fmla="*/ 0 60000 65536"/>
                  <a:gd name="T18" fmla="*/ 0 w 995"/>
                  <a:gd name="T19" fmla="*/ 0 h 4331"/>
                  <a:gd name="T20" fmla="*/ 995 w 995"/>
                  <a:gd name="T21" fmla="*/ 4331 h 4331"/>
                </a:gdLst>
                <a:ahLst/>
                <a:cxnLst>
                  <a:cxn ang="T12">
                    <a:pos x="T0" y="T1"/>
                  </a:cxn>
                  <a:cxn ang="T13">
                    <a:pos x="T2" y="T3"/>
                  </a:cxn>
                  <a:cxn ang="T14">
                    <a:pos x="T4" y="T5"/>
                  </a:cxn>
                  <a:cxn ang="T15">
                    <a:pos x="T6" y="T7"/>
                  </a:cxn>
                  <a:cxn ang="T16">
                    <a:pos x="T8" y="T9"/>
                  </a:cxn>
                  <a:cxn ang="T17">
                    <a:pos x="T10" y="T11"/>
                  </a:cxn>
                </a:cxnLst>
                <a:rect l="T18" t="T19" r="T20" b="T21"/>
                <a:pathLst>
                  <a:path w="995" h="4331">
                    <a:moveTo>
                      <a:pt x="40" y="9"/>
                    </a:moveTo>
                    <a:lnTo>
                      <a:pt x="0" y="17"/>
                    </a:lnTo>
                    <a:lnTo>
                      <a:pt x="914" y="4331"/>
                    </a:lnTo>
                    <a:lnTo>
                      <a:pt x="995" y="4314"/>
                    </a:lnTo>
                    <a:lnTo>
                      <a:pt x="81" y="0"/>
                    </a:lnTo>
                    <a:lnTo>
                      <a:pt x="40" y="9"/>
                    </a:lnTo>
                    <a:close/>
                  </a:path>
                </a:pathLst>
              </a:custGeom>
              <a:solidFill>
                <a:srgbClr val="FFCC66"/>
              </a:solidFill>
              <a:ln w="9525">
                <a:solidFill>
                  <a:schemeClr val="accent1"/>
                </a:solidFill>
                <a:round/>
                <a:headEnd/>
                <a:tailEnd/>
              </a:ln>
            </p:spPr>
            <p:txBody>
              <a:bodyPr/>
              <a:lstStyle/>
              <a:p>
                <a:endParaRPr lang="en-US"/>
              </a:p>
            </p:txBody>
          </p:sp>
          <p:grpSp>
            <p:nvGrpSpPr>
              <p:cNvPr id="124938" name="Group 19"/>
              <p:cNvGrpSpPr>
                <a:grpSpLocks/>
              </p:cNvGrpSpPr>
              <p:nvPr/>
            </p:nvGrpSpPr>
            <p:grpSpPr bwMode="auto">
              <a:xfrm>
                <a:off x="2919" y="2612"/>
                <a:ext cx="605" cy="586"/>
                <a:chOff x="2919" y="2612"/>
                <a:chExt cx="605" cy="586"/>
              </a:xfrm>
            </p:grpSpPr>
            <p:sp>
              <p:nvSpPr>
                <p:cNvPr id="124954" name="Freeform 20"/>
                <p:cNvSpPr>
                  <a:spLocks/>
                </p:cNvSpPr>
                <p:nvPr/>
              </p:nvSpPr>
              <p:spPr bwMode="auto">
                <a:xfrm>
                  <a:off x="3418" y="2836"/>
                  <a:ext cx="106" cy="87"/>
                </a:xfrm>
                <a:custGeom>
                  <a:avLst/>
                  <a:gdLst>
                    <a:gd name="T0" fmla="*/ 0 w 852"/>
                    <a:gd name="T1" fmla="*/ 0 h 695"/>
                    <a:gd name="T2" fmla="*/ 0 w 852"/>
                    <a:gd name="T3" fmla="*/ 0 h 695"/>
                    <a:gd name="T4" fmla="*/ 0 w 852"/>
                    <a:gd name="T5" fmla="*/ 0 h 695"/>
                    <a:gd name="T6" fmla="*/ 0 w 852"/>
                    <a:gd name="T7" fmla="*/ 0 h 695"/>
                    <a:gd name="T8" fmla="*/ 0 w 852"/>
                    <a:gd name="T9" fmla="*/ 0 h 695"/>
                    <a:gd name="T10" fmla="*/ 0 w 852"/>
                    <a:gd name="T11" fmla="*/ 0 h 695"/>
                    <a:gd name="T12" fmla="*/ 0 w 852"/>
                    <a:gd name="T13" fmla="*/ 0 h 695"/>
                    <a:gd name="T14" fmla="*/ 0 w 852"/>
                    <a:gd name="T15" fmla="*/ 0 h 695"/>
                    <a:gd name="T16" fmla="*/ 0 w 852"/>
                    <a:gd name="T17" fmla="*/ 0 h 695"/>
                    <a:gd name="T18" fmla="*/ 0 w 852"/>
                    <a:gd name="T19" fmla="*/ 0 h 695"/>
                    <a:gd name="T20" fmla="*/ 0 w 852"/>
                    <a:gd name="T21" fmla="*/ 0 h 695"/>
                    <a:gd name="T22" fmla="*/ 0 w 852"/>
                    <a:gd name="T23" fmla="*/ 0 h 695"/>
                    <a:gd name="T24" fmla="*/ 0 w 852"/>
                    <a:gd name="T25" fmla="*/ 0 h 695"/>
                    <a:gd name="T26" fmla="*/ 0 w 852"/>
                    <a:gd name="T27" fmla="*/ 0 h 695"/>
                    <a:gd name="T28" fmla="*/ 0 w 852"/>
                    <a:gd name="T29" fmla="*/ 0 h 695"/>
                    <a:gd name="T30" fmla="*/ 0 w 852"/>
                    <a:gd name="T31" fmla="*/ 0 h 695"/>
                    <a:gd name="T32" fmla="*/ 0 w 852"/>
                    <a:gd name="T33" fmla="*/ 0 h 695"/>
                    <a:gd name="T34" fmla="*/ 0 w 852"/>
                    <a:gd name="T35" fmla="*/ 0 h 695"/>
                    <a:gd name="T36" fmla="*/ 0 w 852"/>
                    <a:gd name="T37" fmla="*/ 0 h 695"/>
                    <a:gd name="T38" fmla="*/ 0 w 852"/>
                    <a:gd name="T39" fmla="*/ 0 h 695"/>
                    <a:gd name="T40" fmla="*/ 0 w 852"/>
                    <a:gd name="T41" fmla="*/ 0 h 695"/>
                    <a:gd name="T42" fmla="*/ 0 w 852"/>
                    <a:gd name="T43" fmla="*/ 0 h 695"/>
                    <a:gd name="T44" fmla="*/ 0 w 852"/>
                    <a:gd name="T45" fmla="*/ 0 h 695"/>
                    <a:gd name="T46" fmla="*/ 0 w 852"/>
                    <a:gd name="T47" fmla="*/ 0 h 695"/>
                    <a:gd name="T48" fmla="*/ 0 w 852"/>
                    <a:gd name="T49" fmla="*/ 0 h 695"/>
                    <a:gd name="T50" fmla="*/ 0 w 852"/>
                    <a:gd name="T51" fmla="*/ 0 h 695"/>
                    <a:gd name="T52" fmla="*/ 0 w 852"/>
                    <a:gd name="T53" fmla="*/ 0 h 695"/>
                    <a:gd name="T54" fmla="*/ 0 w 852"/>
                    <a:gd name="T55" fmla="*/ 0 h 695"/>
                    <a:gd name="T56" fmla="*/ 0 w 852"/>
                    <a:gd name="T57" fmla="*/ 0 h 695"/>
                    <a:gd name="T58" fmla="*/ 0 w 852"/>
                    <a:gd name="T59" fmla="*/ 0 h 695"/>
                    <a:gd name="T60" fmla="*/ 0 w 852"/>
                    <a:gd name="T61" fmla="*/ 0 h 695"/>
                    <a:gd name="T62" fmla="*/ 0 w 852"/>
                    <a:gd name="T63" fmla="*/ 0 h 695"/>
                    <a:gd name="T64" fmla="*/ 0 w 852"/>
                    <a:gd name="T65" fmla="*/ 0 h 695"/>
                    <a:gd name="T66" fmla="*/ 0 w 852"/>
                    <a:gd name="T67" fmla="*/ 0 h 695"/>
                    <a:gd name="T68" fmla="*/ 0 w 852"/>
                    <a:gd name="T69" fmla="*/ 0 h 695"/>
                    <a:gd name="T70" fmla="*/ 0 w 852"/>
                    <a:gd name="T71" fmla="*/ 0 h 695"/>
                    <a:gd name="T72" fmla="*/ 0 w 852"/>
                    <a:gd name="T73" fmla="*/ 0 h 695"/>
                    <a:gd name="T74" fmla="*/ 0 w 852"/>
                    <a:gd name="T75" fmla="*/ 0 h 695"/>
                    <a:gd name="T76" fmla="*/ 0 w 852"/>
                    <a:gd name="T77" fmla="*/ 0 h 695"/>
                    <a:gd name="T78" fmla="*/ 0 w 852"/>
                    <a:gd name="T79" fmla="*/ 0 h 695"/>
                    <a:gd name="T80" fmla="*/ 0 w 852"/>
                    <a:gd name="T81" fmla="*/ 0 h 695"/>
                    <a:gd name="T82" fmla="*/ 0 w 852"/>
                    <a:gd name="T83" fmla="*/ 0 h 695"/>
                    <a:gd name="T84" fmla="*/ 0 w 852"/>
                    <a:gd name="T85" fmla="*/ 0 h 6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52"/>
                    <a:gd name="T130" fmla="*/ 0 h 695"/>
                    <a:gd name="T131" fmla="*/ 852 w 852"/>
                    <a:gd name="T132" fmla="*/ 695 h 6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52" h="695">
                      <a:moveTo>
                        <a:pt x="852" y="254"/>
                      </a:moveTo>
                      <a:lnTo>
                        <a:pt x="80" y="695"/>
                      </a:lnTo>
                      <a:lnTo>
                        <a:pt x="82" y="690"/>
                      </a:lnTo>
                      <a:lnTo>
                        <a:pt x="84" y="683"/>
                      </a:lnTo>
                      <a:lnTo>
                        <a:pt x="86" y="678"/>
                      </a:lnTo>
                      <a:lnTo>
                        <a:pt x="88" y="672"/>
                      </a:lnTo>
                      <a:lnTo>
                        <a:pt x="91" y="667"/>
                      </a:lnTo>
                      <a:lnTo>
                        <a:pt x="93" y="660"/>
                      </a:lnTo>
                      <a:lnTo>
                        <a:pt x="94" y="655"/>
                      </a:lnTo>
                      <a:lnTo>
                        <a:pt x="96" y="649"/>
                      </a:lnTo>
                      <a:lnTo>
                        <a:pt x="98" y="644"/>
                      </a:lnTo>
                      <a:lnTo>
                        <a:pt x="99" y="638"/>
                      </a:lnTo>
                      <a:lnTo>
                        <a:pt x="101" y="632"/>
                      </a:lnTo>
                      <a:lnTo>
                        <a:pt x="103" y="626"/>
                      </a:lnTo>
                      <a:lnTo>
                        <a:pt x="104" y="621"/>
                      </a:lnTo>
                      <a:lnTo>
                        <a:pt x="105" y="615"/>
                      </a:lnTo>
                      <a:lnTo>
                        <a:pt x="107" y="610"/>
                      </a:lnTo>
                      <a:lnTo>
                        <a:pt x="108" y="603"/>
                      </a:lnTo>
                      <a:lnTo>
                        <a:pt x="110" y="598"/>
                      </a:lnTo>
                      <a:lnTo>
                        <a:pt x="111" y="592"/>
                      </a:lnTo>
                      <a:lnTo>
                        <a:pt x="112" y="587"/>
                      </a:lnTo>
                      <a:lnTo>
                        <a:pt x="113" y="581"/>
                      </a:lnTo>
                      <a:lnTo>
                        <a:pt x="116" y="575"/>
                      </a:lnTo>
                      <a:lnTo>
                        <a:pt x="117" y="570"/>
                      </a:lnTo>
                      <a:lnTo>
                        <a:pt x="118" y="564"/>
                      </a:lnTo>
                      <a:lnTo>
                        <a:pt x="119" y="559"/>
                      </a:lnTo>
                      <a:lnTo>
                        <a:pt x="120" y="552"/>
                      </a:lnTo>
                      <a:lnTo>
                        <a:pt x="121" y="547"/>
                      </a:lnTo>
                      <a:lnTo>
                        <a:pt x="122" y="542"/>
                      </a:lnTo>
                      <a:lnTo>
                        <a:pt x="123" y="536"/>
                      </a:lnTo>
                      <a:lnTo>
                        <a:pt x="123" y="531"/>
                      </a:lnTo>
                      <a:lnTo>
                        <a:pt x="124" y="525"/>
                      </a:lnTo>
                      <a:lnTo>
                        <a:pt x="125" y="519"/>
                      </a:lnTo>
                      <a:lnTo>
                        <a:pt x="126" y="514"/>
                      </a:lnTo>
                      <a:lnTo>
                        <a:pt x="126" y="508"/>
                      </a:lnTo>
                      <a:lnTo>
                        <a:pt x="127" y="502"/>
                      </a:lnTo>
                      <a:lnTo>
                        <a:pt x="128" y="497"/>
                      </a:lnTo>
                      <a:lnTo>
                        <a:pt x="128" y="491"/>
                      </a:lnTo>
                      <a:lnTo>
                        <a:pt x="129" y="486"/>
                      </a:lnTo>
                      <a:lnTo>
                        <a:pt x="129" y="481"/>
                      </a:lnTo>
                      <a:lnTo>
                        <a:pt x="130" y="474"/>
                      </a:lnTo>
                      <a:lnTo>
                        <a:pt x="130" y="469"/>
                      </a:lnTo>
                      <a:lnTo>
                        <a:pt x="130" y="464"/>
                      </a:lnTo>
                      <a:lnTo>
                        <a:pt x="131" y="458"/>
                      </a:lnTo>
                      <a:lnTo>
                        <a:pt x="131" y="453"/>
                      </a:lnTo>
                      <a:lnTo>
                        <a:pt x="131" y="447"/>
                      </a:lnTo>
                      <a:lnTo>
                        <a:pt x="132" y="441"/>
                      </a:lnTo>
                      <a:lnTo>
                        <a:pt x="132" y="436"/>
                      </a:lnTo>
                      <a:lnTo>
                        <a:pt x="132" y="431"/>
                      </a:lnTo>
                      <a:lnTo>
                        <a:pt x="132" y="425"/>
                      </a:lnTo>
                      <a:lnTo>
                        <a:pt x="132" y="419"/>
                      </a:lnTo>
                      <a:lnTo>
                        <a:pt x="132" y="414"/>
                      </a:lnTo>
                      <a:lnTo>
                        <a:pt x="132" y="409"/>
                      </a:lnTo>
                      <a:lnTo>
                        <a:pt x="132" y="403"/>
                      </a:lnTo>
                      <a:lnTo>
                        <a:pt x="132" y="398"/>
                      </a:lnTo>
                      <a:lnTo>
                        <a:pt x="131" y="392"/>
                      </a:lnTo>
                      <a:lnTo>
                        <a:pt x="131" y="386"/>
                      </a:lnTo>
                      <a:lnTo>
                        <a:pt x="131" y="381"/>
                      </a:lnTo>
                      <a:lnTo>
                        <a:pt x="131" y="376"/>
                      </a:lnTo>
                      <a:lnTo>
                        <a:pt x="130" y="370"/>
                      </a:lnTo>
                      <a:lnTo>
                        <a:pt x="130" y="364"/>
                      </a:lnTo>
                      <a:lnTo>
                        <a:pt x="130" y="359"/>
                      </a:lnTo>
                      <a:lnTo>
                        <a:pt x="129" y="354"/>
                      </a:lnTo>
                      <a:lnTo>
                        <a:pt x="129" y="349"/>
                      </a:lnTo>
                      <a:lnTo>
                        <a:pt x="128" y="342"/>
                      </a:lnTo>
                      <a:lnTo>
                        <a:pt x="127" y="337"/>
                      </a:lnTo>
                      <a:lnTo>
                        <a:pt x="127" y="332"/>
                      </a:lnTo>
                      <a:lnTo>
                        <a:pt x="126" y="327"/>
                      </a:lnTo>
                      <a:lnTo>
                        <a:pt x="125" y="322"/>
                      </a:lnTo>
                      <a:lnTo>
                        <a:pt x="125" y="315"/>
                      </a:lnTo>
                      <a:lnTo>
                        <a:pt x="124" y="310"/>
                      </a:lnTo>
                      <a:lnTo>
                        <a:pt x="123" y="305"/>
                      </a:lnTo>
                      <a:lnTo>
                        <a:pt x="122" y="300"/>
                      </a:lnTo>
                      <a:lnTo>
                        <a:pt x="121" y="295"/>
                      </a:lnTo>
                      <a:lnTo>
                        <a:pt x="120" y="288"/>
                      </a:lnTo>
                      <a:lnTo>
                        <a:pt x="119" y="283"/>
                      </a:lnTo>
                      <a:lnTo>
                        <a:pt x="118" y="278"/>
                      </a:lnTo>
                      <a:lnTo>
                        <a:pt x="117" y="273"/>
                      </a:lnTo>
                      <a:lnTo>
                        <a:pt x="116" y="268"/>
                      </a:lnTo>
                      <a:lnTo>
                        <a:pt x="115" y="262"/>
                      </a:lnTo>
                      <a:lnTo>
                        <a:pt x="113" y="256"/>
                      </a:lnTo>
                      <a:lnTo>
                        <a:pt x="112" y="251"/>
                      </a:lnTo>
                      <a:lnTo>
                        <a:pt x="110" y="246"/>
                      </a:lnTo>
                      <a:lnTo>
                        <a:pt x="109" y="241"/>
                      </a:lnTo>
                      <a:lnTo>
                        <a:pt x="108" y="235"/>
                      </a:lnTo>
                      <a:lnTo>
                        <a:pt x="106" y="230"/>
                      </a:lnTo>
                      <a:lnTo>
                        <a:pt x="105" y="225"/>
                      </a:lnTo>
                      <a:lnTo>
                        <a:pt x="103" y="220"/>
                      </a:lnTo>
                      <a:lnTo>
                        <a:pt x="102" y="214"/>
                      </a:lnTo>
                      <a:lnTo>
                        <a:pt x="100" y="208"/>
                      </a:lnTo>
                      <a:lnTo>
                        <a:pt x="99" y="203"/>
                      </a:lnTo>
                      <a:lnTo>
                        <a:pt x="97" y="198"/>
                      </a:lnTo>
                      <a:lnTo>
                        <a:pt x="95" y="193"/>
                      </a:lnTo>
                      <a:lnTo>
                        <a:pt x="94" y="188"/>
                      </a:lnTo>
                      <a:lnTo>
                        <a:pt x="92" y="182"/>
                      </a:lnTo>
                      <a:lnTo>
                        <a:pt x="90" y="177"/>
                      </a:lnTo>
                      <a:lnTo>
                        <a:pt x="87" y="172"/>
                      </a:lnTo>
                      <a:lnTo>
                        <a:pt x="85" y="167"/>
                      </a:lnTo>
                      <a:lnTo>
                        <a:pt x="83" y="161"/>
                      </a:lnTo>
                      <a:lnTo>
                        <a:pt x="81" y="155"/>
                      </a:lnTo>
                      <a:lnTo>
                        <a:pt x="79" y="150"/>
                      </a:lnTo>
                      <a:lnTo>
                        <a:pt x="77" y="145"/>
                      </a:lnTo>
                      <a:lnTo>
                        <a:pt x="75" y="140"/>
                      </a:lnTo>
                      <a:lnTo>
                        <a:pt x="73" y="135"/>
                      </a:lnTo>
                      <a:lnTo>
                        <a:pt x="71" y="129"/>
                      </a:lnTo>
                      <a:lnTo>
                        <a:pt x="69" y="124"/>
                      </a:lnTo>
                      <a:lnTo>
                        <a:pt x="67" y="119"/>
                      </a:lnTo>
                      <a:lnTo>
                        <a:pt x="64" y="114"/>
                      </a:lnTo>
                      <a:lnTo>
                        <a:pt x="61" y="109"/>
                      </a:lnTo>
                      <a:lnTo>
                        <a:pt x="59" y="103"/>
                      </a:lnTo>
                      <a:lnTo>
                        <a:pt x="56" y="98"/>
                      </a:lnTo>
                      <a:lnTo>
                        <a:pt x="54" y="93"/>
                      </a:lnTo>
                      <a:lnTo>
                        <a:pt x="51" y="88"/>
                      </a:lnTo>
                      <a:lnTo>
                        <a:pt x="49" y="83"/>
                      </a:lnTo>
                      <a:lnTo>
                        <a:pt x="46" y="77"/>
                      </a:lnTo>
                      <a:lnTo>
                        <a:pt x="43" y="72"/>
                      </a:lnTo>
                      <a:lnTo>
                        <a:pt x="41" y="67"/>
                      </a:lnTo>
                      <a:lnTo>
                        <a:pt x="38" y="62"/>
                      </a:lnTo>
                      <a:lnTo>
                        <a:pt x="34" y="57"/>
                      </a:lnTo>
                      <a:lnTo>
                        <a:pt x="32" y="51"/>
                      </a:lnTo>
                      <a:lnTo>
                        <a:pt x="29" y="46"/>
                      </a:lnTo>
                      <a:lnTo>
                        <a:pt x="26" y="41"/>
                      </a:lnTo>
                      <a:lnTo>
                        <a:pt x="23" y="36"/>
                      </a:lnTo>
                      <a:lnTo>
                        <a:pt x="20" y="31"/>
                      </a:lnTo>
                      <a:lnTo>
                        <a:pt x="17" y="25"/>
                      </a:lnTo>
                      <a:lnTo>
                        <a:pt x="14" y="20"/>
                      </a:lnTo>
                      <a:lnTo>
                        <a:pt x="10" y="15"/>
                      </a:lnTo>
                      <a:lnTo>
                        <a:pt x="7" y="11"/>
                      </a:lnTo>
                      <a:lnTo>
                        <a:pt x="4" y="6"/>
                      </a:lnTo>
                      <a:lnTo>
                        <a:pt x="0" y="0"/>
                      </a:lnTo>
                      <a:lnTo>
                        <a:pt x="852" y="254"/>
                      </a:lnTo>
                      <a:close/>
                    </a:path>
                  </a:pathLst>
                </a:custGeom>
                <a:solidFill>
                  <a:schemeClr val="accent1"/>
                </a:solidFill>
                <a:ln w="9525">
                  <a:solidFill>
                    <a:schemeClr val="accent1"/>
                  </a:solidFill>
                  <a:round/>
                  <a:headEnd/>
                  <a:tailEnd/>
                </a:ln>
              </p:spPr>
              <p:txBody>
                <a:bodyPr/>
                <a:lstStyle/>
                <a:p>
                  <a:endParaRPr lang="en-US"/>
                </a:p>
              </p:txBody>
            </p:sp>
            <p:sp>
              <p:nvSpPr>
                <p:cNvPr id="124955" name="Freeform 21"/>
                <p:cNvSpPr>
                  <a:spLocks/>
                </p:cNvSpPr>
                <p:nvPr/>
              </p:nvSpPr>
              <p:spPr bwMode="auto">
                <a:xfrm>
                  <a:off x="3358" y="3112"/>
                  <a:ext cx="111" cy="86"/>
                </a:xfrm>
                <a:custGeom>
                  <a:avLst/>
                  <a:gdLst>
                    <a:gd name="T0" fmla="*/ 0 w 886"/>
                    <a:gd name="T1" fmla="*/ 0 h 686"/>
                    <a:gd name="T2" fmla="*/ 0 w 886"/>
                    <a:gd name="T3" fmla="*/ 0 h 686"/>
                    <a:gd name="T4" fmla="*/ 0 w 886"/>
                    <a:gd name="T5" fmla="*/ 0 h 686"/>
                    <a:gd name="T6" fmla="*/ 0 w 886"/>
                    <a:gd name="T7" fmla="*/ 0 h 686"/>
                    <a:gd name="T8" fmla="*/ 0 w 886"/>
                    <a:gd name="T9" fmla="*/ 0 h 686"/>
                    <a:gd name="T10" fmla="*/ 0 w 886"/>
                    <a:gd name="T11" fmla="*/ 0 h 686"/>
                    <a:gd name="T12" fmla="*/ 0 w 886"/>
                    <a:gd name="T13" fmla="*/ 0 h 686"/>
                    <a:gd name="T14" fmla="*/ 0 w 886"/>
                    <a:gd name="T15" fmla="*/ 0 h 686"/>
                    <a:gd name="T16" fmla="*/ 0 w 886"/>
                    <a:gd name="T17" fmla="*/ 0 h 686"/>
                    <a:gd name="T18" fmla="*/ 0 w 886"/>
                    <a:gd name="T19" fmla="*/ 0 h 686"/>
                    <a:gd name="T20" fmla="*/ 0 w 886"/>
                    <a:gd name="T21" fmla="*/ 0 h 686"/>
                    <a:gd name="T22" fmla="*/ 0 w 886"/>
                    <a:gd name="T23" fmla="*/ 0 h 686"/>
                    <a:gd name="T24" fmla="*/ 0 w 886"/>
                    <a:gd name="T25" fmla="*/ 0 h 686"/>
                    <a:gd name="T26" fmla="*/ 0 w 886"/>
                    <a:gd name="T27" fmla="*/ 0 h 686"/>
                    <a:gd name="T28" fmla="*/ 0 w 886"/>
                    <a:gd name="T29" fmla="*/ 0 h 686"/>
                    <a:gd name="T30" fmla="*/ 0 w 886"/>
                    <a:gd name="T31" fmla="*/ 0 h 686"/>
                    <a:gd name="T32" fmla="*/ 0 w 886"/>
                    <a:gd name="T33" fmla="*/ 0 h 686"/>
                    <a:gd name="T34" fmla="*/ 0 w 886"/>
                    <a:gd name="T35" fmla="*/ 0 h 686"/>
                    <a:gd name="T36" fmla="*/ 0 w 886"/>
                    <a:gd name="T37" fmla="*/ 0 h 686"/>
                    <a:gd name="T38" fmla="*/ 0 w 886"/>
                    <a:gd name="T39" fmla="*/ 0 h 686"/>
                    <a:gd name="T40" fmla="*/ 0 w 886"/>
                    <a:gd name="T41" fmla="*/ 0 h 686"/>
                    <a:gd name="T42" fmla="*/ 0 w 886"/>
                    <a:gd name="T43" fmla="*/ 0 h 686"/>
                    <a:gd name="T44" fmla="*/ 0 w 886"/>
                    <a:gd name="T45" fmla="*/ 0 h 686"/>
                    <a:gd name="T46" fmla="*/ 0 w 886"/>
                    <a:gd name="T47" fmla="*/ 0 h 686"/>
                    <a:gd name="T48" fmla="*/ 0 w 886"/>
                    <a:gd name="T49" fmla="*/ 0 h 686"/>
                    <a:gd name="T50" fmla="*/ 0 w 886"/>
                    <a:gd name="T51" fmla="*/ 0 h 686"/>
                    <a:gd name="T52" fmla="*/ 0 w 886"/>
                    <a:gd name="T53" fmla="*/ 0 h 686"/>
                    <a:gd name="T54" fmla="*/ 0 w 886"/>
                    <a:gd name="T55" fmla="*/ 0 h 686"/>
                    <a:gd name="T56" fmla="*/ 0 w 886"/>
                    <a:gd name="T57" fmla="*/ 0 h 686"/>
                    <a:gd name="T58" fmla="*/ 0 w 886"/>
                    <a:gd name="T59" fmla="*/ 0 h 686"/>
                    <a:gd name="T60" fmla="*/ 0 w 886"/>
                    <a:gd name="T61" fmla="*/ 0 h 686"/>
                    <a:gd name="T62" fmla="*/ 0 w 886"/>
                    <a:gd name="T63" fmla="*/ 0 h 686"/>
                    <a:gd name="T64" fmla="*/ 0 w 886"/>
                    <a:gd name="T65" fmla="*/ 0 h 686"/>
                    <a:gd name="T66" fmla="*/ 0 w 886"/>
                    <a:gd name="T67" fmla="*/ 0 h 686"/>
                    <a:gd name="T68" fmla="*/ 0 w 886"/>
                    <a:gd name="T69" fmla="*/ 0 h 686"/>
                    <a:gd name="T70" fmla="*/ 0 w 886"/>
                    <a:gd name="T71" fmla="*/ 0 h 686"/>
                    <a:gd name="T72" fmla="*/ 0 w 886"/>
                    <a:gd name="T73" fmla="*/ 0 h 686"/>
                    <a:gd name="T74" fmla="*/ 0 w 886"/>
                    <a:gd name="T75" fmla="*/ 0 h 686"/>
                    <a:gd name="T76" fmla="*/ 0 w 886"/>
                    <a:gd name="T77" fmla="*/ 0 h 686"/>
                    <a:gd name="T78" fmla="*/ 0 w 886"/>
                    <a:gd name="T79" fmla="*/ 0 h 686"/>
                    <a:gd name="T80" fmla="*/ 0 w 886"/>
                    <a:gd name="T81" fmla="*/ 0 h 686"/>
                    <a:gd name="T82" fmla="*/ 0 w 886"/>
                    <a:gd name="T83" fmla="*/ 0 h 686"/>
                    <a:gd name="T84" fmla="*/ 0 w 886"/>
                    <a:gd name="T85" fmla="*/ 0 h 6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86"/>
                    <a:gd name="T130" fmla="*/ 0 h 686"/>
                    <a:gd name="T131" fmla="*/ 886 w 886"/>
                    <a:gd name="T132" fmla="*/ 686 h 68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86" h="686">
                      <a:moveTo>
                        <a:pt x="886" y="686"/>
                      </a:moveTo>
                      <a:lnTo>
                        <a:pt x="322" y="0"/>
                      </a:lnTo>
                      <a:lnTo>
                        <a:pt x="322" y="6"/>
                      </a:lnTo>
                      <a:lnTo>
                        <a:pt x="322" y="13"/>
                      </a:lnTo>
                      <a:lnTo>
                        <a:pt x="322" y="18"/>
                      </a:lnTo>
                      <a:lnTo>
                        <a:pt x="322" y="24"/>
                      </a:lnTo>
                      <a:lnTo>
                        <a:pt x="322" y="30"/>
                      </a:lnTo>
                      <a:lnTo>
                        <a:pt x="321" y="37"/>
                      </a:lnTo>
                      <a:lnTo>
                        <a:pt x="321" y="42"/>
                      </a:lnTo>
                      <a:lnTo>
                        <a:pt x="321" y="48"/>
                      </a:lnTo>
                      <a:lnTo>
                        <a:pt x="320" y="54"/>
                      </a:lnTo>
                      <a:lnTo>
                        <a:pt x="320" y="60"/>
                      </a:lnTo>
                      <a:lnTo>
                        <a:pt x="319" y="66"/>
                      </a:lnTo>
                      <a:lnTo>
                        <a:pt x="319" y="72"/>
                      </a:lnTo>
                      <a:lnTo>
                        <a:pt x="318" y="78"/>
                      </a:lnTo>
                      <a:lnTo>
                        <a:pt x="318" y="83"/>
                      </a:lnTo>
                      <a:lnTo>
                        <a:pt x="317" y="90"/>
                      </a:lnTo>
                      <a:lnTo>
                        <a:pt x="316" y="95"/>
                      </a:lnTo>
                      <a:lnTo>
                        <a:pt x="316" y="101"/>
                      </a:lnTo>
                      <a:lnTo>
                        <a:pt x="315" y="107"/>
                      </a:lnTo>
                      <a:lnTo>
                        <a:pt x="314" y="112"/>
                      </a:lnTo>
                      <a:lnTo>
                        <a:pt x="313" y="119"/>
                      </a:lnTo>
                      <a:lnTo>
                        <a:pt x="312" y="124"/>
                      </a:lnTo>
                      <a:lnTo>
                        <a:pt x="312" y="130"/>
                      </a:lnTo>
                      <a:lnTo>
                        <a:pt x="311" y="135"/>
                      </a:lnTo>
                      <a:lnTo>
                        <a:pt x="310" y="140"/>
                      </a:lnTo>
                      <a:lnTo>
                        <a:pt x="309" y="147"/>
                      </a:lnTo>
                      <a:lnTo>
                        <a:pt x="308" y="152"/>
                      </a:lnTo>
                      <a:lnTo>
                        <a:pt x="307" y="158"/>
                      </a:lnTo>
                      <a:lnTo>
                        <a:pt x="305" y="163"/>
                      </a:lnTo>
                      <a:lnTo>
                        <a:pt x="303" y="169"/>
                      </a:lnTo>
                      <a:lnTo>
                        <a:pt x="302" y="175"/>
                      </a:lnTo>
                      <a:lnTo>
                        <a:pt x="301" y="180"/>
                      </a:lnTo>
                      <a:lnTo>
                        <a:pt x="300" y="185"/>
                      </a:lnTo>
                      <a:lnTo>
                        <a:pt x="299" y="190"/>
                      </a:lnTo>
                      <a:lnTo>
                        <a:pt x="297" y="197"/>
                      </a:lnTo>
                      <a:lnTo>
                        <a:pt x="296" y="202"/>
                      </a:lnTo>
                      <a:lnTo>
                        <a:pt x="295" y="207"/>
                      </a:lnTo>
                      <a:lnTo>
                        <a:pt x="293" y="212"/>
                      </a:lnTo>
                      <a:lnTo>
                        <a:pt x="292" y="217"/>
                      </a:lnTo>
                      <a:lnTo>
                        <a:pt x="290" y="224"/>
                      </a:lnTo>
                      <a:lnTo>
                        <a:pt x="289" y="229"/>
                      </a:lnTo>
                      <a:lnTo>
                        <a:pt x="287" y="234"/>
                      </a:lnTo>
                      <a:lnTo>
                        <a:pt x="285" y="239"/>
                      </a:lnTo>
                      <a:lnTo>
                        <a:pt x="284" y="244"/>
                      </a:lnTo>
                      <a:lnTo>
                        <a:pt x="282" y="250"/>
                      </a:lnTo>
                      <a:lnTo>
                        <a:pt x="279" y="255"/>
                      </a:lnTo>
                      <a:lnTo>
                        <a:pt x="278" y="260"/>
                      </a:lnTo>
                      <a:lnTo>
                        <a:pt x="276" y="265"/>
                      </a:lnTo>
                      <a:lnTo>
                        <a:pt x="274" y="270"/>
                      </a:lnTo>
                      <a:lnTo>
                        <a:pt x="272" y="276"/>
                      </a:lnTo>
                      <a:lnTo>
                        <a:pt x="270" y="281"/>
                      </a:lnTo>
                      <a:lnTo>
                        <a:pt x="268" y="286"/>
                      </a:lnTo>
                      <a:lnTo>
                        <a:pt x="266" y="291"/>
                      </a:lnTo>
                      <a:lnTo>
                        <a:pt x="264" y="296"/>
                      </a:lnTo>
                      <a:lnTo>
                        <a:pt x="262" y="302"/>
                      </a:lnTo>
                      <a:lnTo>
                        <a:pt x="260" y="306"/>
                      </a:lnTo>
                      <a:lnTo>
                        <a:pt x="258" y="311"/>
                      </a:lnTo>
                      <a:lnTo>
                        <a:pt x="256" y="316"/>
                      </a:lnTo>
                      <a:lnTo>
                        <a:pt x="253" y="321"/>
                      </a:lnTo>
                      <a:lnTo>
                        <a:pt x="251" y="327"/>
                      </a:lnTo>
                      <a:lnTo>
                        <a:pt x="248" y="331"/>
                      </a:lnTo>
                      <a:lnTo>
                        <a:pt x="246" y="336"/>
                      </a:lnTo>
                      <a:lnTo>
                        <a:pt x="244" y="341"/>
                      </a:lnTo>
                      <a:lnTo>
                        <a:pt x="241" y="345"/>
                      </a:lnTo>
                      <a:lnTo>
                        <a:pt x="239" y="350"/>
                      </a:lnTo>
                      <a:lnTo>
                        <a:pt x="237" y="356"/>
                      </a:lnTo>
                      <a:lnTo>
                        <a:pt x="234" y="360"/>
                      </a:lnTo>
                      <a:lnTo>
                        <a:pt x="232" y="365"/>
                      </a:lnTo>
                      <a:lnTo>
                        <a:pt x="228" y="370"/>
                      </a:lnTo>
                      <a:lnTo>
                        <a:pt x="225" y="374"/>
                      </a:lnTo>
                      <a:lnTo>
                        <a:pt x="223" y="380"/>
                      </a:lnTo>
                      <a:lnTo>
                        <a:pt x="220" y="384"/>
                      </a:lnTo>
                      <a:lnTo>
                        <a:pt x="217" y="389"/>
                      </a:lnTo>
                      <a:lnTo>
                        <a:pt x="215" y="393"/>
                      </a:lnTo>
                      <a:lnTo>
                        <a:pt x="212" y="398"/>
                      </a:lnTo>
                      <a:lnTo>
                        <a:pt x="209" y="402"/>
                      </a:lnTo>
                      <a:lnTo>
                        <a:pt x="206" y="408"/>
                      </a:lnTo>
                      <a:lnTo>
                        <a:pt x="202" y="412"/>
                      </a:lnTo>
                      <a:lnTo>
                        <a:pt x="199" y="417"/>
                      </a:lnTo>
                      <a:lnTo>
                        <a:pt x="197" y="421"/>
                      </a:lnTo>
                      <a:lnTo>
                        <a:pt x="194" y="425"/>
                      </a:lnTo>
                      <a:lnTo>
                        <a:pt x="190" y="430"/>
                      </a:lnTo>
                      <a:lnTo>
                        <a:pt x="187" y="435"/>
                      </a:lnTo>
                      <a:lnTo>
                        <a:pt x="184" y="439"/>
                      </a:lnTo>
                      <a:lnTo>
                        <a:pt x="181" y="444"/>
                      </a:lnTo>
                      <a:lnTo>
                        <a:pt x="178" y="448"/>
                      </a:lnTo>
                      <a:lnTo>
                        <a:pt x="174" y="452"/>
                      </a:lnTo>
                      <a:lnTo>
                        <a:pt x="171" y="456"/>
                      </a:lnTo>
                      <a:lnTo>
                        <a:pt x="167" y="462"/>
                      </a:lnTo>
                      <a:lnTo>
                        <a:pt x="164" y="466"/>
                      </a:lnTo>
                      <a:lnTo>
                        <a:pt x="161" y="470"/>
                      </a:lnTo>
                      <a:lnTo>
                        <a:pt x="157" y="474"/>
                      </a:lnTo>
                      <a:lnTo>
                        <a:pt x="154" y="478"/>
                      </a:lnTo>
                      <a:lnTo>
                        <a:pt x="149" y="482"/>
                      </a:lnTo>
                      <a:lnTo>
                        <a:pt x="146" y="488"/>
                      </a:lnTo>
                      <a:lnTo>
                        <a:pt x="142" y="492"/>
                      </a:lnTo>
                      <a:lnTo>
                        <a:pt x="139" y="496"/>
                      </a:lnTo>
                      <a:lnTo>
                        <a:pt x="135" y="500"/>
                      </a:lnTo>
                      <a:lnTo>
                        <a:pt x="131" y="504"/>
                      </a:lnTo>
                      <a:lnTo>
                        <a:pt x="128" y="508"/>
                      </a:lnTo>
                      <a:lnTo>
                        <a:pt x="123" y="513"/>
                      </a:lnTo>
                      <a:lnTo>
                        <a:pt x="119" y="517"/>
                      </a:lnTo>
                      <a:lnTo>
                        <a:pt x="116" y="521"/>
                      </a:lnTo>
                      <a:lnTo>
                        <a:pt x="112" y="525"/>
                      </a:lnTo>
                      <a:lnTo>
                        <a:pt x="108" y="529"/>
                      </a:lnTo>
                      <a:lnTo>
                        <a:pt x="104" y="532"/>
                      </a:lnTo>
                      <a:lnTo>
                        <a:pt x="99" y="537"/>
                      </a:lnTo>
                      <a:lnTo>
                        <a:pt x="95" y="541"/>
                      </a:lnTo>
                      <a:lnTo>
                        <a:pt x="91" y="545"/>
                      </a:lnTo>
                      <a:lnTo>
                        <a:pt x="87" y="549"/>
                      </a:lnTo>
                      <a:lnTo>
                        <a:pt x="83" y="553"/>
                      </a:lnTo>
                      <a:lnTo>
                        <a:pt x="79" y="556"/>
                      </a:lnTo>
                      <a:lnTo>
                        <a:pt x="74" y="560"/>
                      </a:lnTo>
                      <a:lnTo>
                        <a:pt x="69" y="565"/>
                      </a:lnTo>
                      <a:lnTo>
                        <a:pt x="65" y="569"/>
                      </a:lnTo>
                      <a:lnTo>
                        <a:pt x="61" y="572"/>
                      </a:lnTo>
                      <a:lnTo>
                        <a:pt x="57" y="576"/>
                      </a:lnTo>
                      <a:lnTo>
                        <a:pt x="52" y="580"/>
                      </a:lnTo>
                      <a:lnTo>
                        <a:pt x="47" y="583"/>
                      </a:lnTo>
                      <a:lnTo>
                        <a:pt x="43" y="587"/>
                      </a:lnTo>
                      <a:lnTo>
                        <a:pt x="38" y="592"/>
                      </a:lnTo>
                      <a:lnTo>
                        <a:pt x="34" y="595"/>
                      </a:lnTo>
                      <a:lnTo>
                        <a:pt x="29" y="599"/>
                      </a:lnTo>
                      <a:lnTo>
                        <a:pt x="25" y="602"/>
                      </a:lnTo>
                      <a:lnTo>
                        <a:pt x="19" y="606"/>
                      </a:lnTo>
                      <a:lnTo>
                        <a:pt x="14" y="609"/>
                      </a:lnTo>
                      <a:lnTo>
                        <a:pt x="10" y="613"/>
                      </a:lnTo>
                      <a:lnTo>
                        <a:pt x="5" y="617"/>
                      </a:lnTo>
                      <a:lnTo>
                        <a:pt x="0" y="621"/>
                      </a:lnTo>
                      <a:lnTo>
                        <a:pt x="886" y="686"/>
                      </a:lnTo>
                      <a:close/>
                    </a:path>
                  </a:pathLst>
                </a:custGeom>
                <a:solidFill>
                  <a:schemeClr val="accent1"/>
                </a:solidFill>
                <a:ln w="9525">
                  <a:solidFill>
                    <a:schemeClr val="accent1"/>
                  </a:solidFill>
                  <a:round/>
                  <a:headEnd/>
                  <a:tailEnd/>
                </a:ln>
              </p:spPr>
              <p:txBody>
                <a:bodyPr/>
                <a:lstStyle/>
                <a:p>
                  <a:endParaRPr lang="en-US"/>
                </a:p>
              </p:txBody>
            </p:sp>
            <p:sp>
              <p:nvSpPr>
                <p:cNvPr id="124956" name="Freeform 22"/>
                <p:cNvSpPr>
                  <a:spLocks/>
                </p:cNvSpPr>
                <p:nvPr/>
              </p:nvSpPr>
              <p:spPr bwMode="auto">
                <a:xfrm>
                  <a:off x="2919" y="2898"/>
                  <a:ext cx="70" cy="70"/>
                </a:xfrm>
                <a:custGeom>
                  <a:avLst/>
                  <a:gdLst>
                    <a:gd name="T0" fmla="*/ 0 w 560"/>
                    <a:gd name="T1" fmla="*/ 0 h 559"/>
                    <a:gd name="T2" fmla="*/ 0 w 560"/>
                    <a:gd name="T3" fmla="*/ 0 h 559"/>
                    <a:gd name="T4" fmla="*/ 0 w 560"/>
                    <a:gd name="T5" fmla="*/ 0 h 559"/>
                    <a:gd name="T6" fmla="*/ 0 w 560"/>
                    <a:gd name="T7" fmla="*/ 0 h 559"/>
                    <a:gd name="T8" fmla="*/ 0 w 560"/>
                    <a:gd name="T9" fmla="*/ 0 h 559"/>
                    <a:gd name="T10" fmla="*/ 0 w 560"/>
                    <a:gd name="T11" fmla="*/ 0 h 559"/>
                    <a:gd name="T12" fmla="*/ 0 w 560"/>
                    <a:gd name="T13" fmla="*/ 0 h 559"/>
                    <a:gd name="T14" fmla="*/ 0 w 560"/>
                    <a:gd name="T15" fmla="*/ 0 h 559"/>
                    <a:gd name="T16" fmla="*/ 0 w 560"/>
                    <a:gd name="T17" fmla="*/ 0 h 559"/>
                    <a:gd name="T18" fmla="*/ 0 w 560"/>
                    <a:gd name="T19" fmla="*/ 0 h 559"/>
                    <a:gd name="T20" fmla="*/ 0 w 560"/>
                    <a:gd name="T21" fmla="*/ 0 h 559"/>
                    <a:gd name="T22" fmla="*/ 0 w 560"/>
                    <a:gd name="T23" fmla="*/ 0 h 559"/>
                    <a:gd name="T24" fmla="*/ 0 w 560"/>
                    <a:gd name="T25" fmla="*/ 0 h 559"/>
                    <a:gd name="T26" fmla="*/ 0 w 560"/>
                    <a:gd name="T27" fmla="*/ 0 h 559"/>
                    <a:gd name="T28" fmla="*/ 0 w 560"/>
                    <a:gd name="T29" fmla="*/ 0 h 559"/>
                    <a:gd name="T30" fmla="*/ 0 w 560"/>
                    <a:gd name="T31" fmla="*/ 0 h 559"/>
                    <a:gd name="T32" fmla="*/ 0 w 560"/>
                    <a:gd name="T33" fmla="*/ 0 h 559"/>
                    <a:gd name="T34" fmla="*/ 0 w 560"/>
                    <a:gd name="T35" fmla="*/ 0 h 559"/>
                    <a:gd name="T36" fmla="*/ 0 w 560"/>
                    <a:gd name="T37" fmla="*/ 0 h 559"/>
                    <a:gd name="T38" fmla="*/ 0 w 560"/>
                    <a:gd name="T39" fmla="*/ 0 h 559"/>
                    <a:gd name="T40" fmla="*/ 0 w 560"/>
                    <a:gd name="T41" fmla="*/ 0 h 559"/>
                    <a:gd name="T42" fmla="*/ 0 w 560"/>
                    <a:gd name="T43" fmla="*/ 0 h 559"/>
                    <a:gd name="T44" fmla="*/ 0 w 560"/>
                    <a:gd name="T45" fmla="*/ 0 h 559"/>
                    <a:gd name="T46" fmla="*/ 0 w 560"/>
                    <a:gd name="T47" fmla="*/ 0 h 559"/>
                    <a:gd name="T48" fmla="*/ 0 w 560"/>
                    <a:gd name="T49" fmla="*/ 0 h 559"/>
                    <a:gd name="T50" fmla="*/ 0 w 560"/>
                    <a:gd name="T51" fmla="*/ 0 h 559"/>
                    <a:gd name="T52" fmla="*/ 0 w 560"/>
                    <a:gd name="T53" fmla="*/ 0 h 559"/>
                    <a:gd name="T54" fmla="*/ 0 w 560"/>
                    <a:gd name="T55" fmla="*/ 0 h 559"/>
                    <a:gd name="T56" fmla="*/ 0 w 560"/>
                    <a:gd name="T57" fmla="*/ 0 h 559"/>
                    <a:gd name="T58" fmla="*/ 0 w 560"/>
                    <a:gd name="T59" fmla="*/ 0 h 559"/>
                    <a:gd name="T60" fmla="*/ 0 w 560"/>
                    <a:gd name="T61" fmla="*/ 0 h 559"/>
                    <a:gd name="T62" fmla="*/ 0 w 560"/>
                    <a:gd name="T63" fmla="*/ 0 h 559"/>
                    <a:gd name="T64" fmla="*/ 0 w 560"/>
                    <a:gd name="T65" fmla="*/ 0 h 559"/>
                    <a:gd name="T66" fmla="*/ 0 w 560"/>
                    <a:gd name="T67" fmla="*/ 0 h 559"/>
                    <a:gd name="T68" fmla="*/ 0 w 560"/>
                    <a:gd name="T69" fmla="*/ 0 h 559"/>
                    <a:gd name="T70" fmla="*/ 0 w 560"/>
                    <a:gd name="T71" fmla="*/ 0 h 559"/>
                    <a:gd name="T72" fmla="*/ 0 w 560"/>
                    <a:gd name="T73" fmla="*/ 0 h 559"/>
                    <a:gd name="T74" fmla="*/ 0 w 560"/>
                    <a:gd name="T75" fmla="*/ 0 h 559"/>
                    <a:gd name="T76" fmla="*/ 0 w 560"/>
                    <a:gd name="T77" fmla="*/ 0 h 559"/>
                    <a:gd name="T78" fmla="*/ 0 w 560"/>
                    <a:gd name="T79" fmla="*/ 0 h 559"/>
                    <a:gd name="T80" fmla="*/ 0 w 560"/>
                    <a:gd name="T81" fmla="*/ 0 h 559"/>
                    <a:gd name="T82" fmla="*/ 0 w 560"/>
                    <a:gd name="T83" fmla="*/ 0 h 559"/>
                    <a:gd name="T84" fmla="*/ 0 w 560"/>
                    <a:gd name="T85" fmla="*/ 0 h 55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60"/>
                    <a:gd name="T130" fmla="*/ 0 h 559"/>
                    <a:gd name="T131" fmla="*/ 560 w 560"/>
                    <a:gd name="T132" fmla="*/ 559 h 55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60" h="559">
                      <a:moveTo>
                        <a:pt x="280" y="0"/>
                      </a:moveTo>
                      <a:lnTo>
                        <a:pt x="294" y="0"/>
                      </a:lnTo>
                      <a:lnTo>
                        <a:pt x="309" y="1"/>
                      </a:lnTo>
                      <a:lnTo>
                        <a:pt x="322" y="3"/>
                      </a:lnTo>
                      <a:lnTo>
                        <a:pt x="336" y="5"/>
                      </a:lnTo>
                      <a:lnTo>
                        <a:pt x="349" y="8"/>
                      </a:lnTo>
                      <a:lnTo>
                        <a:pt x="363" y="13"/>
                      </a:lnTo>
                      <a:lnTo>
                        <a:pt x="376" y="17"/>
                      </a:lnTo>
                      <a:lnTo>
                        <a:pt x="389" y="22"/>
                      </a:lnTo>
                      <a:lnTo>
                        <a:pt x="401" y="27"/>
                      </a:lnTo>
                      <a:lnTo>
                        <a:pt x="413" y="33"/>
                      </a:lnTo>
                      <a:lnTo>
                        <a:pt x="425" y="41"/>
                      </a:lnTo>
                      <a:lnTo>
                        <a:pt x="437" y="48"/>
                      </a:lnTo>
                      <a:lnTo>
                        <a:pt x="447" y="55"/>
                      </a:lnTo>
                      <a:lnTo>
                        <a:pt x="458" y="64"/>
                      </a:lnTo>
                      <a:lnTo>
                        <a:pt x="468" y="73"/>
                      </a:lnTo>
                      <a:lnTo>
                        <a:pt x="477" y="82"/>
                      </a:lnTo>
                      <a:lnTo>
                        <a:pt x="487" y="92"/>
                      </a:lnTo>
                      <a:lnTo>
                        <a:pt x="496" y="102"/>
                      </a:lnTo>
                      <a:lnTo>
                        <a:pt x="504" y="112"/>
                      </a:lnTo>
                      <a:lnTo>
                        <a:pt x="512" y="124"/>
                      </a:lnTo>
                      <a:lnTo>
                        <a:pt x="519" y="135"/>
                      </a:lnTo>
                      <a:lnTo>
                        <a:pt x="526" y="147"/>
                      </a:lnTo>
                      <a:lnTo>
                        <a:pt x="533" y="158"/>
                      </a:lnTo>
                      <a:lnTo>
                        <a:pt x="538" y="171"/>
                      </a:lnTo>
                      <a:lnTo>
                        <a:pt x="543" y="184"/>
                      </a:lnTo>
                      <a:lnTo>
                        <a:pt x="547" y="197"/>
                      </a:lnTo>
                      <a:lnTo>
                        <a:pt x="551" y="210"/>
                      </a:lnTo>
                      <a:lnTo>
                        <a:pt x="554" y="224"/>
                      </a:lnTo>
                      <a:lnTo>
                        <a:pt x="556" y="237"/>
                      </a:lnTo>
                      <a:lnTo>
                        <a:pt x="559" y="251"/>
                      </a:lnTo>
                      <a:lnTo>
                        <a:pt x="560" y="265"/>
                      </a:lnTo>
                      <a:lnTo>
                        <a:pt x="560" y="280"/>
                      </a:lnTo>
                      <a:lnTo>
                        <a:pt x="560" y="294"/>
                      </a:lnTo>
                      <a:lnTo>
                        <a:pt x="559" y="308"/>
                      </a:lnTo>
                      <a:lnTo>
                        <a:pt x="556" y="322"/>
                      </a:lnTo>
                      <a:lnTo>
                        <a:pt x="554" y="336"/>
                      </a:lnTo>
                      <a:lnTo>
                        <a:pt x="551" y="349"/>
                      </a:lnTo>
                      <a:lnTo>
                        <a:pt x="547" y="363"/>
                      </a:lnTo>
                      <a:lnTo>
                        <a:pt x="543" y="375"/>
                      </a:lnTo>
                      <a:lnTo>
                        <a:pt x="538" y="388"/>
                      </a:lnTo>
                      <a:lnTo>
                        <a:pt x="533" y="400"/>
                      </a:lnTo>
                      <a:lnTo>
                        <a:pt x="526" y="413"/>
                      </a:lnTo>
                      <a:lnTo>
                        <a:pt x="519" y="424"/>
                      </a:lnTo>
                      <a:lnTo>
                        <a:pt x="512" y="436"/>
                      </a:lnTo>
                      <a:lnTo>
                        <a:pt x="504" y="447"/>
                      </a:lnTo>
                      <a:lnTo>
                        <a:pt x="496" y="458"/>
                      </a:lnTo>
                      <a:lnTo>
                        <a:pt x="487" y="468"/>
                      </a:lnTo>
                      <a:lnTo>
                        <a:pt x="477" y="477"/>
                      </a:lnTo>
                      <a:lnTo>
                        <a:pt x="468" y="487"/>
                      </a:lnTo>
                      <a:lnTo>
                        <a:pt x="458" y="495"/>
                      </a:lnTo>
                      <a:lnTo>
                        <a:pt x="447" y="503"/>
                      </a:lnTo>
                      <a:lnTo>
                        <a:pt x="437" y="512"/>
                      </a:lnTo>
                      <a:lnTo>
                        <a:pt x="425" y="519"/>
                      </a:lnTo>
                      <a:lnTo>
                        <a:pt x="413" y="525"/>
                      </a:lnTo>
                      <a:lnTo>
                        <a:pt x="401" y="531"/>
                      </a:lnTo>
                      <a:lnTo>
                        <a:pt x="389" y="538"/>
                      </a:lnTo>
                      <a:lnTo>
                        <a:pt x="376" y="543"/>
                      </a:lnTo>
                      <a:lnTo>
                        <a:pt x="363" y="547"/>
                      </a:lnTo>
                      <a:lnTo>
                        <a:pt x="349" y="551"/>
                      </a:lnTo>
                      <a:lnTo>
                        <a:pt x="336" y="554"/>
                      </a:lnTo>
                      <a:lnTo>
                        <a:pt x="322" y="556"/>
                      </a:lnTo>
                      <a:lnTo>
                        <a:pt x="309" y="558"/>
                      </a:lnTo>
                      <a:lnTo>
                        <a:pt x="294" y="559"/>
                      </a:lnTo>
                      <a:lnTo>
                        <a:pt x="280" y="559"/>
                      </a:lnTo>
                      <a:lnTo>
                        <a:pt x="266" y="559"/>
                      </a:lnTo>
                      <a:lnTo>
                        <a:pt x="252" y="558"/>
                      </a:lnTo>
                      <a:lnTo>
                        <a:pt x="237" y="556"/>
                      </a:lnTo>
                      <a:lnTo>
                        <a:pt x="224" y="554"/>
                      </a:lnTo>
                      <a:lnTo>
                        <a:pt x="210" y="551"/>
                      </a:lnTo>
                      <a:lnTo>
                        <a:pt x="196" y="547"/>
                      </a:lnTo>
                      <a:lnTo>
                        <a:pt x="184" y="543"/>
                      </a:lnTo>
                      <a:lnTo>
                        <a:pt x="171" y="538"/>
                      </a:lnTo>
                      <a:lnTo>
                        <a:pt x="159" y="531"/>
                      </a:lnTo>
                      <a:lnTo>
                        <a:pt x="147" y="525"/>
                      </a:lnTo>
                      <a:lnTo>
                        <a:pt x="135" y="519"/>
                      </a:lnTo>
                      <a:lnTo>
                        <a:pt x="124" y="512"/>
                      </a:lnTo>
                      <a:lnTo>
                        <a:pt x="112" y="503"/>
                      </a:lnTo>
                      <a:lnTo>
                        <a:pt x="102" y="495"/>
                      </a:lnTo>
                      <a:lnTo>
                        <a:pt x="92" y="487"/>
                      </a:lnTo>
                      <a:lnTo>
                        <a:pt x="82" y="477"/>
                      </a:lnTo>
                      <a:lnTo>
                        <a:pt x="73" y="468"/>
                      </a:lnTo>
                      <a:lnTo>
                        <a:pt x="64" y="458"/>
                      </a:lnTo>
                      <a:lnTo>
                        <a:pt x="56" y="447"/>
                      </a:lnTo>
                      <a:lnTo>
                        <a:pt x="48" y="436"/>
                      </a:lnTo>
                      <a:lnTo>
                        <a:pt x="40" y="424"/>
                      </a:lnTo>
                      <a:lnTo>
                        <a:pt x="34" y="413"/>
                      </a:lnTo>
                      <a:lnTo>
                        <a:pt x="28" y="400"/>
                      </a:lnTo>
                      <a:lnTo>
                        <a:pt x="22" y="388"/>
                      </a:lnTo>
                      <a:lnTo>
                        <a:pt x="18" y="375"/>
                      </a:lnTo>
                      <a:lnTo>
                        <a:pt x="12" y="363"/>
                      </a:lnTo>
                      <a:lnTo>
                        <a:pt x="9" y="349"/>
                      </a:lnTo>
                      <a:lnTo>
                        <a:pt x="6" y="336"/>
                      </a:lnTo>
                      <a:lnTo>
                        <a:pt x="3" y="322"/>
                      </a:lnTo>
                      <a:lnTo>
                        <a:pt x="2" y="308"/>
                      </a:lnTo>
                      <a:lnTo>
                        <a:pt x="1" y="294"/>
                      </a:lnTo>
                      <a:lnTo>
                        <a:pt x="0" y="280"/>
                      </a:lnTo>
                      <a:lnTo>
                        <a:pt x="1" y="265"/>
                      </a:lnTo>
                      <a:lnTo>
                        <a:pt x="2" y="251"/>
                      </a:lnTo>
                      <a:lnTo>
                        <a:pt x="3" y="237"/>
                      </a:lnTo>
                      <a:lnTo>
                        <a:pt x="6" y="224"/>
                      </a:lnTo>
                      <a:lnTo>
                        <a:pt x="9" y="210"/>
                      </a:lnTo>
                      <a:lnTo>
                        <a:pt x="12" y="197"/>
                      </a:lnTo>
                      <a:lnTo>
                        <a:pt x="18" y="184"/>
                      </a:lnTo>
                      <a:lnTo>
                        <a:pt x="22" y="171"/>
                      </a:lnTo>
                      <a:lnTo>
                        <a:pt x="28" y="158"/>
                      </a:lnTo>
                      <a:lnTo>
                        <a:pt x="34" y="147"/>
                      </a:lnTo>
                      <a:lnTo>
                        <a:pt x="40" y="135"/>
                      </a:lnTo>
                      <a:lnTo>
                        <a:pt x="48" y="124"/>
                      </a:lnTo>
                      <a:lnTo>
                        <a:pt x="56" y="112"/>
                      </a:lnTo>
                      <a:lnTo>
                        <a:pt x="64" y="102"/>
                      </a:lnTo>
                      <a:lnTo>
                        <a:pt x="73" y="92"/>
                      </a:lnTo>
                      <a:lnTo>
                        <a:pt x="82" y="82"/>
                      </a:lnTo>
                      <a:lnTo>
                        <a:pt x="92" y="73"/>
                      </a:lnTo>
                      <a:lnTo>
                        <a:pt x="102" y="64"/>
                      </a:lnTo>
                      <a:lnTo>
                        <a:pt x="112" y="55"/>
                      </a:lnTo>
                      <a:lnTo>
                        <a:pt x="124" y="48"/>
                      </a:lnTo>
                      <a:lnTo>
                        <a:pt x="135" y="41"/>
                      </a:lnTo>
                      <a:lnTo>
                        <a:pt x="147" y="33"/>
                      </a:lnTo>
                      <a:lnTo>
                        <a:pt x="159" y="27"/>
                      </a:lnTo>
                      <a:lnTo>
                        <a:pt x="171" y="22"/>
                      </a:lnTo>
                      <a:lnTo>
                        <a:pt x="184" y="17"/>
                      </a:lnTo>
                      <a:lnTo>
                        <a:pt x="196" y="13"/>
                      </a:lnTo>
                      <a:lnTo>
                        <a:pt x="210" y="8"/>
                      </a:lnTo>
                      <a:lnTo>
                        <a:pt x="224" y="5"/>
                      </a:lnTo>
                      <a:lnTo>
                        <a:pt x="237" y="3"/>
                      </a:lnTo>
                      <a:lnTo>
                        <a:pt x="252" y="1"/>
                      </a:lnTo>
                      <a:lnTo>
                        <a:pt x="266" y="0"/>
                      </a:lnTo>
                      <a:lnTo>
                        <a:pt x="280" y="0"/>
                      </a:lnTo>
                    </a:path>
                  </a:pathLst>
                </a:custGeom>
                <a:solidFill>
                  <a:schemeClr val="tx1"/>
                </a:solidFill>
                <a:ln w="4763">
                  <a:solidFill>
                    <a:schemeClr val="bg2"/>
                  </a:solidFill>
                  <a:round/>
                  <a:headEnd/>
                  <a:tailEnd/>
                </a:ln>
              </p:spPr>
              <p:txBody>
                <a:bodyPr/>
                <a:lstStyle/>
                <a:p>
                  <a:endParaRPr lang="en-US"/>
                </a:p>
              </p:txBody>
            </p:sp>
            <p:sp>
              <p:nvSpPr>
                <p:cNvPr id="124957" name="Rectangle 23"/>
                <p:cNvSpPr>
                  <a:spLocks noChangeArrowheads="1"/>
                </p:cNvSpPr>
                <p:nvPr/>
              </p:nvSpPr>
              <p:spPr bwMode="auto">
                <a:xfrm>
                  <a:off x="2977" y="2612"/>
                  <a:ext cx="120" cy="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ctr" eaLnBrk="0" hangingPunct="0"/>
                  <a:r>
                    <a:rPr lang="en-US" sz="2700">
                      <a:latin typeface="Arial" charset="0"/>
                    </a:rPr>
                    <a:t>p</a:t>
                  </a:r>
                  <a:endParaRPr lang="en-US"/>
                </a:p>
              </p:txBody>
            </p:sp>
          </p:grpSp>
          <p:grpSp>
            <p:nvGrpSpPr>
              <p:cNvPr id="124939" name="Group 24"/>
              <p:cNvGrpSpPr>
                <a:grpSpLocks/>
              </p:cNvGrpSpPr>
              <p:nvPr/>
            </p:nvGrpSpPr>
            <p:grpSpPr bwMode="auto">
              <a:xfrm>
                <a:off x="2278" y="2699"/>
                <a:ext cx="1551" cy="1333"/>
                <a:chOff x="2278" y="2699"/>
                <a:chExt cx="1551" cy="1333"/>
              </a:xfrm>
            </p:grpSpPr>
            <p:sp>
              <p:nvSpPr>
                <p:cNvPr id="124940" name="Freeform 25"/>
                <p:cNvSpPr>
                  <a:spLocks/>
                </p:cNvSpPr>
                <p:nvPr/>
              </p:nvSpPr>
              <p:spPr bwMode="auto">
                <a:xfrm>
                  <a:off x="2942" y="2869"/>
                  <a:ext cx="532" cy="69"/>
                </a:xfrm>
                <a:custGeom>
                  <a:avLst/>
                  <a:gdLst>
                    <a:gd name="T0" fmla="*/ 0 w 4255"/>
                    <a:gd name="T1" fmla="*/ 0 h 556"/>
                    <a:gd name="T2" fmla="*/ 0 w 4255"/>
                    <a:gd name="T3" fmla="*/ 0 h 556"/>
                    <a:gd name="T4" fmla="*/ 0 w 4255"/>
                    <a:gd name="T5" fmla="*/ 0 h 556"/>
                    <a:gd name="T6" fmla="*/ 0 w 4255"/>
                    <a:gd name="T7" fmla="*/ 0 h 556"/>
                    <a:gd name="T8" fmla="*/ 0 w 4255"/>
                    <a:gd name="T9" fmla="*/ 0 h 556"/>
                    <a:gd name="T10" fmla="*/ 0 w 4255"/>
                    <a:gd name="T11" fmla="*/ 0 h 556"/>
                    <a:gd name="T12" fmla="*/ 0 w 4255"/>
                    <a:gd name="T13" fmla="*/ 0 h 556"/>
                    <a:gd name="T14" fmla="*/ 0 w 4255"/>
                    <a:gd name="T15" fmla="*/ 0 h 556"/>
                    <a:gd name="T16" fmla="*/ 0 w 4255"/>
                    <a:gd name="T17" fmla="*/ 0 h 556"/>
                    <a:gd name="T18" fmla="*/ 0 w 4255"/>
                    <a:gd name="T19" fmla="*/ 0 h 5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55"/>
                    <a:gd name="T31" fmla="*/ 0 h 556"/>
                    <a:gd name="T32" fmla="*/ 4255 w 4255"/>
                    <a:gd name="T33" fmla="*/ 556 h 5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55" h="556">
                      <a:moveTo>
                        <a:pt x="157" y="477"/>
                      </a:moveTo>
                      <a:lnTo>
                        <a:pt x="142" y="556"/>
                      </a:lnTo>
                      <a:lnTo>
                        <a:pt x="4255" y="83"/>
                      </a:lnTo>
                      <a:lnTo>
                        <a:pt x="4245" y="0"/>
                      </a:lnTo>
                      <a:lnTo>
                        <a:pt x="133" y="473"/>
                      </a:lnTo>
                      <a:lnTo>
                        <a:pt x="119" y="551"/>
                      </a:lnTo>
                      <a:lnTo>
                        <a:pt x="133" y="473"/>
                      </a:lnTo>
                      <a:lnTo>
                        <a:pt x="0" y="489"/>
                      </a:lnTo>
                      <a:lnTo>
                        <a:pt x="119" y="551"/>
                      </a:lnTo>
                      <a:lnTo>
                        <a:pt x="157" y="477"/>
                      </a:lnTo>
                      <a:close/>
                    </a:path>
                  </a:pathLst>
                </a:custGeom>
                <a:solidFill>
                  <a:srgbClr val="FFCC66"/>
                </a:solidFill>
                <a:ln w="9525">
                  <a:solidFill>
                    <a:schemeClr val="accent1"/>
                  </a:solidFill>
                  <a:round/>
                  <a:headEnd/>
                  <a:tailEnd/>
                </a:ln>
              </p:spPr>
              <p:txBody>
                <a:bodyPr/>
                <a:lstStyle/>
                <a:p>
                  <a:endParaRPr lang="en-US"/>
                </a:p>
              </p:txBody>
            </p:sp>
            <p:sp>
              <p:nvSpPr>
                <p:cNvPr id="124941" name="Freeform 26"/>
                <p:cNvSpPr>
                  <a:spLocks/>
                </p:cNvSpPr>
                <p:nvPr/>
              </p:nvSpPr>
              <p:spPr bwMode="auto">
                <a:xfrm>
                  <a:off x="2957" y="2928"/>
                  <a:ext cx="469" cy="251"/>
                </a:xfrm>
                <a:custGeom>
                  <a:avLst/>
                  <a:gdLst>
                    <a:gd name="T0" fmla="*/ 0 w 3754"/>
                    <a:gd name="T1" fmla="*/ 0 h 2003"/>
                    <a:gd name="T2" fmla="*/ 0 w 3754"/>
                    <a:gd name="T3" fmla="*/ 0 h 2003"/>
                    <a:gd name="T4" fmla="*/ 0 w 3754"/>
                    <a:gd name="T5" fmla="*/ 0 h 2003"/>
                    <a:gd name="T6" fmla="*/ 0 w 3754"/>
                    <a:gd name="T7" fmla="*/ 0 h 2003"/>
                    <a:gd name="T8" fmla="*/ 0 w 3754"/>
                    <a:gd name="T9" fmla="*/ 0 h 2003"/>
                    <a:gd name="T10" fmla="*/ 0 w 3754"/>
                    <a:gd name="T11" fmla="*/ 0 h 2003"/>
                    <a:gd name="T12" fmla="*/ 0 60000 65536"/>
                    <a:gd name="T13" fmla="*/ 0 60000 65536"/>
                    <a:gd name="T14" fmla="*/ 0 60000 65536"/>
                    <a:gd name="T15" fmla="*/ 0 60000 65536"/>
                    <a:gd name="T16" fmla="*/ 0 60000 65536"/>
                    <a:gd name="T17" fmla="*/ 0 60000 65536"/>
                    <a:gd name="T18" fmla="*/ 0 w 3754"/>
                    <a:gd name="T19" fmla="*/ 0 h 2003"/>
                    <a:gd name="T20" fmla="*/ 3754 w 3754"/>
                    <a:gd name="T21" fmla="*/ 2003 h 2003"/>
                  </a:gdLst>
                  <a:ahLst/>
                  <a:cxnLst>
                    <a:cxn ang="T12">
                      <a:pos x="T0" y="T1"/>
                    </a:cxn>
                    <a:cxn ang="T13">
                      <a:pos x="T2" y="T3"/>
                    </a:cxn>
                    <a:cxn ang="T14">
                      <a:pos x="T4" y="T5"/>
                    </a:cxn>
                    <a:cxn ang="T15">
                      <a:pos x="T6" y="T7"/>
                    </a:cxn>
                    <a:cxn ang="T16">
                      <a:pos x="T8" y="T9"/>
                    </a:cxn>
                    <a:cxn ang="T17">
                      <a:pos x="T10" y="T11"/>
                    </a:cxn>
                  </a:cxnLst>
                  <a:rect l="T18" t="T19" r="T20" b="T21"/>
                  <a:pathLst>
                    <a:path w="3754" h="2003">
                      <a:moveTo>
                        <a:pt x="3735" y="1966"/>
                      </a:moveTo>
                      <a:lnTo>
                        <a:pt x="3754" y="1930"/>
                      </a:lnTo>
                      <a:lnTo>
                        <a:pt x="38" y="0"/>
                      </a:lnTo>
                      <a:lnTo>
                        <a:pt x="0" y="74"/>
                      </a:lnTo>
                      <a:lnTo>
                        <a:pt x="3715" y="2003"/>
                      </a:lnTo>
                      <a:lnTo>
                        <a:pt x="3735" y="1966"/>
                      </a:lnTo>
                      <a:close/>
                    </a:path>
                  </a:pathLst>
                </a:custGeom>
                <a:solidFill>
                  <a:srgbClr val="FFCC66"/>
                </a:solidFill>
                <a:ln w="9525">
                  <a:solidFill>
                    <a:schemeClr val="accent1"/>
                  </a:solidFill>
                  <a:round/>
                  <a:headEnd/>
                  <a:tailEnd/>
                </a:ln>
              </p:spPr>
              <p:txBody>
                <a:bodyPr/>
                <a:lstStyle/>
                <a:p>
                  <a:endParaRPr lang="en-US"/>
                </a:p>
              </p:txBody>
            </p:sp>
            <p:grpSp>
              <p:nvGrpSpPr>
                <p:cNvPr id="124942" name="Group 27"/>
                <p:cNvGrpSpPr>
                  <a:grpSpLocks/>
                </p:cNvGrpSpPr>
                <p:nvPr/>
              </p:nvGrpSpPr>
              <p:grpSpPr bwMode="auto">
                <a:xfrm rot="-770524">
                  <a:off x="2950" y="3563"/>
                  <a:ext cx="336" cy="229"/>
                  <a:chOff x="1728" y="2064"/>
                  <a:chExt cx="384" cy="240"/>
                </a:xfrm>
              </p:grpSpPr>
              <p:sp>
                <p:nvSpPr>
                  <p:cNvPr id="124952" name="Rectangle 2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4953" name="Rectangle 2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24943" name="Group 30"/>
                <p:cNvGrpSpPr>
                  <a:grpSpLocks/>
                </p:cNvGrpSpPr>
                <p:nvPr/>
              </p:nvGrpSpPr>
              <p:grpSpPr bwMode="auto">
                <a:xfrm rot="-3862264">
                  <a:off x="3451" y="3136"/>
                  <a:ext cx="336" cy="229"/>
                  <a:chOff x="1728" y="2064"/>
                  <a:chExt cx="384" cy="240"/>
                </a:xfrm>
              </p:grpSpPr>
              <p:sp>
                <p:nvSpPr>
                  <p:cNvPr id="124950" name="Rectangle 3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4951" name="Rectangle 3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24944" name="Group 33"/>
                <p:cNvGrpSpPr>
                  <a:grpSpLocks/>
                </p:cNvGrpSpPr>
                <p:nvPr/>
              </p:nvGrpSpPr>
              <p:grpSpPr bwMode="auto">
                <a:xfrm rot="1371270">
                  <a:off x="2278" y="3803"/>
                  <a:ext cx="336" cy="229"/>
                  <a:chOff x="1728" y="2064"/>
                  <a:chExt cx="384" cy="240"/>
                </a:xfrm>
              </p:grpSpPr>
              <p:sp>
                <p:nvSpPr>
                  <p:cNvPr id="124948" name="Rectangle 34"/>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4949" name="Rectangle 35"/>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24945" name="Group 36"/>
                <p:cNvGrpSpPr>
                  <a:grpSpLocks/>
                </p:cNvGrpSpPr>
                <p:nvPr/>
              </p:nvGrpSpPr>
              <p:grpSpPr bwMode="auto">
                <a:xfrm rot="-5713350">
                  <a:off x="3547" y="2752"/>
                  <a:ext cx="336" cy="229"/>
                  <a:chOff x="1728" y="2064"/>
                  <a:chExt cx="384" cy="240"/>
                </a:xfrm>
              </p:grpSpPr>
              <p:sp>
                <p:nvSpPr>
                  <p:cNvPr id="124946" name="Rectangle 37"/>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4947" name="Rectangle 38"/>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grpSp>
      </p:grpSp>
    </p:spTree>
    <p:extLst>
      <p:ext uri="{BB962C8B-B14F-4D97-AF65-F5344CB8AC3E}">
        <p14:creationId xmlns:p14="http://schemas.microsoft.com/office/powerpoint/2010/main" val="1799927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93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393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3933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933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3933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73933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6"/>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1" grpId="0" build="p"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1990725" y="1266825"/>
          <a:ext cx="3019425" cy="2932113"/>
        </p:xfrm>
        <a:graphic>
          <a:graphicData uri="http://schemas.openxmlformats.org/presentationml/2006/ole">
            <mc:AlternateContent xmlns:mc="http://schemas.openxmlformats.org/markup-compatibility/2006">
              <mc:Choice xmlns:v="urn:schemas-microsoft-com:vml" Requires="v">
                <p:oleObj spid="_x0000_s325646" name="Artwork" r:id="rId4" imgW="4971429" imgH="4828571" progId="Adobe.Illustrator.7">
                  <p:embed/>
                </p:oleObj>
              </mc:Choice>
              <mc:Fallback>
                <p:oleObj name="Artwork" r:id="rId4" imgW="4971429" imgH="4828571" progId="Adobe.Illustrator.7">
                  <p:embed/>
                  <p:pic>
                    <p:nvPicPr>
                      <p:cNvPr id="717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0725" y="1266825"/>
                        <a:ext cx="3019425" cy="29321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bg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172" name="Rectangle 3"/>
          <p:cNvSpPr>
            <a:spLocks noGrp="1" noChangeArrowheads="1"/>
          </p:cNvSpPr>
          <p:nvPr>
            <p:ph type="title"/>
          </p:nvPr>
        </p:nvSpPr>
        <p:spPr/>
        <p:txBody>
          <a:bodyPr/>
          <a:lstStyle/>
          <a:p>
            <a:pPr eaLnBrk="1" hangingPunct="1"/>
            <a:r>
              <a:rPr lang="en-US">
                <a:latin typeface="Verdana" charset="0"/>
              </a:rPr>
              <a:t>What is Computable?</a:t>
            </a:r>
          </a:p>
        </p:txBody>
      </p:sp>
      <p:sp>
        <p:nvSpPr>
          <p:cNvPr id="741380" name="Rectangle 4"/>
          <p:cNvSpPr>
            <a:spLocks noGrp="1" noChangeArrowheads="1"/>
          </p:cNvSpPr>
          <p:nvPr>
            <p:ph type="body" idx="1"/>
          </p:nvPr>
        </p:nvSpPr>
        <p:spPr>
          <a:xfrm>
            <a:off x="1612900" y="4767263"/>
            <a:ext cx="7531100" cy="1785937"/>
          </a:xfrm>
        </p:spPr>
        <p:txBody>
          <a:bodyPr/>
          <a:lstStyle/>
          <a:p>
            <a:pPr marL="0" indent="0" eaLnBrk="1" hangingPunct="1">
              <a:buFontTx/>
              <a:buNone/>
            </a:pPr>
            <a:r>
              <a:rPr lang="en-US" sz="2000">
                <a:latin typeface="Verdana" charset="0"/>
              </a:rPr>
              <a:t>The </a:t>
            </a:r>
            <a:r>
              <a:rPr lang="en-US" sz="2000">
                <a:solidFill>
                  <a:schemeClr val="tx2"/>
                </a:solidFill>
                <a:latin typeface="Verdana" charset="0"/>
              </a:rPr>
              <a:t>Photo Hull</a:t>
            </a:r>
            <a:r>
              <a:rPr lang="en-US" sz="2000" i="1">
                <a:latin typeface="Verdana" charset="0"/>
              </a:rPr>
              <a:t> is the UNION of all photo-consistent scenes in V</a:t>
            </a:r>
          </a:p>
          <a:p>
            <a:pPr lvl="1" eaLnBrk="1" hangingPunct="1"/>
            <a:r>
              <a:rPr lang="en-US" sz="2000">
                <a:latin typeface="Verdana" charset="0"/>
              </a:rPr>
              <a:t>It is a photo-consistent scene reconstruction</a:t>
            </a:r>
          </a:p>
          <a:p>
            <a:pPr lvl="1" eaLnBrk="1" hangingPunct="1"/>
            <a:r>
              <a:rPr lang="en-US" sz="2000">
                <a:latin typeface="Verdana" charset="0"/>
              </a:rPr>
              <a:t>Tightest possible bound on the true scene</a:t>
            </a:r>
          </a:p>
          <a:p>
            <a:pPr lvl="1" eaLnBrk="1" hangingPunct="1"/>
            <a:r>
              <a:rPr lang="en-US" sz="2000">
                <a:latin typeface="Verdana" charset="0"/>
              </a:rPr>
              <a:t>Computable via provable </a:t>
            </a:r>
            <a:r>
              <a:rPr lang="en-US" sz="2000" i="1">
                <a:solidFill>
                  <a:schemeClr val="tx2"/>
                </a:solidFill>
                <a:latin typeface="Verdana" charset="0"/>
              </a:rPr>
              <a:t>Space Carving Algorithm</a:t>
            </a:r>
            <a:endParaRPr lang="en-US" sz="2000">
              <a:latin typeface="Verdana" charset="0"/>
            </a:endParaRPr>
          </a:p>
        </p:txBody>
      </p:sp>
      <p:sp>
        <p:nvSpPr>
          <p:cNvPr id="741381" name="Text Box 5"/>
          <p:cNvSpPr txBox="1">
            <a:spLocks noChangeArrowheads="1"/>
          </p:cNvSpPr>
          <p:nvPr/>
        </p:nvSpPr>
        <p:spPr bwMode="auto">
          <a:xfrm>
            <a:off x="2698750" y="4114800"/>
            <a:ext cx="1647825" cy="457200"/>
          </a:xfrm>
          <a:prstGeom prst="rect">
            <a:avLst/>
          </a:prstGeom>
          <a:noFill/>
          <a:ln w="12700">
            <a:noFill/>
            <a:miter lim="800000"/>
            <a:headEnd/>
            <a:tailEnd/>
          </a:ln>
          <a:effec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b="1">
                <a:solidFill>
                  <a:schemeClr val="tx2"/>
                </a:solidFill>
                <a:effectLst>
                  <a:outerShdw blurRad="38100" dist="38100" dir="2700000" algn="tl">
                    <a:srgbClr val="DDDDDD"/>
                  </a:outerShdw>
                </a:effectLst>
              </a:rPr>
              <a:t>True Scene</a:t>
            </a:r>
          </a:p>
        </p:txBody>
      </p:sp>
      <p:sp>
        <p:nvSpPr>
          <p:cNvPr id="741382" name="Text Box 6"/>
          <p:cNvSpPr txBox="1">
            <a:spLocks noChangeArrowheads="1"/>
          </p:cNvSpPr>
          <p:nvPr/>
        </p:nvSpPr>
        <p:spPr bwMode="auto">
          <a:xfrm>
            <a:off x="2676525" y="1981200"/>
            <a:ext cx="404813" cy="457200"/>
          </a:xfrm>
          <a:prstGeom prst="rect">
            <a:avLst/>
          </a:prstGeom>
          <a:noFill/>
          <a:ln w="12700">
            <a:noFill/>
            <a:miter lim="800000"/>
            <a:headEnd/>
            <a:tailEnd/>
          </a:ln>
          <a:effec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b="1">
                <a:solidFill>
                  <a:schemeClr val="tx2"/>
                </a:solidFill>
                <a:effectLst>
                  <a:outerShdw blurRad="38100" dist="38100" dir="2700000" algn="tl">
                    <a:srgbClr val="DDDDDD"/>
                  </a:outerShdw>
                </a:effectLst>
              </a:rPr>
              <a:t>V</a:t>
            </a:r>
          </a:p>
        </p:txBody>
      </p:sp>
      <p:grpSp>
        <p:nvGrpSpPr>
          <p:cNvPr id="7176" name="Group 7"/>
          <p:cNvGrpSpPr>
            <a:grpSpLocks/>
          </p:cNvGrpSpPr>
          <p:nvPr/>
        </p:nvGrpSpPr>
        <p:grpSpPr bwMode="auto">
          <a:xfrm>
            <a:off x="5629275" y="1295400"/>
            <a:ext cx="2990850" cy="3276600"/>
            <a:chOff x="3060" y="816"/>
            <a:chExt cx="1884" cy="2064"/>
          </a:xfrm>
        </p:grpSpPr>
        <p:graphicFrame>
          <p:nvGraphicFramePr>
            <p:cNvPr id="7171" name="Object 8"/>
            <p:cNvGraphicFramePr>
              <a:graphicFrameLocks noChangeAspect="1"/>
            </p:cNvGraphicFramePr>
            <p:nvPr/>
          </p:nvGraphicFramePr>
          <p:xfrm>
            <a:off x="3060" y="816"/>
            <a:ext cx="1884" cy="1830"/>
          </p:xfrm>
          <a:graphic>
            <a:graphicData uri="http://schemas.openxmlformats.org/presentationml/2006/ole">
              <mc:AlternateContent xmlns:mc="http://schemas.openxmlformats.org/markup-compatibility/2006">
                <mc:Choice xmlns:v="urn:schemas-microsoft-com:vml" Requires="v">
                  <p:oleObj spid="_x0000_s325647" name="Artwork" r:id="rId6" imgW="4971429" imgH="4828571" progId="Adobe.Illustrator.7">
                    <p:embed/>
                  </p:oleObj>
                </mc:Choice>
                <mc:Fallback>
                  <p:oleObj name="Artwork" r:id="rId6" imgW="4971429" imgH="4828571" progId="Adobe.Illustrator.7">
                    <p:embed/>
                    <p:pic>
                      <p:nvPicPr>
                        <p:cNvPr id="717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0" y="816"/>
                          <a:ext cx="1884" cy="183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bg2"/>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41385" name="Text Box 9"/>
            <p:cNvSpPr txBox="1">
              <a:spLocks noChangeArrowheads="1"/>
            </p:cNvSpPr>
            <p:nvPr/>
          </p:nvSpPr>
          <p:spPr bwMode="auto">
            <a:xfrm>
              <a:off x="3453" y="2592"/>
              <a:ext cx="1006" cy="288"/>
            </a:xfrm>
            <a:prstGeom prst="rect">
              <a:avLst/>
            </a:prstGeom>
            <a:noFill/>
            <a:ln w="12700">
              <a:noFill/>
              <a:miter lim="800000"/>
              <a:headEnd/>
              <a:tailEnd/>
            </a:ln>
            <a:effec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b="1">
                  <a:solidFill>
                    <a:schemeClr val="tx2"/>
                  </a:solidFill>
                  <a:effectLst>
                    <a:outerShdw blurRad="38100" dist="38100" dir="2700000" algn="tl">
                      <a:srgbClr val="DDDDDD"/>
                    </a:outerShdw>
                  </a:effectLst>
                </a:rPr>
                <a:t>Photo Hull</a:t>
              </a:r>
            </a:p>
          </p:txBody>
        </p:sp>
        <p:sp>
          <p:nvSpPr>
            <p:cNvPr id="741386" name="Text Box 10"/>
            <p:cNvSpPr txBox="1">
              <a:spLocks noChangeArrowheads="1"/>
            </p:cNvSpPr>
            <p:nvPr/>
          </p:nvSpPr>
          <p:spPr bwMode="auto">
            <a:xfrm>
              <a:off x="3489" y="1248"/>
              <a:ext cx="255" cy="288"/>
            </a:xfrm>
            <a:prstGeom prst="rect">
              <a:avLst/>
            </a:prstGeom>
            <a:noFill/>
            <a:ln w="12700">
              <a:noFill/>
              <a:miter lim="800000"/>
              <a:headEnd/>
              <a:tailEnd/>
            </a:ln>
            <a:effectLst/>
          </p:spPr>
          <p:txBody>
            <a:bodyPr wrap="none" anchor="ct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b="1">
                  <a:solidFill>
                    <a:schemeClr val="tx2"/>
                  </a:solidFill>
                  <a:effectLst>
                    <a:outerShdw blurRad="38100" dist="38100" dir="2700000" algn="tl">
                      <a:srgbClr val="DDDDDD"/>
                    </a:outerShdw>
                  </a:effectLst>
                </a:rPr>
                <a:t>V</a:t>
              </a:r>
            </a:p>
          </p:txBody>
        </p:sp>
      </p:grpSp>
    </p:spTree>
    <p:extLst>
      <p:ext uri="{BB962C8B-B14F-4D97-AF65-F5344CB8AC3E}">
        <p14:creationId xmlns:p14="http://schemas.microsoft.com/office/powerpoint/2010/main" val="29231905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138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4138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4138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4138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380" grpId="0" build="p" autoUpdateAnimBg="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a:latin typeface="Verdana" charset="0"/>
              </a:rPr>
              <a:t>Space Carving Algorithm</a:t>
            </a:r>
          </a:p>
        </p:txBody>
      </p:sp>
      <p:sp>
        <p:nvSpPr>
          <p:cNvPr id="125955" name="Rectangle 3"/>
          <p:cNvSpPr>
            <a:spLocks noGrp="1" noChangeArrowheads="1"/>
          </p:cNvSpPr>
          <p:nvPr>
            <p:ph type="body" idx="1"/>
          </p:nvPr>
        </p:nvSpPr>
        <p:spPr/>
        <p:txBody>
          <a:bodyPr/>
          <a:lstStyle/>
          <a:p>
            <a:pPr marL="0" indent="0" eaLnBrk="1" hangingPunct="1">
              <a:buFontTx/>
              <a:buNone/>
            </a:pPr>
            <a:r>
              <a:rPr lang="en-US">
                <a:latin typeface="Verdana" charset="0"/>
              </a:rPr>
              <a:t>The Basic Algorithm is Unwieldy</a:t>
            </a:r>
          </a:p>
          <a:p>
            <a:pPr lvl="1" eaLnBrk="1" hangingPunct="1"/>
            <a:r>
              <a:rPr lang="en-US">
                <a:latin typeface="Verdana" charset="0"/>
              </a:rPr>
              <a:t>Complex update procedure</a:t>
            </a:r>
          </a:p>
          <a:p>
            <a:pPr lvl="1" eaLnBrk="1" hangingPunct="1"/>
            <a:endParaRPr lang="en-US">
              <a:latin typeface="Verdana" charset="0"/>
            </a:endParaRPr>
          </a:p>
          <a:p>
            <a:pPr marL="0" indent="0" eaLnBrk="1" hangingPunct="1">
              <a:buFontTx/>
              <a:buNone/>
            </a:pPr>
            <a:r>
              <a:rPr lang="en-US">
                <a:latin typeface="Verdana" charset="0"/>
              </a:rPr>
              <a:t>Alternative:  Multi-Pass Plane Sweep</a:t>
            </a:r>
          </a:p>
          <a:p>
            <a:pPr lvl="1" eaLnBrk="1" hangingPunct="1"/>
            <a:r>
              <a:rPr lang="en-US">
                <a:latin typeface="Verdana" charset="0"/>
              </a:rPr>
              <a:t>Efficient, can use texture-mapping hardware</a:t>
            </a:r>
          </a:p>
          <a:p>
            <a:pPr lvl="1" eaLnBrk="1" hangingPunct="1"/>
            <a:r>
              <a:rPr lang="en-US">
                <a:latin typeface="Verdana" charset="0"/>
              </a:rPr>
              <a:t>Converges quickly in practice</a:t>
            </a:r>
          </a:p>
          <a:p>
            <a:pPr lvl="1" eaLnBrk="1" hangingPunct="1"/>
            <a:r>
              <a:rPr lang="en-US">
                <a:latin typeface="Verdana" charset="0"/>
              </a:rPr>
              <a:t>Easy to implement</a:t>
            </a:r>
          </a:p>
          <a:p>
            <a:pPr lvl="1" eaLnBrk="1" hangingPunct="1"/>
            <a:endParaRPr lang="en-US">
              <a:latin typeface="Verdana" charset="0"/>
            </a:endParaRPr>
          </a:p>
        </p:txBody>
      </p:sp>
    </p:spTree>
    <p:extLst>
      <p:ext uri="{BB962C8B-B14F-4D97-AF65-F5344CB8AC3E}">
        <p14:creationId xmlns:p14="http://schemas.microsoft.com/office/powerpoint/2010/main" val="3732663070"/>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en-US">
                <a:latin typeface="Verdana" charset="0"/>
              </a:rPr>
              <a:t>Space Carving Algorithm</a:t>
            </a:r>
          </a:p>
        </p:txBody>
      </p:sp>
      <p:sp>
        <p:nvSpPr>
          <p:cNvPr id="745475" name="Rectangle 3"/>
          <p:cNvSpPr>
            <a:spLocks noGrp="1" noChangeArrowheads="1"/>
          </p:cNvSpPr>
          <p:nvPr>
            <p:ph type="body" idx="1"/>
          </p:nvPr>
        </p:nvSpPr>
        <p:spPr>
          <a:xfrm>
            <a:off x="1520825" y="1981200"/>
            <a:ext cx="7623175" cy="4648200"/>
          </a:xfrm>
        </p:spPr>
        <p:txBody>
          <a:bodyPr/>
          <a:lstStyle/>
          <a:p>
            <a:pPr lvl="1" eaLnBrk="1" hangingPunct="1">
              <a:buFontTx/>
              <a:buNone/>
            </a:pPr>
            <a:r>
              <a:rPr lang="en-US">
                <a:solidFill>
                  <a:srgbClr val="FFCC66"/>
                </a:solidFill>
                <a:latin typeface="Verdana" charset="0"/>
              </a:rPr>
              <a:t>Step 1:</a:t>
            </a:r>
            <a:r>
              <a:rPr lang="en-US">
                <a:latin typeface="Verdana" charset="0"/>
              </a:rPr>
              <a:t>  Initialize V to volume containing true scene</a:t>
            </a:r>
          </a:p>
          <a:p>
            <a:pPr lvl="1" eaLnBrk="1" hangingPunct="1">
              <a:buFontTx/>
              <a:buNone/>
            </a:pPr>
            <a:r>
              <a:rPr lang="en-US">
                <a:solidFill>
                  <a:srgbClr val="FFCC66"/>
                </a:solidFill>
                <a:latin typeface="Verdana" charset="0"/>
              </a:rPr>
              <a:t>Step 2:</a:t>
            </a:r>
            <a:r>
              <a:rPr lang="en-US">
                <a:latin typeface="Verdana" charset="0"/>
              </a:rPr>
              <a:t>  For every voxel on surface of V</a:t>
            </a:r>
          </a:p>
          <a:p>
            <a:pPr lvl="2" eaLnBrk="1" hangingPunct="1">
              <a:buFontTx/>
              <a:buNone/>
            </a:pPr>
            <a:r>
              <a:rPr lang="en-US">
                <a:latin typeface="Verdana" charset="0"/>
              </a:rPr>
              <a:t>test </a:t>
            </a:r>
            <a:r>
              <a:rPr lang="en-US" i="1">
                <a:latin typeface="Verdana" charset="0"/>
              </a:rPr>
              <a:t>photo-consistency</a:t>
            </a:r>
            <a:r>
              <a:rPr lang="en-US">
                <a:latin typeface="Verdana" charset="0"/>
              </a:rPr>
              <a:t> of voxel</a:t>
            </a:r>
          </a:p>
          <a:p>
            <a:pPr lvl="2" eaLnBrk="1" hangingPunct="1">
              <a:buFontTx/>
              <a:buNone/>
            </a:pPr>
            <a:r>
              <a:rPr lang="en-US">
                <a:latin typeface="Verdana" charset="0"/>
              </a:rPr>
              <a:t>if voxel is inconsistent, carve it</a:t>
            </a:r>
          </a:p>
          <a:p>
            <a:pPr lvl="1" eaLnBrk="1" hangingPunct="1">
              <a:buFontTx/>
              <a:buNone/>
            </a:pPr>
            <a:r>
              <a:rPr lang="en-US">
                <a:solidFill>
                  <a:srgbClr val="FFCC66"/>
                </a:solidFill>
                <a:latin typeface="Verdana" charset="0"/>
              </a:rPr>
              <a:t>Step 3:</a:t>
            </a:r>
            <a:r>
              <a:rPr lang="en-US">
                <a:latin typeface="Verdana" charset="0"/>
              </a:rPr>
              <a:t>  Repeat Step 2 until all voxels consistent</a:t>
            </a:r>
          </a:p>
          <a:p>
            <a:pPr lvl="1" eaLnBrk="1" hangingPunct="1">
              <a:buFontTx/>
              <a:buNone/>
            </a:pPr>
            <a:endParaRPr lang="en-US">
              <a:latin typeface="Verdana" charset="0"/>
            </a:endParaRPr>
          </a:p>
          <a:p>
            <a:pPr marL="0" indent="0" eaLnBrk="1" hangingPunct="1">
              <a:buFontTx/>
              <a:buNone/>
            </a:pPr>
            <a:r>
              <a:rPr lang="en-US" sz="2400">
                <a:latin typeface="Verdana" charset="0"/>
              </a:rPr>
              <a:t> Convergence:  </a:t>
            </a:r>
          </a:p>
          <a:p>
            <a:pPr lvl="1" eaLnBrk="1" hangingPunct="1">
              <a:buFontTx/>
              <a:buNone/>
            </a:pPr>
            <a:r>
              <a:rPr lang="en-US" sz="2000" i="1">
                <a:latin typeface="Verdana" charset="0"/>
              </a:rPr>
              <a:t>Always</a:t>
            </a:r>
            <a:r>
              <a:rPr lang="en-US" sz="2000">
                <a:latin typeface="Verdana" charset="0"/>
              </a:rPr>
              <a:t> converges to a photo-consistent model   </a:t>
            </a:r>
          </a:p>
          <a:p>
            <a:pPr lvl="1" eaLnBrk="1" hangingPunct="1">
              <a:buFontTx/>
              <a:buNone/>
            </a:pPr>
            <a:r>
              <a:rPr lang="en-US" sz="2000">
                <a:latin typeface="Verdana" charset="0"/>
              </a:rPr>
              <a:t>  (when all assumptions are met)</a:t>
            </a:r>
          </a:p>
          <a:p>
            <a:pPr lvl="1" eaLnBrk="1" hangingPunct="1">
              <a:buFontTx/>
              <a:buNone/>
            </a:pPr>
            <a:r>
              <a:rPr lang="en-US" sz="2000">
                <a:latin typeface="Verdana" charset="0"/>
              </a:rPr>
              <a:t>Good results on difficult real-world scenes </a:t>
            </a:r>
          </a:p>
        </p:txBody>
      </p:sp>
    </p:spTree>
    <p:extLst>
      <p:ext uri="{BB962C8B-B14F-4D97-AF65-F5344CB8AC3E}">
        <p14:creationId xmlns:p14="http://schemas.microsoft.com/office/powerpoint/2010/main" val="39197573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454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4547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4547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454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454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4547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4547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45475">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454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5" grpId="0" build="p" bldLvl="2"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28003" name="Rectangle 3"/>
          <p:cNvSpPr>
            <a:spLocks noGrp="1" noChangeArrowheads="1"/>
          </p:cNvSpPr>
          <p:nvPr>
            <p:ph type="body" idx="1"/>
          </p:nvPr>
        </p:nvSpPr>
        <p:spPr>
          <a:xfrm>
            <a:off x="1654175" y="1344613"/>
            <a:ext cx="7162800" cy="714375"/>
          </a:xfrm>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
        <p:nvSpPr>
          <p:cNvPr id="128004" name="Rectangle 4"/>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28005" name="Group 5"/>
          <p:cNvGrpSpPr>
            <a:grpSpLocks/>
          </p:cNvGrpSpPr>
          <p:nvPr/>
        </p:nvGrpSpPr>
        <p:grpSpPr bwMode="auto">
          <a:xfrm rot="2542255">
            <a:off x="1752600" y="5329238"/>
            <a:ext cx="342900" cy="233362"/>
            <a:chOff x="1728" y="2064"/>
            <a:chExt cx="384" cy="240"/>
          </a:xfrm>
        </p:grpSpPr>
        <p:sp>
          <p:nvSpPr>
            <p:cNvPr id="128196" name="Rectangle 6"/>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8197" name="Rectangle 7"/>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8006" name="Group 8"/>
          <p:cNvGrpSpPr>
            <a:grpSpLocks/>
          </p:cNvGrpSpPr>
          <p:nvPr/>
        </p:nvGrpSpPr>
        <p:grpSpPr bwMode="auto">
          <a:xfrm rot="-2651179">
            <a:off x="3124200" y="5329238"/>
            <a:ext cx="342900" cy="233362"/>
            <a:chOff x="1728" y="2064"/>
            <a:chExt cx="384" cy="240"/>
          </a:xfrm>
        </p:grpSpPr>
        <p:sp>
          <p:nvSpPr>
            <p:cNvPr id="128194" name="Rectangle 9"/>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8195" name="Rectangle 10"/>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8007" name="Group 11"/>
          <p:cNvGrpSpPr>
            <a:grpSpLocks/>
          </p:cNvGrpSpPr>
          <p:nvPr/>
        </p:nvGrpSpPr>
        <p:grpSpPr bwMode="auto">
          <a:xfrm rot="-7843673">
            <a:off x="3221832" y="3026568"/>
            <a:ext cx="342900" cy="233363"/>
            <a:chOff x="1728" y="2064"/>
            <a:chExt cx="384" cy="240"/>
          </a:xfrm>
        </p:grpSpPr>
        <p:sp>
          <p:nvSpPr>
            <p:cNvPr id="128192" name="Rectangle 12"/>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8193" name="Rectangle 13"/>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28008" name="Rectangle 14"/>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28009" name="Group 15"/>
          <p:cNvGrpSpPr>
            <a:grpSpLocks/>
          </p:cNvGrpSpPr>
          <p:nvPr/>
        </p:nvGrpSpPr>
        <p:grpSpPr bwMode="auto">
          <a:xfrm rot="-10797907">
            <a:off x="2476500" y="2949575"/>
            <a:ext cx="342900" cy="233363"/>
            <a:chOff x="1728" y="2064"/>
            <a:chExt cx="384" cy="240"/>
          </a:xfrm>
        </p:grpSpPr>
        <p:sp>
          <p:nvSpPr>
            <p:cNvPr id="128190" name="Rectangle 16"/>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8191" name="Rectangle 17"/>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8010" name="Group 18"/>
          <p:cNvGrpSpPr>
            <a:grpSpLocks/>
          </p:cNvGrpSpPr>
          <p:nvPr/>
        </p:nvGrpSpPr>
        <p:grpSpPr bwMode="auto">
          <a:xfrm rot="9922521">
            <a:off x="1752600" y="2949575"/>
            <a:ext cx="342900" cy="233363"/>
            <a:chOff x="1728" y="2064"/>
            <a:chExt cx="384" cy="240"/>
          </a:xfrm>
        </p:grpSpPr>
        <p:sp>
          <p:nvSpPr>
            <p:cNvPr id="128188" name="Rectangle 19"/>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8189" name="Rectangle 20"/>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8011" name="Group 21"/>
          <p:cNvGrpSpPr>
            <a:grpSpLocks/>
          </p:cNvGrpSpPr>
          <p:nvPr/>
        </p:nvGrpSpPr>
        <p:grpSpPr bwMode="auto">
          <a:xfrm>
            <a:off x="1981200" y="3581400"/>
            <a:ext cx="1219200" cy="1524000"/>
            <a:chOff x="1344" y="2448"/>
            <a:chExt cx="768" cy="960"/>
          </a:xfrm>
        </p:grpSpPr>
        <p:sp>
          <p:nvSpPr>
            <p:cNvPr id="128179" name="Line 22"/>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80" name="Line 23"/>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81" name="Line 24"/>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82" name="Line 25"/>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83" name="Line 26"/>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84" name="Line 27"/>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85" name="Line 28"/>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86" name="Line 29"/>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87" name="Line 30"/>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28012" name="Group 31"/>
          <p:cNvGrpSpPr>
            <a:grpSpLocks/>
          </p:cNvGrpSpPr>
          <p:nvPr/>
        </p:nvGrpSpPr>
        <p:grpSpPr bwMode="auto">
          <a:xfrm>
            <a:off x="1828800" y="3733800"/>
            <a:ext cx="1524000" cy="1219200"/>
            <a:chOff x="1248" y="2544"/>
            <a:chExt cx="960" cy="768"/>
          </a:xfrm>
        </p:grpSpPr>
        <p:sp>
          <p:nvSpPr>
            <p:cNvPr id="128170" name="Line 32"/>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71" name="Line 33"/>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72" name="Line 34"/>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73" name="Line 35"/>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74" name="Line 36"/>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75" name="Line 37"/>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76" name="Line 38"/>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77" name="Line 39"/>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78" name="Line 40"/>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28013" name="Group 41"/>
          <p:cNvGrpSpPr>
            <a:grpSpLocks/>
          </p:cNvGrpSpPr>
          <p:nvPr/>
        </p:nvGrpSpPr>
        <p:grpSpPr bwMode="auto">
          <a:xfrm rot="-519728">
            <a:off x="2476500" y="5410200"/>
            <a:ext cx="342900" cy="233363"/>
            <a:chOff x="1728" y="2064"/>
            <a:chExt cx="384" cy="240"/>
          </a:xfrm>
        </p:grpSpPr>
        <p:sp>
          <p:nvSpPr>
            <p:cNvPr id="128168" name="Rectangle 42"/>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8169" name="Rectangle 43"/>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28014" name="Rectangle 44"/>
          <p:cNvSpPr>
            <a:spLocks noChangeArrowheads="1"/>
          </p:cNvSpPr>
          <p:nvPr/>
        </p:nvSpPr>
        <p:spPr bwMode="auto">
          <a:xfrm>
            <a:off x="685800" y="5943600"/>
            <a:ext cx="388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eaLnBrk="0" hangingPunct="0"/>
            <a:r>
              <a:rPr lang="en-US"/>
              <a:t>True Scene</a:t>
            </a:r>
            <a:endParaRPr lang="en-US" sz="2200">
              <a:solidFill>
                <a:srgbClr val="FFFFFF"/>
              </a:solidFill>
            </a:endParaRPr>
          </a:p>
        </p:txBody>
      </p:sp>
      <p:sp>
        <p:nvSpPr>
          <p:cNvPr id="128015" name="Rectangle 45"/>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28016" name="Group 46"/>
          <p:cNvGrpSpPr>
            <a:grpSpLocks/>
          </p:cNvGrpSpPr>
          <p:nvPr/>
        </p:nvGrpSpPr>
        <p:grpSpPr bwMode="auto">
          <a:xfrm rot="2542255">
            <a:off x="5715000" y="5329238"/>
            <a:ext cx="342900" cy="233362"/>
            <a:chOff x="1728" y="2064"/>
            <a:chExt cx="384" cy="240"/>
          </a:xfrm>
        </p:grpSpPr>
        <p:sp>
          <p:nvSpPr>
            <p:cNvPr id="128166" name="Rectangle 47"/>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8167" name="Rectangle 48"/>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28017" name="Group 49"/>
          <p:cNvGrpSpPr>
            <a:grpSpLocks/>
          </p:cNvGrpSpPr>
          <p:nvPr/>
        </p:nvGrpSpPr>
        <p:grpSpPr bwMode="auto">
          <a:xfrm rot="-2651179">
            <a:off x="7086600" y="5329238"/>
            <a:ext cx="342900" cy="233362"/>
            <a:chOff x="1728" y="2064"/>
            <a:chExt cx="384" cy="240"/>
          </a:xfrm>
        </p:grpSpPr>
        <p:sp>
          <p:nvSpPr>
            <p:cNvPr id="128164" name="Rectangle 50"/>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8165" name="Rectangle 51"/>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28018" name="Group 52"/>
          <p:cNvGrpSpPr>
            <a:grpSpLocks/>
          </p:cNvGrpSpPr>
          <p:nvPr/>
        </p:nvGrpSpPr>
        <p:grpSpPr bwMode="auto">
          <a:xfrm rot="-7843673">
            <a:off x="7184232" y="3026568"/>
            <a:ext cx="342900" cy="233363"/>
            <a:chOff x="1728" y="2064"/>
            <a:chExt cx="384" cy="240"/>
          </a:xfrm>
        </p:grpSpPr>
        <p:sp>
          <p:nvSpPr>
            <p:cNvPr id="128162" name="Rectangle 53"/>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8163" name="Rectangle 54"/>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28019" name="Rectangle 55"/>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28020" name="Group 56"/>
          <p:cNvGrpSpPr>
            <a:grpSpLocks/>
          </p:cNvGrpSpPr>
          <p:nvPr/>
        </p:nvGrpSpPr>
        <p:grpSpPr bwMode="auto">
          <a:xfrm rot="-10797907">
            <a:off x="6438900" y="2949575"/>
            <a:ext cx="342900" cy="233363"/>
            <a:chOff x="1728" y="2064"/>
            <a:chExt cx="384" cy="240"/>
          </a:xfrm>
        </p:grpSpPr>
        <p:sp>
          <p:nvSpPr>
            <p:cNvPr id="128160" name="Rectangle 57"/>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8161" name="Rectangle 58"/>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8021" name="Group 59"/>
          <p:cNvGrpSpPr>
            <a:grpSpLocks/>
          </p:cNvGrpSpPr>
          <p:nvPr/>
        </p:nvGrpSpPr>
        <p:grpSpPr bwMode="auto">
          <a:xfrm rot="9922521">
            <a:off x="5715000" y="2949575"/>
            <a:ext cx="342900" cy="233363"/>
            <a:chOff x="1728" y="2064"/>
            <a:chExt cx="384" cy="240"/>
          </a:xfrm>
        </p:grpSpPr>
        <p:sp>
          <p:nvSpPr>
            <p:cNvPr id="128158" name="Rectangle 60"/>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8159" name="Rectangle 61"/>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8022" name="Group 62"/>
          <p:cNvGrpSpPr>
            <a:grpSpLocks/>
          </p:cNvGrpSpPr>
          <p:nvPr/>
        </p:nvGrpSpPr>
        <p:grpSpPr bwMode="auto">
          <a:xfrm>
            <a:off x="5943600" y="3581400"/>
            <a:ext cx="1219200" cy="1524000"/>
            <a:chOff x="1344" y="2448"/>
            <a:chExt cx="768" cy="960"/>
          </a:xfrm>
        </p:grpSpPr>
        <p:sp>
          <p:nvSpPr>
            <p:cNvPr id="128149" name="Line 63"/>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50" name="Line 64"/>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51" name="Line 65"/>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52" name="Line 66"/>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53" name="Line 67"/>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54" name="Line 68"/>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55" name="Line 69"/>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56" name="Line 70"/>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57" name="Line 71"/>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28023" name="Group 72"/>
          <p:cNvGrpSpPr>
            <a:grpSpLocks/>
          </p:cNvGrpSpPr>
          <p:nvPr/>
        </p:nvGrpSpPr>
        <p:grpSpPr bwMode="auto">
          <a:xfrm>
            <a:off x="5791200" y="3733800"/>
            <a:ext cx="1524000" cy="1219200"/>
            <a:chOff x="1248" y="2544"/>
            <a:chExt cx="960" cy="768"/>
          </a:xfrm>
        </p:grpSpPr>
        <p:sp>
          <p:nvSpPr>
            <p:cNvPr id="128140" name="Line 73"/>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41" name="Line 74"/>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42" name="Line 75"/>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43" name="Line 76"/>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44" name="Line 77"/>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45" name="Line 78"/>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46" name="Line 79"/>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47" name="Line 80"/>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8148" name="Line 81"/>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28024" name="Group 82"/>
          <p:cNvGrpSpPr>
            <a:grpSpLocks/>
          </p:cNvGrpSpPr>
          <p:nvPr/>
        </p:nvGrpSpPr>
        <p:grpSpPr bwMode="auto">
          <a:xfrm rot="-519728">
            <a:off x="6438900" y="5410200"/>
            <a:ext cx="342900" cy="233363"/>
            <a:chOff x="1728" y="2064"/>
            <a:chExt cx="384" cy="240"/>
          </a:xfrm>
        </p:grpSpPr>
        <p:sp>
          <p:nvSpPr>
            <p:cNvPr id="128138" name="Rectangle 83"/>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8139" name="Rectangle 84"/>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28025" name="Rectangle 85" descr="Granite"/>
          <p:cNvSpPr>
            <a:spLocks noChangeArrowheads="1"/>
          </p:cNvSpPr>
          <p:nvPr/>
        </p:nvSpPr>
        <p:spPr bwMode="auto">
          <a:xfrm>
            <a:off x="5791200" y="4191000"/>
            <a:ext cx="1524000" cy="152400"/>
          </a:xfrm>
          <a:prstGeom prst="rect">
            <a:avLst/>
          </a:prstGeom>
          <a:blipFill dpi="0" rotWithShape="0">
            <a:blip r:embed="rId3"/>
            <a:srcRect/>
            <a:tile tx="0" ty="0" sx="100000" sy="100000" flip="none" algn="tl"/>
          </a:blipFill>
          <a:ln w="12700">
            <a:solidFill>
              <a:schemeClr val="bg2"/>
            </a:solidFill>
            <a:miter lim="800000"/>
            <a:headEnd/>
            <a:tailEnd/>
          </a:ln>
        </p:spPr>
        <p:txBody>
          <a:bodyPr wrap="none" anchor="ctr"/>
          <a:lstStyle/>
          <a:p>
            <a:endParaRPr lang="en-US"/>
          </a:p>
        </p:txBody>
      </p:sp>
      <p:sp>
        <p:nvSpPr>
          <p:cNvPr id="128026" name="Rectangle 86"/>
          <p:cNvSpPr>
            <a:spLocks noChangeArrowheads="1"/>
          </p:cNvSpPr>
          <p:nvPr/>
        </p:nvSpPr>
        <p:spPr bwMode="auto">
          <a:xfrm>
            <a:off x="5791200" y="4953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8027" name="Rectangle 87"/>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28" name="Rectangle 88"/>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29" name="Rectangle 89"/>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30" name="Rectangle 90"/>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31" name="Rectangle 91"/>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32" name="Rectangle 92"/>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33" name="Rectangle 93"/>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34" name="Rectangle 94"/>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35" name="Rectangle 95"/>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36" name="Rectangle 96"/>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37" name="Rectangle 97"/>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38" name="Rectangle 98"/>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39" name="Rectangle 99"/>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40" name="Rectangle 100"/>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41" name="Rectangle 101"/>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42" name="Rectangle 102"/>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43" name="Rectangle 103"/>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44" name="Rectangle 104"/>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45" name="Rectangle 105"/>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46" name="Rectangle 106"/>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47" name="Rectangle 107"/>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48" name="Rectangle 108"/>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49" name="Rectangle 109"/>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50" name="Rectangle 110"/>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51" name="Rectangle 111"/>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52" name="Rectangle 112"/>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53" name="Rectangle 113"/>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54" name="Rectangle 114"/>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55" name="Rectangle 115"/>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56" name="Rectangle 116"/>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57" name="Rectangle 117"/>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58" name="Rectangle 118"/>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59" name="Rectangle 119"/>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60" name="Rectangle 120"/>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61" name="Rectangle 121"/>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62" name="Rectangle 122"/>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63" name="Rectangle 123"/>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64" name="Rectangle 124"/>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65" name="Rectangle 125"/>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66" name="Rectangle 126"/>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67" name="Rectangle 127"/>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68" name="Rectangle 128"/>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69" name="Rectangle 129"/>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70" name="Rectangle 130"/>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71" name="Rectangle 131"/>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72" name="Rectangle 132"/>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73" name="Rectangle 133"/>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74" name="Rectangle 134"/>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75" name="Rectangle 135"/>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76" name="Rectangle 136"/>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77" name="Rectangle 137"/>
          <p:cNvSpPr>
            <a:spLocks noChangeArrowheads="1"/>
          </p:cNvSpPr>
          <p:nvPr/>
        </p:nvSpPr>
        <p:spPr bwMode="auto">
          <a:xfrm>
            <a:off x="57912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78" name="Rectangle 138"/>
          <p:cNvSpPr>
            <a:spLocks noChangeArrowheads="1"/>
          </p:cNvSpPr>
          <p:nvPr/>
        </p:nvSpPr>
        <p:spPr bwMode="auto">
          <a:xfrm>
            <a:off x="59436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79" name="Rectangle 139"/>
          <p:cNvSpPr>
            <a:spLocks noChangeArrowheads="1"/>
          </p:cNvSpPr>
          <p:nvPr/>
        </p:nvSpPr>
        <p:spPr bwMode="auto">
          <a:xfrm>
            <a:off x="60960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80" name="Rectangle 140"/>
          <p:cNvSpPr>
            <a:spLocks noChangeArrowheads="1"/>
          </p:cNvSpPr>
          <p:nvPr/>
        </p:nvSpPr>
        <p:spPr bwMode="auto">
          <a:xfrm>
            <a:off x="62484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81" name="Rectangle 141"/>
          <p:cNvSpPr>
            <a:spLocks noChangeArrowheads="1"/>
          </p:cNvSpPr>
          <p:nvPr/>
        </p:nvSpPr>
        <p:spPr bwMode="auto">
          <a:xfrm>
            <a:off x="64008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82" name="Rectangle 142"/>
          <p:cNvSpPr>
            <a:spLocks noChangeArrowheads="1"/>
          </p:cNvSpPr>
          <p:nvPr/>
        </p:nvSpPr>
        <p:spPr bwMode="auto">
          <a:xfrm>
            <a:off x="65532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83" name="Rectangle 143"/>
          <p:cNvSpPr>
            <a:spLocks noChangeArrowheads="1"/>
          </p:cNvSpPr>
          <p:nvPr/>
        </p:nvSpPr>
        <p:spPr bwMode="auto">
          <a:xfrm>
            <a:off x="67056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84" name="Rectangle 144"/>
          <p:cNvSpPr>
            <a:spLocks noChangeArrowheads="1"/>
          </p:cNvSpPr>
          <p:nvPr/>
        </p:nvSpPr>
        <p:spPr bwMode="auto">
          <a:xfrm>
            <a:off x="68580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85" name="Rectangle 145"/>
          <p:cNvSpPr>
            <a:spLocks noChangeArrowheads="1"/>
          </p:cNvSpPr>
          <p:nvPr/>
        </p:nvSpPr>
        <p:spPr bwMode="auto">
          <a:xfrm>
            <a:off x="70104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86" name="Rectangle 146"/>
          <p:cNvSpPr>
            <a:spLocks noChangeArrowheads="1"/>
          </p:cNvSpPr>
          <p:nvPr/>
        </p:nvSpPr>
        <p:spPr bwMode="auto">
          <a:xfrm>
            <a:off x="71628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87" name="Rectangle 147"/>
          <p:cNvSpPr>
            <a:spLocks noChangeArrowheads="1"/>
          </p:cNvSpPr>
          <p:nvPr/>
        </p:nvSpPr>
        <p:spPr bwMode="auto">
          <a:xfrm>
            <a:off x="57912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88" name="Rectangle 148"/>
          <p:cNvSpPr>
            <a:spLocks noChangeArrowheads="1"/>
          </p:cNvSpPr>
          <p:nvPr/>
        </p:nvSpPr>
        <p:spPr bwMode="auto">
          <a:xfrm>
            <a:off x="59436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89" name="Rectangle 149"/>
          <p:cNvSpPr>
            <a:spLocks noChangeArrowheads="1"/>
          </p:cNvSpPr>
          <p:nvPr/>
        </p:nvSpPr>
        <p:spPr bwMode="auto">
          <a:xfrm>
            <a:off x="60960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90" name="Rectangle 150"/>
          <p:cNvSpPr>
            <a:spLocks noChangeArrowheads="1"/>
          </p:cNvSpPr>
          <p:nvPr/>
        </p:nvSpPr>
        <p:spPr bwMode="auto">
          <a:xfrm>
            <a:off x="62484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91" name="Rectangle 151"/>
          <p:cNvSpPr>
            <a:spLocks noChangeArrowheads="1"/>
          </p:cNvSpPr>
          <p:nvPr/>
        </p:nvSpPr>
        <p:spPr bwMode="auto">
          <a:xfrm>
            <a:off x="64008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92" name="Rectangle 152"/>
          <p:cNvSpPr>
            <a:spLocks noChangeArrowheads="1"/>
          </p:cNvSpPr>
          <p:nvPr/>
        </p:nvSpPr>
        <p:spPr bwMode="auto">
          <a:xfrm>
            <a:off x="65532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93" name="Rectangle 153"/>
          <p:cNvSpPr>
            <a:spLocks noChangeArrowheads="1"/>
          </p:cNvSpPr>
          <p:nvPr/>
        </p:nvSpPr>
        <p:spPr bwMode="auto">
          <a:xfrm>
            <a:off x="67056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94" name="Rectangle 154"/>
          <p:cNvSpPr>
            <a:spLocks noChangeArrowheads="1"/>
          </p:cNvSpPr>
          <p:nvPr/>
        </p:nvSpPr>
        <p:spPr bwMode="auto">
          <a:xfrm>
            <a:off x="68580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95" name="Rectangle 155"/>
          <p:cNvSpPr>
            <a:spLocks noChangeArrowheads="1"/>
          </p:cNvSpPr>
          <p:nvPr/>
        </p:nvSpPr>
        <p:spPr bwMode="auto">
          <a:xfrm>
            <a:off x="70104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96" name="Rectangle 156"/>
          <p:cNvSpPr>
            <a:spLocks noChangeArrowheads="1"/>
          </p:cNvSpPr>
          <p:nvPr/>
        </p:nvSpPr>
        <p:spPr bwMode="auto">
          <a:xfrm>
            <a:off x="71628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97" name="Rectangle 157"/>
          <p:cNvSpPr>
            <a:spLocks noChangeArrowheads="1"/>
          </p:cNvSpPr>
          <p:nvPr/>
        </p:nvSpPr>
        <p:spPr bwMode="auto">
          <a:xfrm>
            <a:off x="57912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98" name="Rectangle 158"/>
          <p:cNvSpPr>
            <a:spLocks noChangeArrowheads="1"/>
          </p:cNvSpPr>
          <p:nvPr/>
        </p:nvSpPr>
        <p:spPr bwMode="auto">
          <a:xfrm>
            <a:off x="59436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099" name="Rectangle 159"/>
          <p:cNvSpPr>
            <a:spLocks noChangeArrowheads="1"/>
          </p:cNvSpPr>
          <p:nvPr/>
        </p:nvSpPr>
        <p:spPr bwMode="auto">
          <a:xfrm>
            <a:off x="60960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00" name="Rectangle 160"/>
          <p:cNvSpPr>
            <a:spLocks noChangeArrowheads="1"/>
          </p:cNvSpPr>
          <p:nvPr/>
        </p:nvSpPr>
        <p:spPr bwMode="auto">
          <a:xfrm>
            <a:off x="62484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01" name="Rectangle 161"/>
          <p:cNvSpPr>
            <a:spLocks noChangeArrowheads="1"/>
          </p:cNvSpPr>
          <p:nvPr/>
        </p:nvSpPr>
        <p:spPr bwMode="auto">
          <a:xfrm>
            <a:off x="64008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02" name="Rectangle 162"/>
          <p:cNvSpPr>
            <a:spLocks noChangeArrowheads="1"/>
          </p:cNvSpPr>
          <p:nvPr/>
        </p:nvSpPr>
        <p:spPr bwMode="auto">
          <a:xfrm>
            <a:off x="65532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03" name="Rectangle 163"/>
          <p:cNvSpPr>
            <a:spLocks noChangeArrowheads="1"/>
          </p:cNvSpPr>
          <p:nvPr/>
        </p:nvSpPr>
        <p:spPr bwMode="auto">
          <a:xfrm>
            <a:off x="67056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04" name="Rectangle 164"/>
          <p:cNvSpPr>
            <a:spLocks noChangeArrowheads="1"/>
          </p:cNvSpPr>
          <p:nvPr/>
        </p:nvSpPr>
        <p:spPr bwMode="auto">
          <a:xfrm>
            <a:off x="68580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05" name="Rectangle 165"/>
          <p:cNvSpPr>
            <a:spLocks noChangeArrowheads="1"/>
          </p:cNvSpPr>
          <p:nvPr/>
        </p:nvSpPr>
        <p:spPr bwMode="auto">
          <a:xfrm>
            <a:off x="70104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06" name="Rectangle 166"/>
          <p:cNvSpPr>
            <a:spLocks noChangeArrowheads="1"/>
          </p:cNvSpPr>
          <p:nvPr/>
        </p:nvSpPr>
        <p:spPr bwMode="auto">
          <a:xfrm>
            <a:off x="71628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07" name="Rectangle 167"/>
          <p:cNvSpPr>
            <a:spLocks noChangeArrowheads="1"/>
          </p:cNvSpPr>
          <p:nvPr/>
        </p:nvSpPr>
        <p:spPr bwMode="auto">
          <a:xfrm>
            <a:off x="5791200" y="4800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08" name="Rectangle 168"/>
          <p:cNvSpPr>
            <a:spLocks noChangeArrowheads="1"/>
          </p:cNvSpPr>
          <p:nvPr/>
        </p:nvSpPr>
        <p:spPr bwMode="auto">
          <a:xfrm>
            <a:off x="5943600" y="4800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09" name="Rectangle 169"/>
          <p:cNvSpPr>
            <a:spLocks noChangeArrowheads="1"/>
          </p:cNvSpPr>
          <p:nvPr/>
        </p:nvSpPr>
        <p:spPr bwMode="auto">
          <a:xfrm>
            <a:off x="6096000" y="4800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10" name="Rectangle 170"/>
          <p:cNvSpPr>
            <a:spLocks noChangeArrowheads="1"/>
          </p:cNvSpPr>
          <p:nvPr/>
        </p:nvSpPr>
        <p:spPr bwMode="auto">
          <a:xfrm>
            <a:off x="6248400" y="4800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11" name="Rectangle 171"/>
          <p:cNvSpPr>
            <a:spLocks noChangeArrowheads="1"/>
          </p:cNvSpPr>
          <p:nvPr/>
        </p:nvSpPr>
        <p:spPr bwMode="auto">
          <a:xfrm>
            <a:off x="6400800" y="4800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12" name="Rectangle 172"/>
          <p:cNvSpPr>
            <a:spLocks noChangeArrowheads="1"/>
          </p:cNvSpPr>
          <p:nvPr/>
        </p:nvSpPr>
        <p:spPr bwMode="auto">
          <a:xfrm>
            <a:off x="6553200" y="4800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13" name="Rectangle 173"/>
          <p:cNvSpPr>
            <a:spLocks noChangeArrowheads="1"/>
          </p:cNvSpPr>
          <p:nvPr/>
        </p:nvSpPr>
        <p:spPr bwMode="auto">
          <a:xfrm>
            <a:off x="6705600" y="4800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14" name="Rectangle 174"/>
          <p:cNvSpPr>
            <a:spLocks noChangeArrowheads="1"/>
          </p:cNvSpPr>
          <p:nvPr/>
        </p:nvSpPr>
        <p:spPr bwMode="auto">
          <a:xfrm>
            <a:off x="6858000" y="4800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15" name="Rectangle 175"/>
          <p:cNvSpPr>
            <a:spLocks noChangeArrowheads="1"/>
          </p:cNvSpPr>
          <p:nvPr/>
        </p:nvSpPr>
        <p:spPr bwMode="auto">
          <a:xfrm>
            <a:off x="7010400" y="4800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16" name="Rectangle 176"/>
          <p:cNvSpPr>
            <a:spLocks noChangeArrowheads="1"/>
          </p:cNvSpPr>
          <p:nvPr/>
        </p:nvSpPr>
        <p:spPr bwMode="auto">
          <a:xfrm>
            <a:off x="7162800" y="4800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8117" name="Rectangle 177"/>
          <p:cNvSpPr>
            <a:spLocks noChangeArrowheads="1"/>
          </p:cNvSpPr>
          <p:nvPr/>
        </p:nvSpPr>
        <p:spPr bwMode="auto">
          <a:xfrm>
            <a:off x="5943600" y="4953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8118" name="Rectangle 178"/>
          <p:cNvSpPr>
            <a:spLocks noChangeArrowheads="1"/>
          </p:cNvSpPr>
          <p:nvPr/>
        </p:nvSpPr>
        <p:spPr bwMode="auto">
          <a:xfrm>
            <a:off x="6096000" y="4953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8119" name="Rectangle 179"/>
          <p:cNvSpPr>
            <a:spLocks noChangeArrowheads="1"/>
          </p:cNvSpPr>
          <p:nvPr/>
        </p:nvSpPr>
        <p:spPr bwMode="auto">
          <a:xfrm>
            <a:off x="6248400" y="4953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8120" name="Rectangle 180"/>
          <p:cNvSpPr>
            <a:spLocks noChangeArrowheads="1"/>
          </p:cNvSpPr>
          <p:nvPr/>
        </p:nvSpPr>
        <p:spPr bwMode="auto">
          <a:xfrm>
            <a:off x="6400800" y="4953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8121" name="Rectangle 181"/>
          <p:cNvSpPr>
            <a:spLocks noChangeArrowheads="1"/>
          </p:cNvSpPr>
          <p:nvPr/>
        </p:nvSpPr>
        <p:spPr bwMode="auto">
          <a:xfrm>
            <a:off x="6553200" y="4953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8122" name="Rectangle 182"/>
          <p:cNvSpPr>
            <a:spLocks noChangeArrowheads="1"/>
          </p:cNvSpPr>
          <p:nvPr/>
        </p:nvSpPr>
        <p:spPr bwMode="auto">
          <a:xfrm>
            <a:off x="6705600" y="4953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8123" name="Rectangle 183"/>
          <p:cNvSpPr>
            <a:spLocks noChangeArrowheads="1"/>
          </p:cNvSpPr>
          <p:nvPr/>
        </p:nvSpPr>
        <p:spPr bwMode="auto">
          <a:xfrm>
            <a:off x="6858000" y="4953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8124" name="Rectangle 184"/>
          <p:cNvSpPr>
            <a:spLocks noChangeArrowheads="1"/>
          </p:cNvSpPr>
          <p:nvPr/>
        </p:nvSpPr>
        <p:spPr bwMode="auto">
          <a:xfrm>
            <a:off x="7010400" y="4953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8125" name="Rectangle 185"/>
          <p:cNvSpPr>
            <a:spLocks noChangeArrowheads="1"/>
          </p:cNvSpPr>
          <p:nvPr/>
        </p:nvSpPr>
        <p:spPr bwMode="auto">
          <a:xfrm>
            <a:off x="7162800" y="4953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8126" name="Line 186"/>
          <p:cNvSpPr>
            <a:spLocks noChangeShapeType="1"/>
          </p:cNvSpPr>
          <p:nvPr/>
        </p:nvSpPr>
        <p:spPr bwMode="auto">
          <a:xfrm flipV="1">
            <a:off x="5486400" y="3581400"/>
            <a:ext cx="0" cy="144780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28127" name="Rectangle 187"/>
          <p:cNvSpPr>
            <a:spLocks noChangeArrowheads="1"/>
          </p:cNvSpPr>
          <p:nvPr/>
        </p:nvSpPr>
        <p:spPr bwMode="auto">
          <a:xfrm>
            <a:off x="4572000" y="5943600"/>
            <a:ext cx="3886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eaLnBrk="0" hangingPunct="0"/>
            <a:r>
              <a:rPr lang="en-US"/>
              <a:t>Reconstruction</a:t>
            </a:r>
            <a:endParaRPr lang="en-US" sz="2200">
              <a:solidFill>
                <a:srgbClr val="FFFFFF"/>
              </a:solidFill>
            </a:endParaRPr>
          </a:p>
        </p:txBody>
      </p:sp>
      <p:sp>
        <p:nvSpPr>
          <p:cNvPr id="128128" name="Rectangle 188"/>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28129" name="Rectangle 189"/>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28130" name="Rectangle 190"/>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28131" name="Rectangle 191"/>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28132" name="Rectangle 192"/>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28133" name="Rectangle 193"/>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28134" name="Rectangle 194"/>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28135" name="Rectangle 195"/>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28136" name="Rectangle 196"/>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28137" name="Rectangle 197"/>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Tree>
    <p:extLst>
      <p:ext uri="{BB962C8B-B14F-4D97-AF65-F5344CB8AC3E}">
        <p14:creationId xmlns:p14="http://schemas.microsoft.com/office/powerpoint/2010/main" val="103704667"/>
      </p:ext>
    </p:extLst>
  </p:cSld>
  <p:clrMapOvr>
    <a:masterClrMapping/>
  </p:clrMapOvr>
  <p:transition advTm="148160"/>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29027"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29028" name="Group 4"/>
          <p:cNvGrpSpPr>
            <a:grpSpLocks/>
          </p:cNvGrpSpPr>
          <p:nvPr/>
        </p:nvGrpSpPr>
        <p:grpSpPr bwMode="auto">
          <a:xfrm rot="2542255">
            <a:off x="1752600" y="5329238"/>
            <a:ext cx="342900" cy="233362"/>
            <a:chOff x="1728" y="2064"/>
            <a:chExt cx="384" cy="240"/>
          </a:xfrm>
        </p:grpSpPr>
        <p:sp>
          <p:nvSpPr>
            <p:cNvPr id="129208"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9209"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9029" name="Group 7"/>
          <p:cNvGrpSpPr>
            <a:grpSpLocks/>
          </p:cNvGrpSpPr>
          <p:nvPr/>
        </p:nvGrpSpPr>
        <p:grpSpPr bwMode="auto">
          <a:xfrm rot="-2651179">
            <a:off x="3124200" y="5329238"/>
            <a:ext cx="342900" cy="233362"/>
            <a:chOff x="1728" y="2064"/>
            <a:chExt cx="384" cy="240"/>
          </a:xfrm>
        </p:grpSpPr>
        <p:sp>
          <p:nvSpPr>
            <p:cNvPr id="129206"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9207"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9030" name="Group 10"/>
          <p:cNvGrpSpPr>
            <a:grpSpLocks/>
          </p:cNvGrpSpPr>
          <p:nvPr/>
        </p:nvGrpSpPr>
        <p:grpSpPr bwMode="auto">
          <a:xfrm rot="-7843673">
            <a:off x="3221832" y="3026568"/>
            <a:ext cx="342900" cy="233363"/>
            <a:chOff x="1728" y="2064"/>
            <a:chExt cx="384" cy="240"/>
          </a:xfrm>
        </p:grpSpPr>
        <p:sp>
          <p:nvSpPr>
            <p:cNvPr id="129204"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9205"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29031"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29032" name="Group 14"/>
          <p:cNvGrpSpPr>
            <a:grpSpLocks/>
          </p:cNvGrpSpPr>
          <p:nvPr/>
        </p:nvGrpSpPr>
        <p:grpSpPr bwMode="auto">
          <a:xfrm rot="-10797907">
            <a:off x="2476500" y="2949575"/>
            <a:ext cx="342900" cy="233363"/>
            <a:chOff x="1728" y="2064"/>
            <a:chExt cx="384" cy="240"/>
          </a:xfrm>
        </p:grpSpPr>
        <p:sp>
          <p:nvSpPr>
            <p:cNvPr id="129202"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9203"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9033" name="Group 17"/>
          <p:cNvGrpSpPr>
            <a:grpSpLocks/>
          </p:cNvGrpSpPr>
          <p:nvPr/>
        </p:nvGrpSpPr>
        <p:grpSpPr bwMode="auto">
          <a:xfrm rot="9922521">
            <a:off x="1752600" y="2949575"/>
            <a:ext cx="342900" cy="233363"/>
            <a:chOff x="1728" y="2064"/>
            <a:chExt cx="384" cy="240"/>
          </a:xfrm>
        </p:grpSpPr>
        <p:sp>
          <p:nvSpPr>
            <p:cNvPr id="129200"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9201"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9034" name="Group 20"/>
          <p:cNvGrpSpPr>
            <a:grpSpLocks/>
          </p:cNvGrpSpPr>
          <p:nvPr/>
        </p:nvGrpSpPr>
        <p:grpSpPr bwMode="auto">
          <a:xfrm>
            <a:off x="1981200" y="3581400"/>
            <a:ext cx="1219200" cy="1524000"/>
            <a:chOff x="1344" y="2448"/>
            <a:chExt cx="768" cy="960"/>
          </a:xfrm>
        </p:grpSpPr>
        <p:sp>
          <p:nvSpPr>
            <p:cNvPr id="129191"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92"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93"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94"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95"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96"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97"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98"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99"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29035" name="Group 30"/>
          <p:cNvGrpSpPr>
            <a:grpSpLocks/>
          </p:cNvGrpSpPr>
          <p:nvPr/>
        </p:nvGrpSpPr>
        <p:grpSpPr bwMode="auto">
          <a:xfrm>
            <a:off x="1828800" y="3733800"/>
            <a:ext cx="1524000" cy="1219200"/>
            <a:chOff x="1248" y="2544"/>
            <a:chExt cx="960" cy="768"/>
          </a:xfrm>
        </p:grpSpPr>
        <p:sp>
          <p:nvSpPr>
            <p:cNvPr id="129182"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83"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84"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85"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86"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87"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88"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89"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90"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29036" name="Group 40"/>
          <p:cNvGrpSpPr>
            <a:grpSpLocks/>
          </p:cNvGrpSpPr>
          <p:nvPr/>
        </p:nvGrpSpPr>
        <p:grpSpPr bwMode="auto">
          <a:xfrm rot="-519728">
            <a:off x="2476500" y="5410200"/>
            <a:ext cx="342900" cy="233363"/>
            <a:chOff x="1728" y="2064"/>
            <a:chExt cx="384" cy="240"/>
          </a:xfrm>
        </p:grpSpPr>
        <p:sp>
          <p:nvSpPr>
            <p:cNvPr id="129180"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9181"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29037"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29038" name="Group 44"/>
          <p:cNvGrpSpPr>
            <a:grpSpLocks/>
          </p:cNvGrpSpPr>
          <p:nvPr/>
        </p:nvGrpSpPr>
        <p:grpSpPr bwMode="auto">
          <a:xfrm rot="2542255">
            <a:off x="5715000" y="5329238"/>
            <a:ext cx="342900" cy="233362"/>
            <a:chOff x="1728" y="2064"/>
            <a:chExt cx="384" cy="240"/>
          </a:xfrm>
        </p:grpSpPr>
        <p:sp>
          <p:nvSpPr>
            <p:cNvPr id="129178"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9179"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29039" name="Group 47"/>
          <p:cNvGrpSpPr>
            <a:grpSpLocks/>
          </p:cNvGrpSpPr>
          <p:nvPr/>
        </p:nvGrpSpPr>
        <p:grpSpPr bwMode="auto">
          <a:xfrm rot="-2651179">
            <a:off x="7086600" y="5329238"/>
            <a:ext cx="342900" cy="233362"/>
            <a:chOff x="1728" y="2064"/>
            <a:chExt cx="384" cy="240"/>
          </a:xfrm>
        </p:grpSpPr>
        <p:sp>
          <p:nvSpPr>
            <p:cNvPr id="129176"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9177"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29040" name="Group 50"/>
          <p:cNvGrpSpPr>
            <a:grpSpLocks/>
          </p:cNvGrpSpPr>
          <p:nvPr/>
        </p:nvGrpSpPr>
        <p:grpSpPr bwMode="auto">
          <a:xfrm rot="-7843673">
            <a:off x="7184232" y="3026568"/>
            <a:ext cx="342900" cy="233363"/>
            <a:chOff x="1728" y="2064"/>
            <a:chExt cx="384" cy="240"/>
          </a:xfrm>
        </p:grpSpPr>
        <p:sp>
          <p:nvSpPr>
            <p:cNvPr id="129174" name="Rectangle 5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9175" name="Rectangle 5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29041"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29042" name="Group 54"/>
          <p:cNvGrpSpPr>
            <a:grpSpLocks/>
          </p:cNvGrpSpPr>
          <p:nvPr/>
        </p:nvGrpSpPr>
        <p:grpSpPr bwMode="auto">
          <a:xfrm rot="-10797907">
            <a:off x="6438900" y="2949575"/>
            <a:ext cx="342900" cy="233363"/>
            <a:chOff x="1728" y="2064"/>
            <a:chExt cx="384" cy="240"/>
          </a:xfrm>
        </p:grpSpPr>
        <p:sp>
          <p:nvSpPr>
            <p:cNvPr id="129172"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9173"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9043" name="Group 57"/>
          <p:cNvGrpSpPr>
            <a:grpSpLocks/>
          </p:cNvGrpSpPr>
          <p:nvPr/>
        </p:nvGrpSpPr>
        <p:grpSpPr bwMode="auto">
          <a:xfrm rot="9922521">
            <a:off x="5715000" y="2949575"/>
            <a:ext cx="342900" cy="233363"/>
            <a:chOff x="1728" y="2064"/>
            <a:chExt cx="384" cy="240"/>
          </a:xfrm>
        </p:grpSpPr>
        <p:sp>
          <p:nvSpPr>
            <p:cNvPr id="129170"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29171"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29044" name="Group 60"/>
          <p:cNvGrpSpPr>
            <a:grpSpLocks/>
          </p:cNvGrpSpPr>
          <p:nvPr/>
        </p:nvGrpSpPr>
        <p:grpSpPr bwMode="auto">
          <a:xfrm>
            <a:off x="5943600" y="3581400"/>
            <a:ext cx="1219200" cy="1524000"/>
            <a:chOff x="1344" y="2448"/>
            <a:chExt cx="768" cy="960"/>
          </a:xfrm>
        </p:grpSpPr>
        <p:sp>
          <p:nvSpPr>
            <p:cNvPr id="129161"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62"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63"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64"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65"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66"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67"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68"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69"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29045" name="Group 70"/>
          <p:cNvGrpSpPr>
            <a:grpSpLocks/>
          </p:cNvGrpSpPr>
          <p:nvPr/>
        </p:nvGrpSpPr>
        <p:grpSpPr bwMode="auto">
          <a:xfrm>
            <a:off x="5791200" y="3733800"/>
            <a:ext cx="1524000" cy="1219200"/>
            <a:chOff x="1248" y="2544"/>
            <a:chExt cx="960" cy="768"/>
          </a:xfrm>
        </p:grpSpPr>
        <p:sp>
          <p:nvSpPr>
            <p:cNvPr id="129152"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53"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54"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55"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56"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57"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58"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59"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9160"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29046" name="Group 80"/>
          <p:cNvGrpSpPr>
            <a:grpSpLocks/>
          </p:cNvGrpSpPr>
          <p:nvPr/>
        </p:nvGrpSpPr>
        <p:grpSpPr bwMode="auto">
          <a:xfrm rot="-519728">
            <a:off x="6438900" y="5410200"/>
            <a:ext cx="342900" cy="233363"/>
            <a:chOff x="1728" y="2064"/>
            <a:chExt cx="384" cy="240"/>
          </a:xfrm>
        </p:grpSpPr>
        <p:sp>
          <p:nvSpPr>
            <p:cNvPr id="129150"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29151"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29047" name="Rectangle 83" descr="Granite"/>
          <p:cNvSpPr>
            <a:spLocks noChangeArrowheads="1"/>
          </p:cNvSpPr>
          <p:nvPr/>
        </p:nvSpPr>
        <p:spPr bwMode="auto">
          <a:xfrm>
            <a:off x="5791200" y="4191000"/>
            <a:ext cx="1524000" cy="152400"/>
          </a:xfrm>
          <a:prstGeom prst="rect">
            <a:avLst/>
          </a:prstGeom>
          <a:blipFill dpi="0" rotWithShape="0">
            <a:blip r:embed="rId3"/>
            <a:srcRect/>
            <a:tile tx="0" ty="0" sx="100000" sy="100000" flip="none" algn="tl"/>
          </a:blipFill>
          <a:ln w="12700">
            <a:solidFill>
              <a:schemeClr val="bg2"/>
            </a:solidFill>
            <a:miter lim="800000"/>
            <a:headEnd/>
            <a:tailEnd/>
          </a:ln>
        </p:spPr>
        <p:txBody>
          <a:bodyPr wrap="none" anchor="ctr"/>
          <a:lstStyle/>
          <a:p>
            <a:endParaRPr lang="en-US"/>
          </a:p>
        </p:txBody>
      </p:sp>
      <p:sp>
        <p:nvSpPr>
          <p:cNvPr id="129048" name="Rectangle 84"/>
          <p:cNvSpPr>
            <a:spLocks noChangeArrowheads="1"/>
          </p:cNvSpPr>
          <p:nvPr/>
        </p:nvSpPr>
        <p:spPr bwMode="auto">
          <a:xfrm>
            <a:off x="5791200" y="4800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9049" name="Rectangle 85"/>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50" name="Rectangle 86"/>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51" name="Rectangle 87"/>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52" name="Rectangle 88"/>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53" name="Rectangle 89"/>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54" name="Rectangle 90"/>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55" name="Rectangle 91"/>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56" name="Rectangle 92"/>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57" name="Rectangle 93"/>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58" name="Rectangle 94"/>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59" name="Rectangle 95"/>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60" name="Rectangle 96"/>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61" name="Rectangle 97"/>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62" name="Rectangle 98"/>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63" name="Rectangle 99"/>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64" name="Rectangle 100"/>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65" name="Rectangle 101"/>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66" name="Rectangle 102"/>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67" name="Rectangle 103"/>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68" name="Rectangle 104"/>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69" name="Rectangle 105"/>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70" name="Rectangle 106"/>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71" name="Rectangle 107"/>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72" name="Rectangle 108"/>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73" name="Rectangle 109"/>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74" name="Rectangle 110"/>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75" name="Rectangle 111"/>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76" name="Rectangle 112"/>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77" name="Rectangle 113"/>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78" name="Rectangle 114"/>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79" name="Rectangle 115"/>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80" name="Rectangle 116"/>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81" name="Rectangle 117"/>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82" name="Rectangle 118"/>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83" name="Rectangle 119"/>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84" name="Rectangle 120"/>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85" name="Rectangle 121"/>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86" name="Rectangle 122"/>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87" name="Rectangle 123"/>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88" name="Rectangle 124"/>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89" name="Rectangle 125"/>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90" name="Rectangle 126"/>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91" name="Rectangle 127"/>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92" name="Rectangle 128"/>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93" name="Rectangle 129"/>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94" name="Rectangle 130"/>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95" name="Rectangle 131"/>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96" name="Rectangle 132"/>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97" name="Rectangle 133"/>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98" name="Rectangle 134"/>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099" name="Rectangle 135"/>
          <p:cNvSpPr>
            <a:spLocks noChangeArrowheads="1"/>
          </p:cNvSpPr>
          <p:nvPr/>
        </p:nvSpPr>
        <p:spPr bwMode="auto">
          <a:xfrm>
            <a:off x="57912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00" name="Rectangle 136"/>
          <p:cNvSpPr>
            <a:spLocks noChangeArrowheads="1"/>
          </p:cNvSpPr>
          <p:nvPr/>
        </p:nvSpPr>
        <p:spPr bwMode="auto">
          <a:xfrm>
            <a:off x="59436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01" name="Rectangle 137"/>
          <p:cNvSpPr>
            <a:spLocks noChangeArrowheads="1"/>
          </p:cNvSpPr>
          <p:nvPr/>
        </p:nvSpPr>
        <p:spPr bwMode="auto">
          <a:xfrm>
            <a:off x="60960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02" name="Rectangle 138"/>
          <p:cNvSpPr>
            <a:spLocks noChangeArrowheads="1"/>
          </p:cNvSpPr>
          <p:nvPr/>
        </p:nvSpPr>
        <p:spPr bwMode="auto">
          <a:xfrm>
            <a:off x="62484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03" name="Rectangle 139"/>
          <p:cNvSpPr>
            <a:spLocks noChangeArrowheads="1"/>
          </p:cNvSpPr>
          <p:nvPr/>
        </p:nvSpPr>
        <p:spPr bwMode="auto">
          <a:xfrm>
            <a:off x="64008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04" name="Rectangle 140"/>
          <p:cNvSpPr>
            <a:spLocks noChangeArrowheads="1"/>
          </p:cNvSpPr>
          <p:nvPr/>
        </p:nvSpPr>
        <p:spPr bwMode="auto">
          <a:xfrm>
            <a:off x="65532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05" name="Rectangle 141"/>
          <p:cNvSpPr>
            <a:spLocks noChangeArrowheads="1"/>
          </p:cNvSpPr>
          <p:nvPr/>
        </p:nvSpPr>
        <p:spPr bwMode="auto">
          <a:xfrm>
            <a:off x="67056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06" name="Rectangle 142"/>
          <p:cNvSpPr>
            <a:spLocks noChangeArrowheads="1"/>
          </p:cNvSpPr>
          <p:nvPr/>
        </p:nvSpPr>
        <p:spPr bwMode="auto">
          <a:xfrm>
            <a:off x="68580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07" name="Rectangle 143"/>
          <p:cNvSpPr>
            <a:spLocks noChangeArrowheads="1"/>
          </p:cNvSpPr>
          <p:nvPr/>
        </p:nvSpPr>
        <p:spPr bwMode="auto">
          <a:xfrm>
            <a:off x="70104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08" name="Rectangle 144"/>
          <p:cNvSpPr>
            <a:spLocks noChangeArrowheads="1"/>
          </p:cNvSpPr>
          <p:nvPr/>
        </p:nvSpPr>
        <p:spPr bwMode="auto">
          <a:xfrm>
            <a:off x="71628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09" name="Rectangle 145"/>
          <p:cNvSpPr>
            <a:spLocks noChangeArrowheads="1"/>
          </p:cNvSpPr>
          <p:nvPr/>
        </p:nvSpPr>
        <p:spPr bwMode="auto">
          <a:xfrm>
            <a:off x="57912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10" name="Rectangle 146"/>
          <p:cNvSpPr>
            <a:spLocks noChangeArrowheads="1"/>
          </p:cNvSpPr>
          <p:nvPr/>
        </p:nvSpPr>
        <p:spPr bwMode="auto">
          <a:xfrm>
            <a:off x="59436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11" name="Rectangle 147"/>
          <p:cNvSpPr>
            <a:spLocks noChangeArrowheads="1"/>
          </p:cNvSpPr>
          <p:nvPr/>
        </p:nvSpPr>
        <p:spPr bwMode="auto">
          <a:xfrm>
            <a:off x="60960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12" name="Rectangle 148"/>
          <p:cNvSpPr>
            <a:spLocks noChangeArrowheads="1"/>
          </p:cNvSpPr>
          <p:nvPr/>
        </p:nvSpPr>
        <p:spPr bwMode="auto">
          <a:xfrm>
            <a:off x="62484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13" name="Rectangle 149"/>
          <p:cNvSpPr>
            <a:spLocks noChangeArrowheads="1"/>
          </p:cNvSpPr>
          <p:nvPr/>
        </p:nvSpPr>
        <p:spPr bwMode="auto">
          <a:xfrm>
            <a:off x="64008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14" name="Rectangle 150"/>
          <p:cNvSpPr>
            <a:spLocks noChangeArrowheads="1"/>
          </p:cNvSpPr>
          <p:nvPr/>
        </p:nvSpPr>
        <p:spPr bwMode="auto">
          <a:xfrm>
            <a:off x="65532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15" name="Rectangle 151"/>
          <p:cNvSpPr>
            <a:spLocks noChangeArrowheads="1"/>
          </p:cNvSpPr>
          <p:nvPr/>
        </p:nvSpPr>
        <p:spPr bwMode="auto">
          <a:xfrm>
            <a:off x="67056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16" name="Rectangle 152"/>
          <p:cNvSpPr>
            <a:spLocks noChangeArrowheads="1"/>
          </p:cNvSpPr>
          <p:nvPr/>
        </p:nvSpPr>
        <p:spPr bwMode="auto">
          <a:xfrm>
            <a:off x="68580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17" name="Rectangle 153"/>
          <p:cNvSpPr>
            <a:spLocks noChangeArrowheads="1"/>
          </p:cNvSpPr>
          <p:nvPr/>
        </p:nvSpPr>
        <p:spPr bwMode="auto">
          <a:xfrm>
            <a:off x="70104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18" name="Rectangle 154"/>
          <p:cNvSpPr>
            <a:spLocks noChangeArrowheads="1"/>
          </p:cNvSpPr>
          <p:nvPr/>
        </p:nvSpPr>
        <p:spPr bwMode="auto">
          <a:xfrm>
            <a:off x="71628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19" name="Rectangle 155"/>
          <p:cNvSpPr>
            <a:spLocks noChangeArrowheads="1"/>
          </p:cNvSpPr>
          <p:nvPr/>
        </p:nvSpPr>
        <p:spPr bwMode="auto">
          <a:xfrm>
            <a:off x="57912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20" name="Rectangle 156"/>
          <p:cNvSpPr>
            <a:spLocks noChangeArrowheads="1"/>
          </p:cNvSpPr>
          <p:nvPr/>
        </p:nvSpPr>
        <p:spPr bwMode="auto">
          <a:xfrm>
            <a:off x="59436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21" name="Rectangle 157"/>
          <p:cNvSpPr>
            <a:spLocks noChangeArrowheads="1"/>
          </p:cNvSpPr>
          <p:nvPr/>
        </p:nvSpPr>
        <p:spPr bwMode="auto">
          <a:xfrm>
            <a:off x="60960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22" name="Rectangle 158"/>
          <p:cNvSpPr>
            <a:spLocks noChangeArrowheads="1"/>
          </p:cNvSpPr>
          <p:nvPr/>
        </p:nvSpPr>
        <p:spPr bwMode="auto">
          <a:xfrm>
            <a:off x="62484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23" name="Rectangle 159"/>
          <p:cNvSpPr>
            <a:spLocks noChangeArrowheads="1"/>
          </p:cNvSpPr>
          <p:nvPr/>
        </p:nvSpPr>
        <p:spPr bwMode="auto">
          <a:xfrm>
            <a:off x="64008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24" name="Rectangle 160"/>
          <p:cNvSpPr>
            <a:spLocks noChangeArrowheads="1"/>
          </p:cNvSpPr>
          <p:nvPr/>
        </p:nvSpPr>
        <p:spPr bwMode="auto">
          <a:xfrm>
            <a:off x="65532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25" name="Rectangle 161"/>
          <p:cNvSpPr>
            <a:spLocks noChangeArrowheads="1"/>
          </p:cNvSpPr>
          <p:nvPr/>
        </p:nvSpPr>
        <p:spPr bwMode="auto">
          <a:xfrm>
            <a:off x="67056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26" name="Rectangle 162"/>
          <p:cNvSpPr>
            <a:spLocks noChangeArrowheads="1"/>
          </p:cNvSpPr>
          <p:nvPr/>
        </p:nvSpPr>
        <p:spPr bwMode="auto">
          <a:xfrm>
            <a:off x="68580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27" name="Rectangle 163"/>
          <p:cNvSpPr>
            <a:spLocks noChangeArrowheads="1"/>
          </p:cNvSpPr>
          <p:nvPr/>
        </p:nvSpPr>
        <p:spPr bwMode="auto">
          <a:xfrm>
            <a:off x="70104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28" name="Rectangle 164"/>
          <p:cNvSpPr>
            <a:spLocks noChangeArrowheads="1"/>
          </p:cNvSpPr>
          <p:nvPr/>
        </p:nvSpPr>
        <p:spPr bwMode="auto">
          <a:xfrm>
            <a:off x="7162800" y="4648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29129" name="Rectangle 165"/>
          <p:cNvSpPr>
            <a:spLocks noChangeArrowheads="1"/>
          </p:cNvSpPr>
          <p:nvPr/>
        </p:nvSpPr>
        <p:spPr bwMode="auto">
          <a:xfrm>
            <a:off x="5943600" y="4800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9130" name="Rectangle 166"/>
          <p:cNvSpPr>
            <a:spLocks noChangeArrowheads="1"/>
          </p:cNvSpPr>
          <p:nvPr/>
        </p:nvSpPr>
        <p:spPr bwMode="auto">
          <a:xfrm>
            <a:off x="6096000" y="4800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9131" name="Rectangle 167"/>
          <p:cNvSpPr>
            <a:spLocks noChangeArrowheads="1"/>
          </p:cNvSpPr>
          <p:nvPr/>
        </p:nvSpPr>
        <p:spPr bwMode="auto">
          <a:xfrm>
            <a:off x="6248400" y="4800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9132" name="Rectangle 168"/>
          <p:cNvSpPr>
            <a:spLocks noChangeArrowheads="1"/>
          </p:cNvSpPr>
          <p:nvPr/>
        </p:nvSpPr>
        <p:spPr bwMode="auto">
          <a:xfrm>
            <a:off x="6400800" y="4800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9133" name="Rectangle 169"/>
          <p:cNvSpPr>
            <a:spLocks noChangeArrowheads="1"/>
          </p:cNvSpPr>
          <p:nvPr/>
        </p:nvSpPr>
        <p:spPr bwMode="auto">
          <a:xfrm>
            <a:off x="6553200" y="4800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9134" name="Rectangle 170"/>
          <p:cNvSpPr>
            <a:spLocks noChangeArrowheads="1"/>
          </p:cNvSpPr>
          <p:nvPr/>
        </p:nvSpPr>
        <p:spPr bwMode="auto">
          <a:xfrm>
            <a:off x="6705600" y="4800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9135" name="Rectangle 171"/>
          <p:cNvSpPr>
            <a:spLocks noChangeArrowheads="1"/>
          </p:cNvSpPr>
          <p:nvPr/>
        </p:nvSpPr>
        <p:spPr bwMode="auto">
          <a:xfrm>
            <a:off x="6858000" y="4800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9136" name="Rectangle 172"/>
          <p:cNvSpPr>
            <a:spLocks noChangeArrowheads="1"/>
          </p:cNvSpPr>
          <p:nvPr/>
        </p:nvSpPr>
        <p:spPr bwMode="auto">
          <a:xfrm>
            <a:off x="7010400" y="4800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9137" name="Rectangle 173"/>
          <p:cNvSpPr>
            <a:spLocks noChangeArrowheads="1"/>
          </p:cNvSpPr>
          <p:nvPr/>
        </p:nvSpPr>
        <p:spPr bwMode="auto">
          <a:xfrm>
            <a:off x="7162800" y="4800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29138" name="Line 174"/>
          <p:cNvSpPr>
            <a:spLocks noChangeShapeType="1"/>
          </p:cNvSpPr>
          <p:nvPr/>
        </p:nvSpPr>
        <p:spPr bwMode="auto">
          <a:xfrm flipV="1">
            <a:off x="5486400" y="3581400"/>
            <a:ext cx="0" cy="144780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29139" name="Rectangle 175"/>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29140" name="Rectangle 176"/>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29141" name="Rectangle 177"/>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29142" name="Rectangle 178"/>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29143" name="Rectangle 179"/>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29144" name="Rectangle 180"/>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29145" name="Rectangle 181"/>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29146" name="Rectangle 182"/>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29147" name="Rectangle 183"/>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29148" name="Rectangle 184"/>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29149" name="Rectangle 185"/>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2078012665"/>
      </p:ext>
    </p:extLst>
  </p:cSld>
  <p:clrMapOvr>
    <a:masterClrMapping/>
  </p:clrMapOvr>
  <p:transition advTm="6592"/>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30051"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0052" name="Group 4"/>
          <p:cNvGrpSpPr>
            <a:grpSpLocks/>
          </p:cNvGrpSpPr>
          <p:nvPr/>
        </p:nvGrpSpPr>
        <p:grpSpPr bwMode="auto">
          <a:xfrm rot="2542255">
            <a:off x="1752600" y="5329238"/>
            <a:ext cx="342900" cy="233362"/>
            <a:chOff x="1728" y="2064"/>
            <a:chExt cx="384" cy="240"/>
          </a:xfrm>
        </p:grpSpPr>
        <p:sp>
          <p:nvSpPr>
            <p:cNvPr id="130222"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0223"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0053" name="Group 7"/>
          <p:cNvGrpSpPr>
            <a:grpSpLocks/>
          </p:cNvGrpSpPr>
          <p:nvPr/>
        </p:nvGrpSpPr>
        <p:grpSpPr bwMode="auto">
          <a:xfrm rot="-2651179">
            <a:off x="3124200" y="5329238"/>
            <a:ext cx="342900" cy="233362"/>
            <a:chOff x="1728" y="2064"/>
            <a:chExt cx="384" cy="240"/>
          </a:xfrm>
        </p:grpSpPr>
        <p:sp>
          <p:nvSpPr>
            <p:cNvPr id="130220"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0221"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0054" name="Group 10"/>
          <p:cNvGrpSpPr>
            <a:grpSpLocks/>
          </p:cNvGrpSpPr>
          <p:nvPr/>
        </p:nvGrpSpPr>
        <p:grpSpPr bwMode="auto">
          <a:xfrm rot="-7843673">
            <a:off x="3221832" y="3026568"/>
            <a:ext cx="342900" cy="233363"/>
            <a:chOff x="1728" y="2064"/>
            <a:chExt cx="384" cy="240"/>
          </a:xfrm>
        </p:grpSpPr>
        <p:sp>
          <p:nvSpPr>
            <p:cNvPr id="130218"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0219"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0055"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0056" name="Group 14"/>
          <p:cNvGrpSpPr>
            <a:grpSpLocks/>
          </p:cNvGrpSpPr>
          <p:nvPr/>
        </p:nvGrpSpPr>
        <p:grpSpPr bwMode="auto">
          <a:xfrm rot="-10797907">
            <a:off x="2476500" y="2949575"/>
            <a:ext cx="342900" cy="233363"/>
            <a:chOff x="1728" y="2064"/>
            <a:chExt cx="384" cy="240"/>
          </a:xfrm>
        </p:grpSpPr>
        <p:sp>
          <p:nvSpPr>
            <p:cNvPr id="130216"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0217"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0057" name="Group 17"/>
          <p:cNvGrpSpPr>
            <a:grpSpLocks/>
          </p:cNvGrpSpPr>
          <p:nvPr/>
        </p:nvGrpSpPr>
        <p:grpSpPr bwMode="auto">
          <a:xfrm rot="9922521">
            <a:off x="1752600" y="2949575"/>
            <a:ext cx="342900" cy="233363"/>
            <a:chOff x="1728" y="2064"/>
            <a:chExt cx="384" cy="240"/>
          </a:xfrm>
        </p:grpSpPr>
        <p:sp>
          <p:nvSpPr>
            <p:cNvPr id="130214"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0215"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0058" name="Group 20"/>
          <p:cNvGrpSpPr>
            <a:grpSpLocks/>
          </p:cNvGrpSpPr>
          <p:nvPr/>
        </p:nvGrpSpPr>
        <p:grpSpPr bwMode="auto">
          <a:xfrm>
            <a:off x="1981200" y="3581400"/>
            <a:ext cx="1219200" cy="1524000"/>
            <a:chOff x="1344" y="2448"/>
            <a:chExt cx="768" cy="960"/>
          </a:xfrm>
        </p:grpSpPr>
        <p:sp>
          <p:nvSpPr>
            <p:cNvPr id="130205"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06"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07"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08"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09"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10"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11"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12"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13"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0059" name="Group 30"/>
          <p:cNvGrpSpPr>
            <a:grpSpLocks/>
          </p:cNvGrpSpPr>
          <p:nvPr/>
        </p:nvGrpSpPr>
        <p:grpSpPr bwMode="auto">
          <a:xfrm>
            <a:off x="1828800" y="3733800"/>
            <a:ext cx="1524000" cy="1219200"/>
            <a:chOff x="1248" y="2544"/>
            <a:chExt cx="960" cy="768"/>
          </a:xfrm>
        </p:grpSpPr>
        <p:sp>
          <p:nvSpPr>
            <p:cNvPr id="130196"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97"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98"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99"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00"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01"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02"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03"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204"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0060" name="Group 40"/>
          <p:cNvGrpSpPr>
            <a:grpSpLocks/>
          </p:cNvGrpSpPr>
          <p:nvPr/>
        </p:nvGrpSpPr>
        <p:grpSpPr bwMode="auto">
          <a:xfrm rot="-519728">
            <a:off x="2476500" y="5410200"/>
            <a:ext cx="342900" cy="233363"/>
            <a:chOff x="1728" y="2064"/>
            <a:chExt cx="384" cy="240"/>
          </a:xfrm>
        </p:grpSpPr>
        <p:sp>
          <p:nvSpPr>
            <p:cNvPr id="130194"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0195"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0061"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0062" name="Group 44"/>
          <p:cNvGrpSpPr>
            <a:grpSpLocks/>
          </p:cNvGrpSpPr>
          <p:nvPr/>
        </p:nvGrpSpPr>
        <p:grpSpPr bwMode="auto">
          <a:xfrm rot="2542255">
            <a:off x="5715000" y="5329238"/>
            <a:ext cx="342900" cy="233362"/>
            <a:chOff x="1728" y="2064"/>
            <a:chExt cx="384" cy="240"/>
          </a:xfrm>
        </p:grpSpPr>
        <p:sp>
          <p:nvSpPr>
            <p:cNvPr id="130192"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0193"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0063" name="Group 47"/>
          <p:cNvGrpSpPr>
            <a:grpSpLocks/>
          </p:cNvGrpSpPr>
          <p:nvPr/>
        </p:nvGrpSpPr>
        <p:grpSpPr bwMode="auto">
          <a:xfrm rot="-2651179">
            <a:off x="7086600" y="5329238"/>
            <a:ext cx="342900" cy="233362"/>
            <a:chOff x="1728" y="2064"/>
            <a:chExt cx="384" cy="240"/>
          </a:xfrm>
        </p:grpSpPr>
        <p:sp>
          <p:nvSpPr>
            <p:cNvPr id="130190"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0191"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0064" name="Group 50"/>
          <p:cNvGrpSpPr>
            <a:grpSpLocks/>
          </p:cNvGrpSpPr>
          <p:nvPr/>
        </p:nvGrpSpPr>
        <p:grpSpPr bwMode="auto">
          <a:xfrm rot="-7843673">
            <a:off x="7184232" y="3026568"/>
            <a:ext cx="342900" cy="233363"/>
            <a:chOff x="1728" y="2064"/>
            <a:chExt cx="384" cy="240"/>
          </a:xfrm>
        </p:grpSpPr>
        <p:sp>
          <p:nvSpPr>
            <p:cNvPr id="130188" name="Rectangle 5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0189" name="Rectangle 5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0065"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0066" name="Group 54"/>
          <p:cNvGrpSpPr>
            <a:grpSpLocks/>
          </p:cNvGrpSpPr>
          <p:nvPr/>
        </p:nvGrpSpPr>
        <p:grpSpPr bwMode="auto">
          <a:xfrm rot="-10797907">
            <a:off x="6438900" y="2949575"/>
            <a:ext cx="342900" cy="233363"/>
            <a:chOff x="1728" y="2064"/>
            <a:chExt cx="384" cy="240"/>
          </a:xfrm>
        </p:grpSpPr>
        <p:sp>
          <p:nvSpPr>
            <p:cNvPr id="130186"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0187"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0067" name="Group 57"/>
          <p:cNvGrpSpPr>
            <a:grpSpLocks/>
          </p:cNvGrpSpPr>
          <p:nvPr/>
        </p:nvGrpSpPr>
        <p:grpSpPr bwMode="auto">
          <a:xfrm rot="9922521">
            <a:off x="5715000" y="2949575"/>
            <a:ext cx="342900" cy="233363"/>
            <a:chOff x="1728" y="2064"/>
            <a:chExt cx="384" cy="240"/>
          </a:xfrm>
        </p:grpSpPr>
        <p:sp>
          <p:nvSpPr>
            <p:cNvPr id="130184"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0185"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0068" name="Group 60"/>
          <p:cNvGrpSpPr>
            <a:grpSpLocks/>
          </p:cNvGrpSpPr>
          <p:nvPr/>
        </p:nvGrpSpPr>
        <p:grpSpPr bwMode="auto">
          <a:xfrm>
            <a:off x="5943600" y="3581400"/>
            <a:ext cx="1219200" cy="1524000"/>
            <a:chOff x="1344" y="2448"/>
            <a:chExt cx="768" cy="960"/>
          </a:xfrm>
        </p:grpSpPr>
        <p:sp>
          <p:nvSpPr>
            <p:cNvPr id="130175"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76"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77"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78"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79"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80"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81"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82"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83"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0069" name="Group 70"/>
          <p:cNvGrpSpPr>
            <a:grpSpLocks/>
          </p:cNvGrpSpPr>
          <p:nvPr/>
        </p:nvGrpSpPr>
        <p:grpSpPr bwMode="auto">
          <a:xfrm>
            <a:off x="5791200" y="3733800"/>
            <a:ext cx="1524000" cy="1219200"/>
            <a:chOff x="1248" y="2544"/>
            <a:chExt cx="960" cy="768"/>
          </a:xfrm>
        </p:grpSpPr>
        <p:sp>
          <p:nvSpPr>
            <p:cNvPr id="130166"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67"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68"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69"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70"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71"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72"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73"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0174"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0070" name="Group 80"/>
          <p:cNvGrpSpPr>
            <a:grpSpLocks/>
          </p:cNvGrpSpPr>
          <p:nvPr/>
        </p:nvGrpSpPr>
        <p:grpSpPr bwMode="auto">
          <a:xfrm rot="-519728">
            <a:off x="6438900" y="5410200"/>
            <a:ext cx="342900" cy="233363"/>
            <a:chOff x="1728" y="2064"/>
            <a:chExt cx="384" cy="240"/>
          </a:xfrm>
        </p:grpSpPr>
        <p:sp>
          <p:nvSpPr>
            <p:cNvPr id="130164"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0165"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30071" name="Rectangle 83" descr="Granite"/>
          <p:cNvSpPr>
            <a:spLocks noChangeArrowheads="1"/>
          </p:cNvSpPr>
          <p:nvPr/>
        </p:nvSpPr>
        <p:spPr bwMode="auto">
          <a:xfrm>
            <a:off x="5791200" y="4191000"/>
            <a:ext cx="1524000" cy="152400"/>
          </a:xfrm>
          <a:prstGeom prst="rect">
            <a:avLst/>
          </a:prstGeom>
          <a:blipFill dpi="0" rotWithShape="0">
            <a:blip r:embed="rId3"/>
            <a:srcRect/>
            <a:tile tx="0" ty="0" sx="100000" sy="100000" flip="none" algn="tl"/>
          </a:blipFill>
          <a:ln w="12700">
            <a:solidFill>
              <a:schemeClr val="bg2"/>
            </a:solidFill>
            <a:miter lim="800000"/>
            <a:headEnd/>
            <a:tailEnd/>
          </a:ln>
        </p:spPr>
        <p:txBody>
          <a:bodyPr wrap="none" anchor="ctr"/>
          <a:lstStyle/>
          <a:p>
            <a:endParaRPr lang="en-US"/>
          </a:p>
        </p:txBody>
      </p:sp>
      <p:sp>
        <p:nvSpPr>
          <p:cNvPr id="130072" name="Rectangle 84"/>
          <p:cNvSpPr>
            <a:spLocks noChangeArrowheads="1"/>
          </p:cNvSpPr>
          <p:nvPr/>
        </p:nvSpPr>
        <p:spPr bwMode="auto">
          <a:xfrm>
            <a:off x="5791200" y="4648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0073" name="Rectangle 85"/>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74" name="Rectangle 86"/>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75" name="Rectangle 87"/>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76" name="Rectangle 88"/>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77" name="Rectangle 89"/>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78" name="Rectangle 90"/>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79" name="Rectangle 91"/>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80" name="Rectangle 92"/>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81" name="Rectangle 93"/>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82" name="Rectangle 94"/>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83" name="Rectangle 95"/>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84" name="Rectangle 96"/>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85" name="Rectangle 97"/>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86" name="Rectangle 98"/>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87" name="Rectangle 99"/>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88" name="Rectangle 100"/>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89" name="Rectangle 101"/>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90" name="Rectangle 102"/>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91" name="Rectangle 103"/>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92" name="Rectangle 104"/>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93" name="Rectangle 105"/>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94" name="Rectangle 106"/>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95" name="Rectangle 107"/>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96" name="Rectangle 108"/>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97" name="Rectangle 109"/>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98" name="Rectangle 110"/>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099" name="Rectangle 111"/>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00" name="Rectangle 112"/>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01" name="Rectangle 113"/>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02" name="Rectangle 114"/>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03" name="Rectangle 115"/>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04" name="Rectangle 116"/>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05" name="Rectangle 117"/>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06" name="Rectangle 118"/>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07" name="Rectangle 119"/>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08" name="Rectangle 120"/>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09" name="Rectangle 121"/>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10" name="Rectangle 122"/>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11" name="Rectangle 123"/>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12" name="Rectangle 124"/>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13" name="Rectangle 125"/>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14" name="Rectangle 126"/>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15" name="Rectangle 127"/>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16" name="Rectangle 128"/>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17" name="Rectangle 129"/>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18" name="Rectangle 130"/>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19" name="Rectangle 131"/>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20" name="Rectangle 132"/>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21" name="Rectangle 133"/>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22" name="Rectangle 134"/>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23" name="Rectangle 135"/>
          <p:cNvSpPr>
            <a:spLocks noChangeArrowheads="1"/>
          </p:cNvSpPr>
          <p:nvPr/>
        </p:nvSpPr>
        <p:spPr bwMode="auto">
          <a:xfrm>
            <a:off x="57912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24" name="Rectangle 136"/>
          <p:cNvSpPr>
            <a:spLocks noChangeArrowheads="1"/>
          </p:cNvSpPr>
          <p:nvPr/>
        </p:nvSpPr>
        <p:spPr bwMode="auto">
          <a:xfrm>
            <a:off x="59436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25" name="Rectangle 137"/>
          <p:cNvSpPr>
            <a:spLocks noChangeArrowheads="1"/>
          </p:cNvSpPr>
          <p:nvPr/>
        </p:nvSpPr>
        <p:spPr bwMode="auto">
          <a:xfrm>
            <a:off x="60960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26" name="Rectangle 138"/>
          <p:cNvSpPr>
            <a:spLocks noChangeArrowheads="1"/>
          </p:cNvSpPr>
          <p:nvPr/>
        </p:nvSpPr>
        <p:spPr bwMode="auto">
          <a:xfrm>
            <a:off x="62484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27" name="Rectangle 139"/>
          <p:cNvSpPr>
            <a:spLocks noChangeArrowheads="1"/>
          </p:cNvSpPr>
          <p:nvPr/>
        </p:nvSpPr>
        <p:spPr bwMode="auto">
          <a:xfrm>
            <a:off x="64008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28" name="Rectangle 140"/>
          <p:cNvSpPr>
            <a:spLocks noChangeArrowheads="1"/>
          </p:cNvSpPr>
          <p:nvPr/>
        </p:nvSpPr>
        <p:spPr bwMode="auto">
          <a:xfrm>
            <a:off x="65532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29" name="Rectangle 141"/>
          <p:cNvSpPr>
            <a:spLocks noChangeArrowheads="1"/>
          </p:cNvSpPr>
          <p:nvPr/>
        </p:nvSpPr>
        <p:spPr bwMode="auto">
          <a:xfrm>
            <a:off x="67056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30" name="Rectangle 142"/>
          <p:cNvSpPr>
            <a:spLocks noChangeArrowheads="1"/>
          </p:cNvSpPr>
          <p:nvPr/>
        </p:nvSpPr>
        <p:spPr bwMode="auto">
          <a:xfrm>
            <a:off x="68580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31" name="Rectangle 143"/>
          <p:cNvSpPr>
            <a:spLocks noChangeArrowheads="1"/>
          </p:cNvSpPr>
          <p:nvPr/>
        </p:nvSpPr>
        <p:spPr bwMode="auto">
          <a:xfrm>
            <a:off x="70104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32" name="Rectangle 144"/>
          <p:cNvSpPr>
            <a:spLocks noChangeArrowheads="1"/>
          </p:cNvSpPr>
          <p:nvPr/>
        </p:nvSpPr>
        <p:spPr bwMode="auto">
          <a:xfrm>
            <a:off x="7162800" y="4343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33" name="Rectangle 145"/>
          <p:cNvSpPr>
            <a:spLocks noChangeArrowheads="1"/>
          </p:cNvSpPr>
          <p:nvPr/>
        </p:nvSpPr>
        <p:spPr bwMode="auto">
          <a:xfrm>
            <a:off x="57912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34" name="Rectangle 146"/>
          <p:cNvSpPr>
            <a:spLocks noChangeArrowheads="1"/>
          </p:cNvSpPr>
          <p:nvPr/>
        </p:nvSpPr>
        <p:spPr bwMode="auto">
          <a:xfrm>
            <a:off x="59436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35" name="Rectangle 147"/>
          <p:cNvSpPr>
            <a:spLocks noChangeArrowheads="1"/>
          </p:cNvSpPr>
          <p:nvPr/>
        </p:nvSpPr>
        <p:spPr bwMode="auto">
          <a:xfrm>
            <a:off x="60960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36" name="Rectangle 148"/>
          <p:cNvSpPr>
            <a:spLocks noChangeArrowheads="1"/>
          </p:cNvSpPr>
          <p:nvPr/>
        </p:nvSpPr>
        <p:spPr bwMode="auto">
          <a:xfrm>
            <a:off x="62484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37" name="Rectangle 149"/>
          <p:cNvSpPr>
            <a:spLocks noChangeArrowheads="1"/>
          </p:cNvSpPr>
          <p:nvPr/>
        </p:nvSpPr>
        <p:spPr bwMode="auto">
          <a:xfrm>
            <a:off x="64008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38" name="Rectangle 150"/>
          <p:cNvSpPr>
            <a:spLocks noChangeArrowheads="1"/>
          </p:cNvSpPr>
          <p:nvPr/>
        </p:nvSpPr>
        <p:spPr bwMode="auto">
          <a:xfrm>
            <a:off x="65532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39" name="Rectangle 151"/>
          <p:cNvSpPr>
            <a:spLocks noChangeArrowheads="1"/>
          </p:cNvSpPr>
          <p:nvPr/>
        </p:nvSpPr>
        <p:spPr bwMode="auto">
          <a:xfrm>
            <a:off x="67056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40" name="Rectangle 152"/>
          <p:cNvSpPr>
            <a:spLocks noChangeArrowheads="1"/>
          </p:cNvSpPr>
          <p:nvPr/>
        </p:nvSpPr>
        <p:spPr bwMode="auto">
          <a:xfrm>
            <a:off x="68580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41" name="Rectangle 153"/>
          <p:cNvSpPr>
            <a:spLocks noChangeArrowheads="1"/>
          </p:cNvSpPr>
          <p:nvPr/>
        </p:nvSpPr>
        <p:spPr bwMode="auto">
          <a:xfrm>
            <a:off x="70104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42" name="Rectangle 154"/>
          <p:cNvSpPr>
            <a:spLocks noChangeArrowheads="1"/>
          </p:cNvSpPr>
          <p:nvPr/>
        </p:nvSpPr>
        <p:spPr bwMode="auto">
          <a:xfrm>
            <a:off x="7162800" y="4495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0143" name="Rectangle 155"/>
          <p:cNvSpPr>
            <a:spLocks noChangeArrowheads="1"/>
          </p:cNvSpPr>
          <p:nvPr/>
        </p:nvSpPr>
        <p:spPr bwMode="auto">
          <a:xfrm>
            <a:off x="5943600" y="4648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0144" name="Rectangle 156"/>
          <p:cNvSpPr>
            <a:spLocks noChangeArrowheads="1"/>
          </p:cNvSpPr>
          <p:nvPr/>
        </p:nvSpPr>
        <p:spPr bwMode="auto">
          <a:xfrm>
            <a:off x="6096000" y="4648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0145" name="Rectangle 157"/>
          <p:cNvSpPr>
            <a:spLocks noChangeArrowheads="1"/>
          </p:cNvSpPr>
          <p:nvPr/>
        </p:nvSpPr>
        <p:spPr bwMode="auto">
          <a:xfrm>
            <a:off x="6248400" y="4648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0146" name="Rectangle 158"/>
          <p:cNvSpPr>
            <a:spLocks noChangeArrowheads="1"/>
          </p:cNvSpPr>
          <p:nvPr/>
        </p:nvSpPr>
        <p:spPr bwMode="auto">
          <a:xfrm>
            <a:off x="6400800" y="4648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0147" name="Rectangle 159"/>
          <p:cNvSpPr>
            <a:spLocks noChangeArrowheads="1"/>
          </p:cNvSpPr>
          <p:nvPr/>
        </p:nvSpPr>
        <p:spPr bwMode="auto">
          <a:xfrm>
            <a:off x="6553200" y="4648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0148" name="Rectangle 160"/>
          <p:cNvSpPr>
            <a:spLocks noChangeArrowheads="1"/>
          </p:cNvSpPr>
          <p:nvPr/>
        </p:nvSpPr>
        <p:spPr bwMode="auto">
          <a:xfrm>
            <a:off x="6705600" y="4648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0149" name="Rectangle 161"/>
          <p:cNvSpPr>
            <a:spLocks noChangeArrowheads="1"/>
          </p:cNvSpPr>
          <p:nvPr/>
        </p:nvSpPr>
        <p:spPr bwMode="auto">
          <a:xfrm>
            <a:off x="6858000" y="4648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0150" name="Rectangle 162"/>
          <p:cNvSpPr>
            <a:spLocks noChangeArrowheads="1"/>
          </p:cNvSpPr>
          <p:nvPr/>
        </p:nvSpPr>
        <p:spPr bwMode="auto">
          <a:xfrm>
            <a:off x="7010400" y="4648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0151" name="Rectangle 163"/>
          <p:cNvSpPr>
            <a:spLocks noChangeArrowheads="1"/>
          </p:cNvSpPr>
          <p:nvPr/>
        </p:nvSpPr>
        <p:spPr bwMode="auto">
          <a:xfrm>
            <a:off x="7162800" y="4648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0152" name="Line 164"/>
          <p:cNvSpPr>
            <a:spLocks noChangeShapeType="1"/>
          </p:cNvSpPr>
          <p:nvPr/>
        </p:nvSpPr>
        <p:spPr bwMode="auto">
          <a:xfrm flipV="1">
            <a:off x="5486400" y="3581400"/>
            <a:ext cx="0" cy="144780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30153" name="Rectangle 165"/>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0154" name="Rectangle 166"/>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0155" name="Rectangle 167"/>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0156" name="Rectangle 168"/>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0157" name="Rectangle 169"/>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0158" name="Rectangle 170"/>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0159" name="Rectangle 171"/>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0160" name="Rectangle 172"/>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0161" name="Rectangle 173"/>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0162" name="Rectangle 174"/>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30163" name="Rectangle 175"/>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2092531529"/>
      </p:ext>
    </p:extLst>
  </p:cSld>
  <p:clrMapOvr>
    <a:masterClrMapping/>
  </p:clrMapOvr>
  <p:transition advTm="384"/>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31075"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1076" name="Group 4"/>
          <p:cNvGrpSpPr>
            <a:grpSpLocks/>
          </p:cNvGrpSpPr>
          <p:nvPr/>
        </p:nvGrpSpPr>
        <p:grpSpPr bwMode="auto">
          <a:xfrm rot="2542255">
            <a:off x="1752600" y="5329238"/>
            <a:ext cx="342900" cy="233362"/>
            <a:chOff x="1728" y="2064"/>
            <a:chExt cx="384" cy="240"/>
          </a:xfrm>
        </p:grpSpPr>
        <p:sp>
          <p:nvSpPr>
            <p:cNvPr id="131238"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1239"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1077" name="Group 7"/>
          <p:cNvGrpSpPr>
            <a:grpSpLocks/>
          </p:cNvGrpSpPr>
          <p:nvPr/>
        </p:nvGrpSpPr>
        <p:grpSpPr bwMode="auto">
          <a:xfrm rot="-2651179">
            <a:off x="3124200" y="5329238"/>
            <a:ext cx="342900" cy="233362"/>
            <a:chOff x="1728" y="2064"/>
            <a:chExt cx="384" cy="240"/>
          </a:xfrm>
        </p:grpSpPr>
        <p:sp>
          <p:nvSpPr>
            <p:cNvPr id="131236"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1237"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1078" name="Group 10"/>
          <p:cNvGrpSpPr>
            <a:grpSpLocks/>
          </p:cNvGrpSpPr>
          <p:nvPr/>
        </p:nvGrpSpPr>
        <p:grpSpPr bwMode="auto">
          <a:xfrm rot="-7843673">
            <a:off x="3221832" y="3026568"/>
            <a:ext cx="342900" cy="233363"/>
            <a:chOff x="1728" y="2064"/>
            <a:chExt cx="384" cy="240"/>
          </a:xfrm>
        </p:grpSpPr>
        <p:sp>
          <p:nvSpPr>
            <p:cNvPr id="131234"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1235"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1079"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1080" name="Group 14"/>
          <p:cNvGrpSpPr>
            <a:grpSpLocks/>
          </p:cNvGrpSpPr>
          <p:nvPr/>
        </p:nvGrpSpPr>
        <p:grpSpPr bwMode="auto">
          <a:xfrm rot="-10797907">
            <a:off x="2476500" y="2949575"/>
            <a:ext cx="342900" cy="233363"/>
            <a:chOff x="1728" y="2064"/>
            <a:chExt cx="384" cy="240"/>
          </a:xfrm>
        </p:grpSpPr>
        <p:sp>
          <p:nvSpPr>
            <p:cNvPr id="131232"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1233"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1081" name="Group 17"/>
          <p:cNvGrpSpPr>
            <a:grpSpLocks/>
          </p:cNvGrpSpPr>
          <p:nvPr/>
        </p:nvGrpSpPr>
        <p:grpSpPr bwMode="auto">
          <a:xfrm rot="9922521">
            <a:off x="1752600" y="2949575"/>
            <a:ext cx="342900" cy="233363"/>
            <a:chOff x="1728" y="2064"/>
            <a:chExt cx="384" cy="240"/>
          </a:xfrm>
        </p:grpSpPr>
        <p:sp>
          <p:nvSpPr>
            <p:cNvPr id="131230"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1231"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1082" name="Group 20"/>
          <p:cNvGrpSpPr>
            <a:grpSpLocks/>
          </p:cNvGrpSpPr>
          <p:nvPr/>
        </p:nvGrpSpPr>
        <p:grpSpPr bwMode="auto">
          <a:xfrm>
            <a:off x="1981200" y="3581400"/>
            <a:ext cx="1219200" cy="1524000"/>
            <a:chOff x="1344" y="2448"/>
            <a:chExt cx="768" cy="960"/>
          </a:xfrm>
        </p:grpSpPr>
        <p:sp>
          <p:nvSpPr>
            <p:cNvPr id="131221"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22"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23"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24"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25"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26"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27"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28"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29"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1083" name="Group 30"/>
          <p:cNvGrpSpPr>
            <a:grpSpLocks/>
          </p:cNvGrpSpPr>
          <p:nvPr/>
        </p:nvGrpSpPr>
        <p:grpSpPr bwMode="auto">
          <a:xfrm>
            <a:off x="1828800" y="3733800"/>
            <a:ext cx="1524000" cy="1219200"/>
            <a:chOff x="1248" y="2544"/>
            <a:chExt cx="960" cy="768"/>
          </a:xfrm>
        </p:grpSpPr>
        <p:sp>
          <p:nvSpPr>
            <p:cNvPr id="131212"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13"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14"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15"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16"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17"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18"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19"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220"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1084" name="Group 40"/>
          <p:cNvGrpSpPr>
            <a:grpSpLocks/>
          </p:cNvGrpSpPr>
          <p:nvPr/>
        </p:nvGrpSpPr>
        <p:grpSpPr bwMode="auto">
          <a:xfrm rot="-519728">
            <a:off x="2476500" y="5410200"/>
            <a:ext cx="342900" cy="233363"/>
            <a:chOff x="1728" y="2064"/>
            <a:chExt cx="384" cy="240"/>
          </a:xfrm>
        </p:grpSpPr>
        <p:sp>
          <p:nvSpPr>
            <p:cNvPr id="131210"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1211"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1085"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1086" name="Group 44"/>
          <p:cNvGrpSpPr>
            <a:grpSpLocks/>
          </p:cNvGrpSpPr>
          <p:nvPr/>
        </p:nvGrpSpPr>
        <p:grpSpPr bwMode="auto">
          <a:xfrm rot="2542255">
            <a:off x="5715000" y="5329238"/>
            <a:ext cx="342900" cy="233362"/>
            <a:chOff x="1728" y="2064"/>
            <a:chExt cx="384" cy="240"/>
          </a:xfrm>
        </p:grpSpPr>
        <p:sp>
          <p:nvSpPr>
            <p:cNvPr id="131208"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1209"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1087" name="Group 47"/>
          <p:cNvGrpSpPr>
            <a:grpSpLocks/>
          </p:cNvGrpSpPr>
          <p:nvPr/>
        </p:nvGrpSpPr>
        <p:grpSpPr bwMode="auto">
          <a:xfrm rot="-2651179">
            <a:off x="7086600" y="5329238"/>
            <a:ext cx="342900" cy="233362"/>
            <a:chOff x="1728" y="2064"/>
            <a:chExt cx="384" cy="240"/>
          </a:xfrm>
        </p:grpSpPr>
        <p:sp>
          <p:nvSpPr>
            <p:cNvPr id="131206"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1207"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1088" name="Group 50"/>
          <p:cNvGrpSpPr>
            <a:grpSpLocks/>
          </p:cNvGrpSpPr>
          <p:nvPr/>
        </p:nvGrpSpPr>
        <p:grpSpPr bwMode="auto">
          <a:xfrm rot="-7843673">
            <a:off x="7184232" y="3026568"/>
            <a:ext cx="342900" cy="233363"/>
            <a:chOff x="1728" y="2064"/>
            <a:chExt cx="384" cy="240"/>
          </a:xfrm>
        </p:grpSpPr>
        <p:sp>
          <p:nvSpPr>
            <p:cNvPr id="131204" name="Rectangle 5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1205" name="Rectangle 5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1089"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1090" name="Group 54"/>
          <p:cNvGrpSpPr>
            <a:grpSpLocks/>
          </p:cNvGrpSpPr>
          <p:nvPr/>
        </p:nvGrpSpPr>
        <p:grpSpPr bwMode="auto">
          <a:xfrm rot="-10797907">
            <a:off x="6438900" y="2949575"/>
            <a:ext cx="342900" cy="233363"/>
            <a:chOff x="1728" y="2064"/>
            <a:chExt cx="384" cy="240"/>
          </a:xfrm>
        </p:grpSpPr>
        <p:sp>
          <p:nvSpPr>
            <p:cNvPr id="131202"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1203"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1091" name="Group 57"/>
          <p:cNvGrpSpPr>
            <a:grpSpLocks/>
          </p:cNvGrpSpPr>
          <p:nvPr/>
        </p:nvGrpSpPr>
        <p:grpSpPr bwMode="auto">
          <a:xfrm rot="9922521">
            <a:off x="5715000" y="2949575"/>
            <a:ext cx="342900" cy="233363"/>
            <a:chOff x="1728" y="2064"/>
            <a:chExt cx="384" cy="240"/>
          </a:xfrm>
        </p:grpSpPr>
        <p:sp>
          <p:nvSpPr>
            <p:cNvPr id="131200"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1201"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1092" name="Group 60"/>
          <p:cNvGrpSpPr>
            <a:grpSpLocks/>
          </p:cNvGrpSpPr>
          <p:nvPr/>
        </p:nvGrpSpPr>
        <p:grpSpPr bwMode="auto">
          <a:xfrm>
            <a:off x="5943600" y="3581400"/>
            <a:ext cx="1219200" cy="1524000"/>
            <a:chOff x="1344" y="2448"/>
            <a:chExt cx="768" cy="960"/>
          </a:xfrm>
        </p:grpSpPr>
        <p:sp>
          <p:nvSpPr>
            <p:cNvPr id="131191"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92"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93"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94"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95"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96"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97"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98"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99"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1093" name="Group 70"/>
          <p:cNvGrpSpPr>
            <a:grpSpLocks/>
          </p:cNvGrpSpPr>
          <p:nvPr/>
        </p:nvGrpSpPr>
        <p:grpSpPr bwMode="auto">
          <a:xfrm>
            <a:off x="5791200" y="3733800"/>
            <a:ext cx="1524000" cy="1219200"/>
            <a:chOff x="1248" y="2544"/>
            <a:chExt cx="960" cy="768"/>
          </a:xfrm>
        </p:grpSpPr>
        <p:sp>
          <p:nvSpPr>
            <p:cNvPr id="131182"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83"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84"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85"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86"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87"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88"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89"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1190"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1094" name="Group 80"/>
          <p:cNvGrpSpPr>
            <a:grpSpLocks/>
          </p:cNvGrpSpPr>
          <p:nvPr/>
        </p:nvGrpSpPr>
        <p:grpSpPr bwMode="auto">
          <a:xfrm rot="-519728">
            <a:off x="6438900" y="5410200"/>
            <a:ext cx="342900" cy="233363"/>
            <a:chOff x="1728" y="2064"/>
            <a:chExt cx="384" cy="240"/>
          </a:xfrm>
        </p:grpSpPr>
        <p:sp>
          <p:nvSpPr>
            <p:cNvPr id="131180"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1181"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31095"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096"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097"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098"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099"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00"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01" name="Rectangle 89"/>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02" name="Rectangle 90"/>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03" name="Rectangle 91"/>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04" name="Rectangle 92"/>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05" name="Rectangle 93"/>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06" name="Rectangle 94"/>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07" name="Rectangle 95"/>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08" name="Rectangle 96"/>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09" name="Rectangle 97"/>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10" name="Rectangle 98"/>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11" name="Rectangle 99"/>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12" name="Rectangle 100"/>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13" name="Rectangle 101"/>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14" name="Rectangle 102"/>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15" name="Rectangle 103"/>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16" name="Rectangle 104"/>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17" name="Rectangle 105"/>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18" name="Rectangle 106"/>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19" name="Rectangle 107"/>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20" name="Rectangle 108"/>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21" name="Rectangle 109"/>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22" name="Rectangle 110"/>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23" name="Rectangle 111"/>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24" name="Rectangle 112"/>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25" name="Rectangle 113"/>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26" name="Rectangle 114"/>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27" name="Rectangle 115"/>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28" name="Rectangle 116"/>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29" name="Rectangle 117"/>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30" name="Rectangle 118"/>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31" name="Rectangle 119"/>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32" name="Rectangle 120"/>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33" name="Rectangle 121"/>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34" name="Rectangle 122"/>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grpSp>
        <p:nvGrpSpPr>
          <p:cNvPr id="131135" name="Group 123"/>
          <p:cNvGrpSpPr>
            <a:grpSpLocks/>
          </p:cNvGrpSpPr>
          <p:nvPr/>
        </p:nvGrpSpPr>
        <p:grpSpPr bwMode="auto">
          <a:xfrm>
            <a:off x="5791200" y="4495800"/>
            <a:ext cx="1524000" cy="152400"/>
            <a:chOff x="3648" y="2832"/>
            <a:chExt cx="960" cy="96"/>
          </a:xfrm>
        </p:grpSpPr>
        <p:sp>
          <p:nvSpPr>
            <p:cNvPr id="131170" name="Rectangle 124"/>
            <p:cNvSpPr>
              <a:spLocks noChangeArrowheads="1"/>
            </p:cNvSpPr>
            <p:nvPr/>
          </p:nvSpPr>
          <p:spPr bwMode="auto">
            <a:xfrm>
              <a:off x="364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1171" name="Rectangle 125"/>
            <p:cNvSpPr>
              <a:spLocks noChangeArrowheads="1"/>
            </p:cNvSpPr>
            <p:nvPr/>
          </p:nvSpPr>
          <p:spPr bwMode="auto">
            <a:xfrm>
              <a:off x="374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1172" name="Rectangle 126"/>
            <p:cNvSpPr>
              <a:spLocks noChangeArrowheads="1"/>
            </p:cNvSpPr>
            <p:nvPr/>
          </p:nvSpPr>
          <p:spPr bwMode="auto">
            <a:xfrm>
              <a:off x="384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1173" name="Rectangle 127"/>
            <p:cNvSpPr>
              <a:spLocks noChangeArrowheads="1"/>
            </p:cNvSpPr>
            <p:nvPr/>
          </p:nvSpPr>
          <p:spPr bwMode="auto">
            <a:xfrm>
              <a:off x="393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1174" name="Rectangle 128"/>
            <p:cNvSpPr>
              <a:spLocks noChangeArrowheads="1"/>
            </p:cNvSpPr>
            <p:nvPr/>
          </p:nvSpPr>
          <p:spPr bwMode="auto">
            <a:xfrm>
              <a:off x="403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1175" name="Rectangle 129"/>
            <p:cNvSpPr>
              <a:spLocks noChangeArrowheads="1"/>
            </p:cNvSpPr>
            <p:nvPr/>
          </p:nvSpPr>
          <p:spPr bwMode="auto">
            <a:xfrm>
              <a:off x="412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1176" name="Rectangle 130"/>
            <p:cNvSpPr>
              <a:spLocks noChangeArrowheads="1"/>
            </p:cNvSpPr>
            <p:nvPr/>
          </p:nvSpPr>
          <p:spPr bwMode="auto">
            <a:xfrm>
              <a:off x="422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1177" name="Rectangle 131"/>
            <p:cNvSpPr>
              <a:spLocks noChangeArrowheads="1"/>
            </p:cNvSpPr>
            <p:nvPr/>
          </p:nvSpPr>
          <p:spPr bwMode="auto">
            <a:xfrm>
              <a:off x="432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1178" name="Rectangle 132"/>
            <p:cNvSpPr>
              <a:spLocks noChangeArrowheads="1"/>
            </p:cNvSpPr>
            <p:nvPr/>
          </p:nvSpPr>
          <p:spPr bwMode="auto">
            <a:xfrm>
              <a:off x="441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1179" name="Rectangle 133"/>
            <p:cNvSpPr>
              <a:spLocks noChangeArrowheads="1"/>
            </p:cNvSpPr>
            <p:nvPr/>
          </p:nvSpPr>
          <p:spPr bwMode="auto">
            <a:xfrm>
              <a:off x="451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grpSp>
      <p:sp>
        <p:nvSpPr>
          <p:cNvPr id="131136" name="Line 134"/>
          <p:cNvSpPr>
            <a:spLocks noChangeShapeType="1"/>
          </p:cNvSpPr>
          <p:nvPr/>
        </p:nvSpPr>
        <p:spPr bwMode="auto">
          <a:xfrm flipV="1">
            <a:off x="5486400" y="3581400"/>
            <a:ext cx="0" cy="144780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31137" name="Rectangle 135"/>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1138" name="Rectangle 136"/>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1139" name="Rectangle 137"/>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1140" name="Rectangle 138"/>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1141" name="Rectangle 139"/>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1142" name="Rectangle 140"/>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1143" name="Rectangle 141"/>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1144" name="Rectangle 142"/>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1145" name="Rectangle 143"/>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1146" name="Rectangle 144"/>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grpSp>
        <p:nvGrpSpPr>
          <p:cNvPr id="131147" name="Group 145"/>
          <p:cNvGrpSpPr>
            <a:grpSpLocks/>
          </p:cNvGrpSpPr>
          <p:nvPr/>
        </p:nvGrpSpPr>
        <p:grpSpPr bwMode="auto">
          <a:xfrm>
            <a:off x="5791200" y="4191000"/>
            <a:ext cx="1524000" cy="152400"/>
            <a:chOff x="3648" y="2640"/>
            <a:chExt cx="960" cy="96"/>
          </a:xfrm>
        </p:grpSpPr>
        <p:sp>
          <p:nvSpPr>
            <p:cNvPr id="131160" name="Rectangle 146"/>
            <p:cNvSpPr>
              <a:spLocks noChangeArrowheads="1"/>
            </p:cNvSpPr>
            <p:nvPr/>
          </p:nvSpPr>
          <p:spPr bwMode="auto">
            <a:xfrm>
              <a:off x="3648"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61" name="Rectangle 147"/>
            <p:cNvSpPr>
              <a:spLocks noChangeArrowheads="1"/>
            </p:cNvSpPr>
            <p:nvPr/>
          </p:nvSpPr>
          <p:spPr bwMode="auto">
            <a:xfrm>
              <a:off x="3744"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62" name="Rectangle 148"/>
            <p:cNvSpPr>
              <a:spLocks noChangeArrowheads="1"/>
            </p:cNvSpPr>
            <p:nvPr/>
          </p:nvSpPr>
          <p:spPr bwMode="auto">
            <a:xfrm>
              <a:off x="3840"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63" name="Rectangle 149"/>
            <p:cNvSpPr>
              <a:spLocks noChangeArrowheads="1"/>
            </p:cNvSpPr>
            <p:nvPr/>
          </p:nvSpPr>
          <p:spPr bwMode="auto">
            <a:xfrm>
              <a:off x="3936"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64" name="Rectangle 150"/>
            <p:cNvSpPr>
              <a:spLocks noChangeArrowheads="1"/>
            </p:cNvSpPr>
            <p:nvPr/>
          </p:nvSpPr>
          <p:spPr bwMode="auto">
            <a:xfrm>
              <a:off x="4032"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65" name="Rectangle 151"/>
            <p:cNvSpPr>
              <a:spLocks noChangeArrowheads="1"/>
            </p:cNvSpPr>
            <p:nvPr/>
          </p:nvSpPr>
          <p:spPr bwMode="auto">
            <a:xfrm>
              <a:off x="4128"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66" name="Rectangle 152"/>
            <p:cNvSpPr>
              <a:spLocks noChangeArrowheads="1"/>
            </p:cNvSpPr>
            <p:nvPr/>
          </p:nvSpPr>
          <p:spPr bwMode="auto">
            <a:xfrm>
              <a:off x="4224"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67" name="Rectangle 153"/>
            <p:cNvSpPr>
              <a:spLocks noChangeArrowheads="1"/>
            </p:cNvSpPr>
            <p:nvPr/>
          </p:nvSpPr>
          <p:spPr bwMode="auto">
            <a:xfrm>
              <a:off x="4320"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68" name="Rectangle 154"/>
            <p:cNvSpPr>
              <a:spLocks noChangeArrowheads="1"/>
            </p:cNvSpPr>
            <p:nvPr/>
          </p:nvSpPr>
          <p:spPr bwMode="auto">
            <a:xfrm>
              <a:off x="4416"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69" name="Rectangle 155"/>
            <p:cNvSpPr>
              <a:spLocks noChangeArrowheads="1"/>
            </p:cNvSpPr>
            <p:nvPr/>
          </p:nvSpPr>
          <p:spPr bwMode="auto">
            <a:xfrm>
              <a:off x="4512"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grpSp>
      <p:grpSp>
        <p:nvGrpSpPr>
          <p:cNvPr id="131148" name="Group 156"/>
          <p:cNvGrpSpPr>
            <a:grpSpLocks/>
          </p:cNvGrpSpPr>
          <p:nvPr/>
        </p:nvGrpSpPr>
        <p:grpSpPr bwMode="auto">
          <a:xfrm>
            <a:off x="5791200" y="4343400"/>
            <a:ext cx="1524000" cy="152400"/>
            <a:chOff x="3648" y="2736"/>
            <a:chExt cx="960" cy="96"/>
          </a:xfrm>
        </p:grpSpPr>
        <p:sp>
          <p:nvSpPr>
            <p:cNvPr id="131150" name="Rectangle 157"/>
            <p:cNvSpPr>
              <a:spLocks noChangeArrowheads="1"/>
            </p:cNvSpPr>
            <p:nvPr/>
          </p:nvSpPr>
          <p:spPr bwMode="auto">
            <a:xfrm>
              <a:off x="3648" y="2736"/>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51" name="Rectangle 158"/>
            <p:cNvSpPr>
              <a:spLocks noChangeArrowheads="1"/>
            </p:cNvSpPr>
            <p:nvPr/>
          </p:nvSpPr>
          <p:spPr bwMode="auto">
            <a:xfrm>
              <a:off x="3744" y="2736"/>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52" name="Rectangle 159"/>
            <p:cNvSpPr>
              <a:spLocks noChangeArrowheads="1"/>
            </p:cNvSpPr>
            <p:nvPr/>
          </p:nvSpPr>
          <p:spPr bwMode="auto">
            <a:xfrm>
              <a:off x="3840" y="2736"/>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53" name="Rectangle 160"/>
            <p:cNvSpPr>
              <a:spLocks noChangeArrowheads="1"/>
            </p:cNvSpPr>
            <p:nvPr/>
          </p:nvSpPr>
          <p:spPr bwMode="auto">
            <a:xfrm>
              <a:off x="3936" y="2736"/>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54" name="Rectangle 161"/>
            <p:cNvSpPr>
              <a:spLocks noChangeArrowheads="1"/>
            </p:cNvSpPr>
            <p:nvPr/>
          </p:nvSpPr>
          <p:spPr bwMode="auto">
            <a:xfrm>
              <a:off x="4032" y="2736"/>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55" name="Rectangle 162"/>
            <p:cNvSpPr>
              <a:spLocks noChangeArrowheads="1"/>
            </p:cNvSpPr>
            <p:nvPr/>
          </p:nvSpPr>
          <p:spPr bwMode="auto">
            <a:xfrm>
              <a:off x="4128" y="2736"/>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56" name="Rectangle 163"/>
            <p:cNvSpPr>
              <a:spLocks noChangeArrowheads="1"/>
            </p:cNvSpPr>
            <p:nvPr/>
          </p:nvSpPr>
          <p:spPr bwMode="auto">
            <a:xfrm>
              <a:off x="4224" y="2736"/>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57" name="Rectangle 164"/>
            <p:cNvSpPr>
              <a:spLocks noChangeArrowheads="1"/>
            </p:cNvSpPr>
            <p:nvPr/>
          </p:nvSpPr>
          <p:spPr bwMode="auto">
            <a:xfrm>
              <a:off x="4320" y="2736"/>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58" name="Rectangle 165"/>
            <p:cNvSpPr>
              <a:spLocks noChangeArrowheads="1"/>
            </p:cNvSpPr>
            <p:nvPr/>
          </p:nvSpPr>
          <p:spPr bwMode="auto">
            <a:xfrm>
              <a:off x="4416" y="2736"/>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1159" name="Rectangle 166"/>
            <p:cNvSpPr>
              <a:spLocks noChangeArrowheads="1"/>
            </p:cNvSpPr>
            <p:nvPr/>
          </p:nvSpPr>
          <p:spPr bwMode="auto">
            <a:xfrm>
              <a:off x="4512" y="2736"/>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grpSp>
      <p:sp>
        <p:nvSpPr>
          <p:cNvPr id="131149" name="Rectangle 167"/>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1078311001"/>
      </p:ext>
    </p:extLst>
  </p:cSld>
  <p:clrMapOvr>
    <a:masterClrMapping/>
  </p:clrMapOvr>
  <p:transition advTm="416"/>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32099"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2100" name="Group 4"/>
          <p:cNvGrpSpPr>
            <a:grpSpLocks/>
          </p:cNvGrpSpPr>
          <p:nvPr/>
        </p:nvGrpSpPr>
        <p:grpSpPr bwMode="auto">
          <a:xfrm rot="2542255">
            <a:off x="1752600" y="5329238"/>
            <a:ext cx="342900" cy="233362"/>
            <a:chOff x="1728" y="2064"/>
            <a:chExt cx="384" cy="240"/>
          </a:xfrm>
        </p:grpSpPr>
        <p:sp>
          <p:nvSpPr>
            <p:cNvPr id="132251"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2252"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2101" name="Group 7"/>
          <p:cNvGrpSpPr>
            <a:grpSpLocks/>
          </p:cNvGrpSpPr>
          <p:nvPr/>
        </p:nvGrpSpPr>
        <p:grpSpPr bwMode="auto">
          <a:xfrm rot="-2651179">
            <a:off x="3124200" y="5329238"/>
            <a:ext cx="342900" cy="233362"/>
            <a:chOff x="1728" y="2064"/>
            <a:chExt cx="384" cy="240"/>
          </a:xfrm>
        </p:grpSpPr>
        <p:sp>
          <p:nvSpPr>
            <p:cNvPr id="132249"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2250"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2102" name="Group 10"/>
          <p:cNvGrpSpPr>
            <a:grpSpLocks/>
          </p:cNvGrpSpPr>
          <p:nvPr/>
        </p:nvGrpSpPr>
        <p:grpSpPr bwMode="auto">
          <a:xfrm rot="-7843673">
            <a:off x="3221832" y="3026568"/>
            <a:ext cx="342900" cy="233363"/>
            <a:chOff x="1728" y="2064"/>
            <a:chExt cx="384" cy="240"/>
          </a:xfrm>
        </p:grpSpPr>
        <p:sp>
          <p:nvSpPr>
            <p:cNvPr id="132247"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2248"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2103"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2104" name="Group 14"/>
          <p:cNvGrpSpPr>
            <a:grpSpLocks/>
          </p:cNvGrpSpPr>
          <p:nvPr/>
        </p:nvGrpSpPr>
        <p:grpSpPr bwMode="auto">
          <a:xfrm rot="-10797907">
            <a:off x="2476500" y="2949575"/>
            <a:ext cx="342900" cy="233363"/>
            <a:chOff x="1728" y="2064"/>
            <a:chExt cx="384" cy="240"/>
          </a:xfrm>
        </p:grpSpPr>
        <p:sp>
          <p:nvSpPr>
            <p:cNvPr id="132245"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2246"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2105" name="Group 17"/>
          <p:cNvGrpSpPr>
            <a:grpSpLocks/>
          </p:cNvGrpSpPr>
          <p:nvPr/>
        </p:nvGrpSpPr>
        <p:grpSpPr bwMode="auto">
          <a:xfrm rot="9922521">
            <a:off x="1752600" y="2949575"/>
            <a:ext cx="342900" cy="233363"/>
            <a:chOff x="1728" y="2064"/>
            <a:chExt cx="384" cy="240"/>
          </a:xfrm>
        </p:grpSpPr>
        <p:sp>
          <p:nvSpPr>
            <p:cNvPr id="132243"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2244"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2106" name="Group 20"/>
          <p:cNvGrpSpPr>
            <a:grpSpLocks/>
          </p:cNvGrpSpPr>
          <p:nvPr/>
        </p:nvGrpSpPr>
        <p:grpSpPr bwMode="auto">
          <a:xfrm>
            <a:off x="1981200" y="3581400"/>
            <a:ext cx="1219200" cy="1524000"/>
            <a:chOff x="1344" y="2448"/>
            <a:chExt cx="768" cy="960"/>
          </a:xfrm>
        </p:grpSpPr>
        <p:sp>
          <p:nvSpPr>
            <p:cNvPr id="132234"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35"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36"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37"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38"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39"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40"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41"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42"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2107" name="Group 30"/>
          <p:cNvGrpSpPr>
            <a:grpSpLocks/>
          </p:cNvGrpSpPr>
          <p:nvPr/>
        </p:nvGrpSpPr>
        <p:grpSpPr bwMode="auto">
          <a:xfrm>
            <a:off x="1828800" y="3733800"/>
            <a:ext cx="1524000" cy="1219200"/>
            <a:chOff x="1248" y="2544"/>
            <a:chExt cx="960" cy="768"/>
          </a:xfrm>
        </p:grpSpPr>
        <p:sp>
          <p:nvSpPr>
            <p:cNvPr id="132225"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26"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27"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28"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29"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30"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31"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32"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33"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2108" name="Group 40"/>
          <p:cNvGrpSpPr>
            <a:grpSpLocks/>
          </p:cNvGrpSpPr>
          <p:nvPr/>
        </p:nvGrpSpPr>
        <p:grpSpPr bwMode="auto">
          <a:xfrm rot="-519728">
            <a:off x="2476500" y="5410200"/>
            <a:ext cx="342900" cy="233363"/>
            <a:chOff x="1728" y="2064"/>
            <a:chExt cx="384" cy="240"/>
          </a:xfrm>
        </p:grpSpPr>
        <p:sp>
          <p:nvSpPr>
            <p:cNvPr id="132223"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2224"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2109" name="Rectangle 43"/>
          <p:cNvSpPr>
            <a:spLocks noChangeArrowheads="1"/>
          </p:cNvSpPr>
          <p:nvPr/>
        </p:nvSpPr>
        <p:spPr bwMode="auto">
          <a:xfrm>
            <a:off x="5181600" y="2590800"/>
            <a:ext cx="2743200" cy="3276600"/>
          </a:xfrm>
          <a:prstGeom prst="rect">
            <a:avLst/>
          </a:prstGeom>
          <a:solidFill>
            <a:schemeClr val="tx1"/>
          </a:solidFill>
          <a:ln w="12700">
            <a:solidFill>
              <a:schemeClr val="tx2"/>
            </a:solidFill>
            <a:miter lim="800000"/>
            <a:headEnd/>
            <a:tailEnd/>
          </a:ln>
        </p:spPr>
        <p:txBody>
          <a:bodyPr wrap="none" anchor="ctr"/>
          <a:lstStyle/>
          <a:p>
            <a:endParaRPr lang="en-US"/>
          </a:p>
        </p:txBody>
      </p:sp>
      <p:grpSp>
        <p:nvGrpSpPr>
          <p:cNvPr id="132110" name="Group 44"/>
          <p:cNvGrpSpPr>
            <a:grpSpLocks/>
          </p:cNvGrpSpPr>
          <p:nvPr/>
        </p:nvGrpSpPr>
        <p:grpSpPr bwMode="auto">
          <a:xfrm rot="2542255">
            <a:off x="5715000" y="5329238"/>
            <a:ext cx="342900" cy="233362"/>
            <a:chOff x="1728" y="2064"/>
            <a:chExt cx="384" cy="240"/>
          </a:xfrm>
        </p:grpSpPr>
        <p:sp>
          <p:nvSpPr>
            <p:cNvPr id="132221"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2222"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2111" name="Group 47"/>
          <p:cNvGrpSpPr>
            <a:grpSpLocks/>
          </p:cNvGrpSpPr>
          <p:nvPr/>
        </p:nvGrpSpPr>
        <p:grpSpPr bwMode="auto">
          <a:xfrm rot="-2651179">
            <a:off x="7086600" y="5329238"/>
            <a:ext cx="342900" cy="233362"/>
            <a:chOff x="1728" y="2064"/>
            <a:chExt cx="384" cy="240"/>
          </a:xfrm>
        </p:grpSpPr>
        <p:sp>
          <p:nvSpPr>
            <p:cNvPr id="132219"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2220"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2112" name="Group 50"/>
          <p:cNvGrpSpPr>
            <a:grpSpLocks/>
          </p:cNvGrpSpPr>
          <p:nvPr/>
        </p:nvGrpSpPr>
        <p:grpSpPr bwMode="auto">
          <a:xfrm rot="-7843673">
            <a:off x="7184232" y="3026568"/>
            <a:ext cx="342900" cy="233363"/>
            <a:chOff x="1728" y="2064"/>
            <a:chExt cx="384" cy="240"/>
          </a:xfrm>
        </p:grpSpPr>
        <p:sp>
          <p:nvSpPr>
            <p:cNvPr id="132217" name="Rectangle 5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2218" name="Rectangle 5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2113"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2114" name="Group 54"/>
          <p:cNvGrpSpPr>
            <a:grpSpLocks/>
          </p:cNvGrpSpPr>
          <p:nvPr/>
        </p:nvGrpSpPr>
        <p:grpSpPr bwMode="auto">
          <a:xfrm rot="-10797907">
            <a:off x="6438900" y="2949575"/>
            <a:ext cx="342900" cy="233363"/>
            <a:chOff x="1728" y="2064"/>
            <a:chExt cx="384" cy="240"/>
          </a:xfrm>
        </p:grpSpPr>
        <p:sp>
          <p:nvSpPr>
            <p:cNvPr id="132215"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2216"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2115" name="Group 57"/>
          <p:cNvGrpSpPr>
            <a:grpSpLocks/>
          </p:cNvGrpSpPr>
          <p:nvPr/>
        </p:nvGrpSpPr>
        <p:grpSpPr bwMode="auto">
          <a:xfrm rot="9922521">
            <a:off x="5715000" y="2949575"/>
            <a:ext cx="342900" cy="233363"/>
            <a:chOff x="1728" y="2064"/>
            <a:chExt cx="384" cy="240"/>
          </a:xfrm>
        </p:grpSpPr>
        <p:sp>
          <p:nvSpPr>
            <p:cNvPr id="132213"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2214"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2116" name="Group 60"/>
          <p:cNvGrpSpPr>
            <a:grpSpLocks/>
          </p:cNvGrpSpPr>
          <p:nvPr/>
        </p:nvGrpSpPr>
        <p:grpSpPr bwMode="auto">
          <a:xfrm>
            <a:off x="5943600" y="3581400"/>
            <a:ext cx="1219200" cy="1524000"/>
            <a:chOff x="1344" y="2448"/>
            <a:chExt cx="768" cy="960"/>
          </a:xfrm>
        </p:grpSpPr>
        <p:sp>
          <p:nvSpPr>
            <p:cNvPr id="132204"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05"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06"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07"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08"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09"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10"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11"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12"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2117" name="Group 70"/>
          <p:cNvGrpSpPr>
            <a:grpSpLocks/>
          </p:cNvGrpSpPr>
          <p:nvPr/>
        </p:nvGrpSpPr>
        <p:grpSpPr bwMode="auto">
          <a:xfrm>
            <a:off x="5791200" y="3733800"/>
            <a:ext cx="1524000" cy="1219200"/>
            <a:chOff x="1248" y="2544"/>
            <a:chExt cx="960" cy="768"/>
          </a:xfrm>
        </p:grpSpPr>
        <p:sp>
          <p:nvSpPr>
            <p:cNvPr id="132195"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196"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197"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198"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199"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00"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01"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02"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2203"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2118" name="Group 80"/>
          <p:cNvGrpSpPr>
            <a:grpSpLocks/>
          </p:cNvGrpSpPr>
          <p:nvPr/>
        </p:nvGrpSpPr>
        <p:grpSpPr bwMode="auto">
          <a:xfrm rot="-519728">
            <a:off x="6438900" y="5410200"/>
            <a:ext cx="342900" cy="233363"/>
            <a:chOff x="1728" y="2064"/>
            <a:chExt cx="384" cy="240"/>
          </a:xfrm>
        </p:grpSpPr>
        <p:sp>
          <p:nvSpPr>
            <p:cNvPr id="132193"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2194"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32119"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20"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21"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22"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23"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24"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25" name="Rectangle 89"/>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26" name="Rectangle 90"/>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27" name="Rectangle 91"/>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28" name="Rectangle 92"/>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29" name="Rectangle 93"/>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30" name="Rectangle 94"/>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31" name="Rectangle 95"/>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32" name="Rectangle 96"/>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33" name="Rectangle 97"/>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34" name="Rectangle 98"/>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35" name="Rectangle 99"/>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36" name="Rectangle 100"/>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37" name="Rectangle 101"/>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38" name="Rectangle 102"/>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39" name="Rectangle 103"/>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40" name="Rectangle 104"/>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41" name="Rectangle 105"/>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42" name="Rectangle 106"/>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43" name="Rectangle 107"/>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44" name="Rectangle 108"/>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45" name="Rectangle 109"/>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46" name="Rectangle 110"/>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47" name="Rectangle 111"/>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48" name="Rectangle 112"/>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49" name="Rectangle 113"/>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50" name="Rectangle 114"/>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51" name="Rectangle 115"/>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52" name="Rectangle 116"/>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53" name="Rectangle 117"/>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54" name="Rectangle 118"/>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55" name="Rectangle 119"/>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56" name="Rectangle 120"/>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57" name="Rectangle 121"/>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58" name="Rectangle 122"/>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grpSp>
        <p:nvGrpSpPr>
          <p:cNvPr id="132159" name="Group 123"/>
          <p:cNvGrpSpPr>
            <a:grpSpLocks/>
          </p:cNvGrpSpPr>
          <p:nvPr/>
        </p:nvGrpSpPr>
        <p:grpSpPr bwMode="auto">
          <a:xfrm>
            <a:off x="5791200" y="4343400"/>
            <a:ext cx="1524000" cy="152400"/>
            <a:chOff x="3648" y="2832"/>
            <a:chExt cx="960" cy="96"/>
          </a:xfrm>
        </p:grpSpPr>
        <p:sp>
          <p:nvSpPr>
            <p:cNvPr id="132183" name="Rectangle 124"/>
            <p:cNvSpPr>
              <a:spLocks noChangeArrowheads="1"/>
            </p:cNvSpPr>
            <p:nvPr/>
          </p:nvSpPr>
          <p:spPr bwMode="auto">
            <a:xfrm>
              <a:off x="364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2184" name="Rectangle 125"/>
            <p:cNvSpPr>
              <a:spLocks noChangeArrowheads="1"/>
            </p:cNvSpPr>
            <p:nvPr/>
          </p:nvSpPr>
          <p:spPr bwMode="auto">
            <a:xfrm>
              <a:off x="374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2185" name="Rectangle 126"/>
            <p:cNvSpPr>
              <a:spLocks noChangeArrowheads="1"/>
            </p:cNvSpPr>
            <p:nvPr/>
          </p:nvSpPr>
          <p:spPr bwMode="auto">
            <a:xfrm>
              <a:off x="384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2186" name="Rectangle 127"/>
            <p:cNvSpPr>
              <a:spLocks noChangeArrowheads="1"/>
            </p:cNvSpPr>
            <p:nvPr/>
          </p:nvSpPr>
          <p:spPr bwMode="auto">
            <a:xfrm>
              <a:off x="393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2187" name="Rectangle 128"/>
            <p:cNvSpPr>
              <a:spLocks noChangeArrowheads="1"/>
            </p:cNvSpPr>
            <p:nvPr/>
          </p:nvSpPr>
          <p:spPr bwMode="auto">
            <a:xfrm>
              <a:off x="403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2188" name="Rectangle 129"/>
            <p:cNvSpPr>
              <a:spLocks noChangeArrowheads="1"/>
            </p:cNvSpPr>
            <p:nvPr/>
          </p:nvSpPr>
          <p:spPr bwMode="auto">
            <a:xfrm>
              <a:off x="412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2189" name="Rectangle 130"/>
            <p:cNvSpPr>
              <a:spLocks noChangeArrowheads="1"/>
            </p:cNvSpPr>
            <p:nvPr/>
          </p:nvSpPr>
          <p:spPr bwMode="auto">
            <a:xfrm>
              <a:off x="422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2190" name="Rectangle 131"/>
            <p:cNvSpPr>
              <a:spLocks noChangeArrowheads="1"/>
            </p:cNvSpPr>
            <p:nvPr/>
          </p:nvSpPr>
          <p:spPr bwMode="auto">
            <a:xfrm>
              <a:off x="432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2191" name="Rectangle 132"/>
            <p:cNvSpPr>
              <a:spLocks noChangeArrowheads="1"/>
            </p:cNvSpPr>
            <p:nvPr/>
          </p:nvSpPr>
          <p:spPr bwMode="auto">
            <a:xfrm>
              <a:off x="441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2192" name="Rectangle 133"/>
            <p:cNvSpPr>
              <a:spLocks noChangeArrowheads="1"/>
            </p:cNvSpPr>
            <p:nvPr/>
          </p:nvSpPr>
          <p:spPr bwMode="auto">
            <a:xfrm>
              <a:off x="451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grpSp>
      <p:sp>
        <p:nvSpPr>
          <p:cNvPr id="132160" name="Line 134"/>
          <p:cNvSpPr>
            <a:spLocks noChangeShapeType="1"/>
          </p:cNvSpPr>
          <p:nvPr/>
        </p:nvSpPr>
        <p:spPr bwMode="auto">
          <a:xfrm flipV="1">
            <a:off x="5486400" y="3581400"/>
            <a:ext cx="0" cy="144780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32161" name="Rectangle 135"/>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2162" name="Rectangle 136"/>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2163" name="Rectangle 137"/>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2164" name="Rectangle 138"/>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2165" name="Rectangle 139"/>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2166" name="Rectangle 140"/>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2167" name="Rectangle 141"/>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2168" name="Rectangle 142"/>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2169" name="Rectangle 143"/>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2170" name="Rectangle 144"/>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grpSp>
        <p:nvGrpSpPr>
          <p:cNvPr id="132171" name="Group 145"/>
          <p:cNvGrpSpPr>
            <a:grpSpLocks/>
          </p:cNvGrpSpPr>
          <p:nvPr/>
        </p:nvGrpSpPr>
        <p:grpSpPr bwMode="auto">
          <a:xfrm>
            <a:off x="5791200" y="4191000"/>
            <a:ext cx="1524000" cy="152400"/>
            <a:chOff x="3648" y="2640"/>
            <a:chExt cx="960" cy="96"/>
          </a:xfrm>
        </p:grpSpPr>
        <p:sp>
          <p:nvSpPr>
            <p:cNvPr id="132173" name="Rectangle 146"/>
            <p:cNvSpPr>
              <a:spLocks noChangeArrowheads="1"/>
            </p:cNvSpPr>
            <p:nvPr/>
          </p:nvSpPr>
          <p:spPr bwMode="auto">
            <a:xfrm>
              <a:off x="3648"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74" name="Rectangle 147"/>
            <p:cNvSpPr>
              <a:spLocks noChangeArrowheads="1"/>
            </p:cNvSpPr>
            <p:nvPr/>
          </p:nvSpPr>
          <p:spPr bwMode="auto">
            <a:xfrm>
              <a:off x="3744"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75" name="Rectangle 148"/>
            <p:cNvSpPr>
              <a:spLocks noChangeArrowheads="1"/>
            </p:cNvSpPr>
            <p:nvPr/>
          </p:nvSpPr>
          <p:spPr bwMode="auto">
            <a:xfrm>
              <a:off x="3840"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76" name="Rectangle 149"/>
            <p:cNvSpPr>
              <a:spLocks noChangeArrowheads="1"/>
            </p:cNvSpPr>
            <p:nvPr/>
          </p:nvSpPr>
          <p:spPr bwMode="auto">
            <a:xfrm>
              <a:off x="3936"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77" name="Rectangle 150"/>
            <p:cNvSpPr>
              <a:spLocks noChangeArrowheads="1"/>
            </p:cNvSpPr>
            <p:nvPr/>
          </p:nvSpPr>
          <p:spPr bwMode="auto">
            <a:xfrm>
              <a:off x="4032"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78" name="Rectangle 151"/>
            <p:cNvSpPr>
              <a:spLocks noChangeArrowheads="1"/>
            </p:cNvSpPr>
            <p:nvPr/>
          </p:nvSpPr>
          <p:spPr bwMode="auto">
            <a:xfrm>
              <a:off x="4128"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79" name="Rectangle 152"/>
            <p:cNvSpPr>
              <a:spLocks noChangeArrowheads="1"/>
            </p:cNvSpPr>
            <p:nvPr/>
          </p:nvSpPr>
          <p:spPr bwMode="auto">
            <a:xfrm>
              <a:off x="4224"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80" name="Rectangle 153"/>
            <p:cNvSpPr>
              <a:spLocks noChangeArrowheads="1"/>
            </p:cNvSpPr>
            <p:nvPr/>
          </p:nvSpPr>
          <p:spPr bwMode="auto">
            <a:xfrm>
              <a:off x="4320"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81" name="Rectangle 154"/>
            <p:cNvSpPr>
              <a:spLocks noChangeArrowheads="1"/>
            </p:cNvSpPr>
            <p:nvPr/>
          </p:nvSpPr>
          <p:spPr bwMode="auto">
            <a:xfrm>
              <a:off x="4416"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2182" name="Rectangle 155"/>
            <p:cNvSpPr>
              <a:spLocks noChangeArrowheads="1"/>
            </p:cNvSpPr>
            <p:nvPr/>
          </p:nvSpPr>
          <p:spPr bwMode="auto">
            <a:xfrm>
              <a:off x="4512" y="2640"/>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grpSp>
      <p:sp>
        <p:nvSpPr>
          <p:cNvPr id="132172" name="Rectangle 156"/>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1503344168"/>
      </p:ext>
    </p:extLst>
  </p:cSld>
  <p:clrMapOvr>
    <a:masterClrMapping/>
  </p:clrMapOvr>
  <p:transition advTm="26368"/>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33123"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3124" name="Group 4"/>
          <p:cNvGrpSpPr>
            <a:grpSpLocks/>
          </p:cNvGrpSpPr>
          <p:nvPr/>
        </p:nvGrpSpPr>
        <p:grpSpPr bwMode="auto">
          <a:xfrm rot="2542255">
            <a:off x="1752600" y="5329238"/>
            <a:ext cx="342900" cy="233362"/>
            <a:chOff x="1728" y="2064"/>
            <a:chExt cx="384" cy="240"/>
          </a:xfrm>
        </p:grpSpPr>
        <p:sp>
          <p:nvSpPr>
            <p:cNvPr id="133276"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3277"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3125" name="Group 7"/>
          <p:cNvGrpSpPr>
            <a:grpSpLocks/>
          </p:cNvGrpSpPr>
          <p:nvPr/>
        </p:nvGrpSpPr>
        <p:grpSpPr bwMode="auto">
          <a:xfrm rot="-2651179">
            <a:off x="3124200" y="5329238"/>
            <a:ext cx="342900" cy="233362"/>
            <a:chOff x="1728" y="2064"/>
            <a:chExt cx="384" cy="240"/>
          </a:xfrm>
        </p:grpSpPr>
        <p:sp>
          <p:nvSpPr>
            <p:cNvPr id="133274"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3275"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3126" name="Group 10"/>
          <p:cNvGrpSpPr>
            <a:grpSpLocks/>
          </p:cNvGrpSpPr>
          <p:nvPr/>
        </p:nvGrpSpPr>
        <p:grpSpPr bwMode="auto">
          <a:xfrm rot="-7843673">
            <a:off x="3221832" y="3026568"/>
            <a:ext cx="342900" cy="233363"/>
            <a:chOff x="1728" y="2064"/>
            <a:chExt cx="384" cy="240"/>
          </a:xfrm>
        </p:grpSpPr>
        <p:sp>
          <p:nvSpPr>
            <p:cNvPr id="133272"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3273"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3127"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3128" name="Group 14"/>
          <p:cNvGrpSpPr>
            <a:grpSpLocks/>
          </p:cNvGrpSpPr>
          <p:nvPr/>
        </p:nvGrpSpPr>
        <p:grpSpPr bwMode="auto">
          <a:xfrm rot="-10797907">
            <a:off x="2476500" y="2949575"/>
            <a:ext cx="342900" cy="233363"/>
            <a:chOff x="1728" y="2064"/>
            <a:chExt cx="384" cy="240"/>
          </a:xfrm>
        </p:grpSpPr>
        <p:sp>
          <p:nvSpPr>
            <p:cNvPr id="133270"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3271"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3129" name="Group 17"/>
          <p:cNvGrpSpPr>
            <a:grpSpLocks/>
          </p:cNvGrpSpPr>
          <p:nvPr/>
        </p:nvGrpSpPr>
        <p:grpSpPr bwMode="auto">
          <a:xfrm rot="9922521">
            <a:off x="1752600" y="2949575"/>
            <a:ext cx="342900" cy="233363"/>
            <a:chOff x="1728" y="2064"/>
            <a:chExt cx="384" cy="240"/>
          </a:xfrm>
        </p:grpSpPr>
        <p:sp>
          <p:nvSpPr>
            <p:cNvPr id="133268"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3269"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3130" name="Group 20"/>
          <p:cNvGrpSpPr>
            <a:grpSpLocks/>
          </p:cNvGrpSpPr>
          <p:nvPr/>
        </p:nvGrpSpPr>
        <p:grpSpPr bwMode="auto">
          <a:xfrm>
            <a:off x="1981200" y="3581400"/>
            <a:ext cx="1219200" cy="1524000"/>
            <a:chOff x="1344" y="2448"/>
            <a:chExt cx="768" cy="960"/>
          </a:xfrm>
        </p:grpSpPr>
        <p:sp>
          <p:nvSpPr>
            <p:cNvPr id="133259"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60"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61"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62"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63"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64"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65"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66"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67"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3131" name="Group 30"/>
          <p:cNvGrpSpPr>
            <a:grpSpLocks/>
          </p:cNvGrpSpPr>
          <p:nvPr/>
        </p:nvGrpSpPr>
        <p:grpSpPr bwMode="auto">
          <a:xfrm>
            <a:off x="1828800" y="3733800"/>
            <a:ext cx="1524000" cy="1219200"/>
            <a:chOff x="1248" y="2544"/>
            <a:chExt cx="960" cy="768"/>
          </a:xfrm>
        </p:grpSpPr>
        <p:sp>
          <p:nvSpPr>
            <p:cNvPr id="133250"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51"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52"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53"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54"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55"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56"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57"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58"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3132" name="Group 40"/>
          <p:cNvGrpSpPr>
            <a:grpSpLocks/>
          </p:cNvGrpSpPr>
          <p:nvPr/>
        </p:nvGrpSpPr>
        <p:grpSpPr bwMode="auto">
          <a:xfrm rot="-519728">
            <a:off x="2476500" y="5410200"/>
            <a:ext cx="342900" cy="233363"/>
            <a:chOff x="1728" y="2064"/>
            <a:chExt cx="384" cy="240"/>
          </a:xfrm>
        </p:grpSpPr>
        <p:sp>
          <p:nvSpPr>
            <p:cNvPr id="133248"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3249"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3133"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3134" name="Group 44"/>
          <p:cNvGrpSpPr>
            <a:grpSpLocks/>
          </p:cNvGrpSpPr>
          <p:nvPr/>
        </p:nvGrpSpPr>
        <p:grpSpPr bwMode="auto">
          <a:xfrm rot="2542255">
            <a:off x="5715000" y="5329238"/>
            <a:ext cx="342900" cy="233362"/>
            <a:chOff x="1728" y="2064"/>
            <a:chExt cx="384" cy="240"/>
          </a:xfrm>
        </p:grpSpPr>
        <p:sp>
          <p:nvSpPr>
            <p:cNvPr id="133246"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3247"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3135" name="Group 47"/>
          <p:cNvGrpSpPr>
            <a:grpSpLocks/>
          </p:cNvGrpSpPr>
          <p:nvPr/>
        </p:nvGrpSpPr>
        <p:grpSpPr bwMode="auto">
          <a:xfrm rot="-2651179">
            <a:off x="7086600" y="5329238"/>
            <a:ext cx="342900" cy="233362"/>
            <a:chOff x="1728" y="2064"/>
            <a:chExt cx="384" cy="240"/>
          </a:xfrm>
        </p:grpSpPr>
        <p:sp>
          <p:nvSpPr>
            <p:cNvPr id="133244"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3245"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3136" name="Group 50"/>
          <p:cNvGrpSpPr>
            <a:grpSpLocks/>
          </p:cNvGrpSpPr>
          <p:nvPr/>
        </p:nvGrpSpPr>
        <p:grpSpPr bwMode="auto">
          <a:xfrm rot="-7843673">
            <a:off x="7184232" y="3026568"/>
            <a:ext cx="342900" cy="233363"/>
            <a:chOff x="1728" y="2064"/>
            <a:chExt cx="384" cy="240"/>
          </a:xfrm>
        </p:grpSpPr>
        <p:sp>
          <p:nvSpPr>
            <p:cNvPr id="133242" name="Rectangle 5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3243" name="Rectangle 5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3137"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3138" name="Group 54"/>
          <p:cNvGrpSpPr>
            <a:grpSpLocks/>
          </p:cNvGrpSpPr>
          <p:nvPr/>
        </p:nvGrpSpPr>
        <p:grpSpPr bwMode="auto">
          <a:xfrm rot="-10797907">
            <a:off x="6438900" y="2949575"/>
            <a:ext cx="342900" cy="233363"/>
            <a:chOff x="1728" y="2064"/>
            <a:chExt cx="384" cy="240"/>
          </a:xfrm>
        </p:grpSpPr>
        <p:sp>
          <p:nvSpPr>
            <p:cNvPr id="133240"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3241"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3139" name="Group 57"/>
          <p:cNvGrpSpPr>
            <a:grpSpLocks/>
          </p:cNvGrpSpPr>
          <p:nvPr/>
        </p:nvGrpSpPr>
        <p:grpSpPr bwMode="auto">
          <a:xfrm rot="9922521">
            <a:off x="5715000" y="2949575"/>
            <a:ext cx="342900" cy="233363"/>
            <a:chOff x="1728" y="2064"/>
            <a:chExt cx="384" cy="240"/>
          </a:xfrm>
        </p:grpSpPr>
        <p:sp>
          <p:nvSpPr>
            <p:cNvPr id="133238"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3239"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3140" name="Group 60"/>
          <p:cNvGrpSpPr>
            <a:grpSpLocks/>
          </p:cNvGrpSpPr>
          <p:nvPr/>
        </p:nvGrpSpPr>
        <p:grpSpPr bwMode="auto">
          <a:xfrm>
            <a:off x="5943600" y="3581400"/>
            <a:ext cx="1219200" cy="1524000"/>
            <a:chOff x="1344" y="2448"/>
            <a:chExt cx="768" cy="960"/>
          </a:xfrm>
        </p:grpSpPr>
        <p:sp>
          <p:nvSpPr>
            <p:cNvPr id="133229"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30"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31"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32"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33"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34"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35"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36"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37"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3141" name="Group 70"/>
          <p:cNvGrpSpPr>
            <a:grpSpLocks/>
          </p:cNvGrpSpPr>
          <p:nvPr/>
        </p:nvGrpSpPr>
        <p:grpSpPr bwMode="auto">
          <a:xfrm>
            <a:off x="5791200" y="3733800"/>
            <a:ext cx="1524000" cy="1219200"/>
            <a:chOff x="1248" y="2544"/>
            <a:chExt cx="960" cy="768"/>
          </a:xfrm>
        </p:grpSpPr>
        <p:sp>
          <p:nvSpPr>
            <p:cNvPr id="133220"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21"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22"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23"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24"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25"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26"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27"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3228"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3142" name="Group 80"/>
          <p:cNvGrpSpPr>
            <a:grpSpLocks/>
          </p:cNvGrpSpPr>
          <p:nvPr/>
        </p:nvGrpSpPr>
        <p:grpSpPr bwMode="auto">
          <a:xfrm rot="-519728">
            <a:off x="6438900" y="5410200"/>
            <a:ext cx="342900" cy="233363"/>
            <a:chOff x="1728" y="2064"/>
            <a:chExt cx="384" cy="240"/>
          </a:xfrm>
        </p:grpSpPr>
        <p:sp>
          <p:nvSpPr>
            <p:cNvPr id="133218"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3219"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33143"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44"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45"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46"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47"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48"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49" name="Rectangle 89"/>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50" name="Rectangle 90"/>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51" name="Rectangle 91"/>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52" name="Rectangle 92"/>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53" name="Rectangle 93"/>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54" name="Rectangle 94"/>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55" name="Rectangle 95"/>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56" name="Rectangle 96"/>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57" name="Rectangle 97"/>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58" name="Rectangle 98"/>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59" name="Rectangle 99"/>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60" name="Rectangle 100"/>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61" name="Rectangle 101"/>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62" name="Rectangle 102"/>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63" name="Rectangle 103"/>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64" name="Rectangle 104"/>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65" name="Rectangle 105"/>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66" name="Rectangle 106"/>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67" name="Rectangle 107"/>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68" name="Rectangle 108"/>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69" name="Rectangle 109"/>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70" name="Rectangle 110"/>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71" name="Rectangle 111"/>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72" name="Rectangle 112"/>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73" name="Rectangle 113"/>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74" name="Rectangle 114"/>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75" name="Rectangle 115"/>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76" name="Rectangle 116"/>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77" name="Rectangle 117"/>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78" name="Rectangle 118"/>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79" name="Rectangle 119"/>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80" name="Rectangle 120"/>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81" name="Rectangle 121"/>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3182" name="Rectangle 122"/>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grpSp>
        <p:nvGrpSpPr>
          <p:cNvPr id="133183" name="Group 123"/>
          <p:cNvGrpSpPr>
            <a:grpSpLocks/>
          </p:cNvGrpSpPr>
          <p:nvPr/>
        </p:nvGrpSpPr>
        <p:grpSpPr bwMode="auto">
          <a:xfrm>
            <a:off x="5791200" y="4191000"/>
            <a:ext cx="1524000" cy="152400"/>
            <a:chOff x="3648" y="2832"/>
            <a:chExt cx="960" cy="96"/>
          </a:xfrm>
        </p:grpSpPr>
        <p:sp>
          <p:nvSpPr>
            <p:cNvPr id="133208" name="Rectangle 124"/>
            <p:cNvSpPr>
              <a:spLocks noChangeArrowheads="1"/>
            </p:cNvSpPr>
            <p:nvPr/>
          </p:nvSpPr>
          <p:spPr bwMode="auto">
            <a:xfrm>
              <a:off x="364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3209" name="Rectangle 125"/>
            <p:cNvSpPr>
              <a:spLocks noChangeArrowheads="1"/>
            </p:cNvSpPr>
            <p:nvPr/>
          </p:nvSpPr>
          <p:spPr bwMode="auto">
            <a:xfrm>
              <a:off x="374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3210" name="Rectangle 126"/>
            <p:cNvSpPr>
              <a:spLocks noChangeArrowheads="1"/>
            </p:cNvSpPr>
            <p:nvPr/>
          </p:nvSpPr>
          <p:spPr bwMode="auto">
            <a:xfrm>
              <a:off x="384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3211" name="Rectangle 127"/>
            <p:cNvSpPr>
              <a:spLocks noChangeArrowheads="1"/>
            </p:cNvSpPr>
            <p:nvPr/>
          </p:nvSpPr>
          <p:spPr bwMode="auto">
            <a:xfrm>
              <a:off x="393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3212" name="Rectangle 128"/>
            <p:cNvSpPr>
              <a:spLocks noChangeArrowheads="1"/>
            </p:cNvSpPr>
            <p:nvPr/>
          </p:nvSpPr>
          <p:spPr bwMode="auto">
            <a:xfrm>
              <a:off x="403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3213" name="Rectangle 129"/>
            <p:cNvSpPr>
              <a:spLocks noChangeArrowheads="1"/>
            </p:cNvSpPr>
            <p:nvPr/>
          </p:nvSpPr>
          <p:spPr bwMode="auto">
            <a:xfrm>
              <a:off x="412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3214" name="Rectangle 130"/>
            <p:cNvSpPr>
              <a:spLocks noChangeArrowheads="1"/>
            </p:cNvSpPr>
            <p:nvPr/>
          </p:nvSpPr>
          <p:spPr bwMode="auto">
            <a:xfrm>
              <a:off x="422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3215" name="Rectangle 131"/>
            <p:cNvSpPr>
              <a:spLocks noChangeArrowheads="1"/>
            </p:cNvSpPr>
            <p:nvPr/>
          </p:nvSpPr>
          <p:spPr bwMode="auto">
            <a:xfrm>
              <a:off x="432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3216" name="Rectangle 132"/>
            <p:cNvSpPr>
              <a:spLocks noChangeArrowheads="1"/>
            </p:cNvSpPr>
            <p:nvPr/>
          </p:nvSpPr>
          <p:spPr bwMode="auto">
            <a:xfrm>
              <a:off x="441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3217" name="Rectangle 133"/>
            <p:cNvSpPr>
              <a:spLocks noChangeArrowheads="1"/>
            </p:cNvSpPr>
            <p:nvPr/>
          </p:nvSpPr>
          <p:spPr bwMode="auto">
            <a:xfrm>
              <a:off x="451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grpSp>
      <p:sp>
        <p:nvSpPr>
          <p:cNvPr id="133184" name="Line 134"/>
          <p:cNvSpPr>
            <a:spLocks noChangeShapeType="1"/>
          </p:cNvSpPr>
          <p:nvPr/>
        </p:nvSpPr>
        <p:spPr bwMode="auto">
          <a:xfrm flipV="1">
            <a:off x="5486400" y="3581400"/>
            <a:ext cx="0" cy="144780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33185" name="Group 135"/>
          <p:cNvGrpSpPr>
            <a:grpSpLocks/>
          </p:cNvGrpSpPr>
          <p:nvPr/>
        </p:nvGrpSpPr>
        <p:grpSpPr bwMode="auto">
          <a:xfrm>
            <a:off x="1828800" y="4343400"/>
            <a:ext cx="1524000" cy="152400"/>
            <a:chOff x="1152" y="2736"/>
            <a:chExt cx="960" cy="96"/>
          </a:xfrm>
        </p:grpSpPr>
        <p:sp>
          <p:nvSpPr>
            <p:cNvPr id="133198" name="Rectangle 136"/>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3199" name="Rectangle 137"/>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3200" name="Rectangle 138"/>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3201" name="Rectangle 139"/>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3202" name="Rectangle 140"/>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3203" name="Rectangle 141"/>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3204" name="Rectangle 142"/>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3205" name="Rectangle 143"/>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3206" name="Rectangle 144"/>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3207" name="Rectangle 145"/>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33186" name="Group 146"/>
          <p:cNvGrpSpPr>
            <a:grpSpLocks/>
          </p:cNvGrpSpPr>
          <p:nvPr/>
        </p:nvGrpSpPr>
        <p:grpSpPr bwMode="auto">
          <a:xfrm>
            <a:off x="5791200" y="4343400"/>
            <a:ext cx="1524000" cy="152400"/>
            <a:chOff x="1152" y="2736"/>
            <a:chExt cx="960" cy="96"/>
          </a:xfrm>
        </p:grpSpPr>
        <p:sp>
          <p:nvSpPr>
            <p:cNvPr id="133188" name="Rectangle 147"/>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3189" name="Rectangle 148"/>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3190" name="Rectangle 149"/>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3191" name="Rectangle 150"/>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3192" name="Rectangle 151"/>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3193" name="Rectangle 152"/>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3194" name="Rectangle 153"/>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3195" name="Rectangle 154"/>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3196" name="Rectangle 155"/>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3197" name="Rectangle 156"/>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sp>
        <p:nvSpPr>
          <p:cNvPr id="133187" name="Rectangle 157"/>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567100691"/>
      </p:ext>
    </p:extLst>
  </p:cSld>
  <p:clrMapOvr>
    <a:masterClrMapping/>
  </p:clrMapOvr>
  <p:transition advTm="46176"/>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524000" y="168275"/>
            <a:ext cx="7391400" cy="685800"/>
          </a:xfrm>
        </p:spPr>
        <p:txBody>
          <a:bodyPr/>
          <a:lstStyle/>
          <a:p>
            <a:pPr eaLnBrk="1" hangingPunct="1"/>
            <a:r>
              <a:rPr lang="en-US" altLang="en-US" smtClean="0"/>
              <a:t>Schedule </a:t>
            </a:r>
            <a:r>
              <a:rPr lang="en-US" altLang="en-US" sz="2800" smtClean="0"/>
              <a:t>(tentative)</a:t>
            </a:r>
          </a:p>
        </p:txBody>
      </p:sp>
      <p:sp>
        <p:nvSpPr>
          <p:cNvPr id="6147"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600">
                <a:solidFill>
                  <a:schemeClr val="tx1"/>
                </a:solidFill>
                <a:latin typeface="Verdana" panose="020B060403050404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Verdana" panose="020B060403050404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Verdana" panose="020B0604030504040204" pitchFamily="34" charset="0"/>
                <a:ea typeface="ＭＳ Ｐゴシック" panose="020B0600070205080204" pitchFamily="34" charset="-128"/>
              </a:defRPr>
            </a:lvl3pPr>
            <a:lvl4pPr marL="1600200" indent="-228600">
              <a:spcBef>
                <a:spcPct val="20000"/>
              </a:spcBef>
              <a:buChar char="–"/>
              <a:defRPr>
                <a:solidFill>
                  <a:schemeClr val="tx1"/>
                </a:solidFill>
                <a:latin typeface="Verdana" panose="020B0604030504040204" pitchFamily="34" charset="0"/>
                <a:ea typeface="ＭＳ Ｐゴシック" panose="020B0600070205080204" pitchFamily="34" charset="-128"/>
              </a:defRPr>
            </a:lvl4pPr>
            <a:lvl5pPr marL="2057400" indent="-228600">
              <a:spcBef>
                <a:spcPct val="20000"/>
              </a:spcBef>
              <a:buChar char="»"/>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a:solidFill>
                  <a:schemeClr val="tx1"/>
                </a:solidFill>
                <a:latin typeface="Verdana" panose="020B0604030504040204" pitchFamily="34" charset="0"/>
                <a:ea typeface="ＭＳ Ｐゴシック" panose="020B0600070205080204" pitchFamily="34" charset="-128"/>
              </a:defRPr>
            </a:lvl9pPr>
          </a:lstStyle>
          <a:p>
            <a:pPr>
              <a:spcBef>
                <a:spcPct val="0"/>
              </a:spcBef>
              <a:buFontTx/>
              <a:buNone/>
            </a:pPr>
            <a:fld id="{CBAA356E-3D29-4488-8794-9C77348C41BB}" type="slidenum">
              <a:rPr lang="en-US" altLang="en-US" sz="1400" smtClean="0"/>
              <a:pPr>
                <a:spcBef>
                  <a:spcPct val="0"/>
                </a:spcBef>
                <a:buFontTx/>
                <a:buNone/>
              </a:pPr>
              <a:t>2</a:t>
            </a:fld>
            <a:endParaRPr lang="en-US" altLang="en-US" sz="1400" smtClean="0"/>
          </a:p>
        </p:txBody>
      </p:sp>
      <p:graphicFrame>
        <p:nvGraphicFramePr>
          <p:cNvPr id="5" name="Table 4"/>
          <p:cNvGraphicFramePr>
            <a:graphicFrameLocks noGrp="1"/>
          </p:cNvGraphicFramePr>
          <p:nvPr>
            <p:extLst>
              <p:ext uri="{D42A27DB-BD31-4B8C-83A1-F6EECF244321}">
                <p14:modId xmlns:p14="http://schemas.microsoft.com/office/powerpoint/2010/main" val="272577900"/>
              </p:ext>
            </p:extLst>
          </p:nvPr>
        </p:nvGraphicFramePr>
        <p:xfrm>
          <a:off x="1857375" y="1096963"/>
          <a:ext cx="6051550" cy="5572125"/>
        </p:xfrm>
        <a:graphic>
          <a:graphicData uri="http://schemas.openxmlformats.org/drawingml/2006/table">
            <a:tbl>
              <a:tblPr/>
              <a:tblGrid>
                <a:gridCol w="754063">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4154487">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Verdana" charset="0"/>
                          <a:ea typeface="ＭＳ Ｐゴシック"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Verdana" charset="0"/>
                          <a:ea typeface="ＭＳ Ｐゴシック" charset="0"/>
                        </a:rPr>
                        <a:t>date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Verdana" charset="0"/>
                          <a:ea typeface="ＭＳ Ｐゴシック" charset="0"/>
                        </a:rPr>
                        <a:t>topic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Sep.18</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Introduction and geometry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Sep.25</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a:ln>
                            <a:noFill/>
                          </a:ln>
                          <a:solidFill>
                            <a:srgbClr val="000000"/>
                          </a:solidFill>
                          <a:effectLst/>
                          <a:latin typeface="Verdana" charset="0"/>
                          <a:ea typeface="ＭＳ Ｐゴシック" charset="0"/>
                        </a:rPr>
                        <a:t>Camera models and calibration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Oct.2</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a:ln>
                            <a:noFill/>
                          </a:ln>
                          <a:solidFill>
                            <a:srgbClr val="000000"/>
                          </a:solidFill>
                          <a:effectLst/>
                          <a:latin typeface="Verdana" charset="0"/>
                          <a:ea typeface="ＭＳ Ｐゴシック" charset="0"/>
                        </a:rPr>
                        <a:t>Invariant features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Oct.9</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a:ln>
                            <a:noFill/>
                          </a:ln>
                          <a:solidFill>
                            <a:srgbClr val="000000"/>
                          </a:solidFill>
                          <a:effectLst/>
                          <a:latin typeface="Verdana" charset="0"/>
                          <a:ea typeface="ＭＳ Ｐゴシック" charset="0"/>
                        </a:rPr>
                        <a:t>Optical flow &amp; Particle Filters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Oct.16</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Verdana" charset="0"/>
                          <a:ea typeface="ＭＳ Ｐゴシック" charset="0"/>
                        </a:rPr>
                        <a:t>Multiple-view geometry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5"/>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Oct.23</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Verdana" charset="0"/>
                          <a:ea typeface="ＭＳ Ｐゴシック" charset="0"/>
                        </a:rPr>
                        <a:t>Model fitting (RANSAC, EM,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Oct.30</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Image segmentation</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7"/>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Nov.6</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a:ln>
                            <a:noFill/>
                          </a:ln>
                          <a:solidFill>
                            <a:srgbClr val="000000"/>
                          </a:solidFill>
                          <a:effectLst/>
                          <a:latin typeface="Verdana" charset="0"/>
                          <a:ea typeface="ＭＳ Ｐゴシック" charset="0"/>
                        </a:rPr>
                        <a:t>Stereo Matching &amp; MVS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8"/>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Verdana" charset="0"/>
                          <a:ea typeface="ＭＳ Ｐゴシック" charset="0"/>
                        </a:rPr>
                        <a:t>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Nov.13</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a:ln>
                            <a:noFill/>
                          </a:ln>
                          <a:solidFill>
                            <a:srgbClr val="000000"/>
                          </a:solidFill>
                          <a:effectLst/>
                          <a:latin typeface="Verdana" charset="0"/>
                          <a:ea typeface="ＭＳ Ｐゴシック" charset="0"/>
                        </a:rPr>
                        <a:t>Structure-from-Motion &amp; SLAM</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9"/>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Nov.20</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a:ln>
                            <a:noFill/>
                          </a:ln>
                          <a:solidFill>
                            <a:srgbClr val="000000"/>
                          </a:solidFill>
                          <a:effectLst/>
                          <a:latin typeface="Verdana" charset="0"/>
                          <a:ea typeface="ＭＳ Ｐゴシック" charset="0"/>
                        </a:rPr>
                        <a:t>Specific object recognition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1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11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Nov.27</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Verdana" charset="0"/>
                          <a:ea typeface="ＭＳ Ｐゴシック" charset="0"/>
                        </a:rPr>
                        <a:t>Object category recognition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1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Dec.4</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smtClean="0">
                          <a:ln>
                            <a:noFill/>
                          </a:ln>
                          <a:solidFill>
                            <a:srgbClr val="000000"/>
                          </a:solidFill>
                          <a:effectLst/>
                          <a:latin typeface="Verdana" charset="0"/>
                          <a:ea typeface="ＭＳ Ｐゴシック" charset="0"/>
                        </a:rPr>
                        <a:t>Guest lecture</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1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13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Dec.11</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cap="none" normalizeH="0" baseline="0" dirty="0">
                          <a:ln>
                            <a:noFill/>
                          </a:ln>
                          <a:solidFill>
                            <a:srgbClr val="000000"/>
                          </a:solidFill>
                          <a:effectLst/>
                          <a:latin typeface="Verdana" charset="0"/>
                          <a:ea typeface="ＭＳ Ｐゴシック" charset="0"/>
                        </a:rPr>
                        <a:t>Tracking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1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Verdana" charset="0"/>
                          <a:ea typeface="ＭＳ Ｐゴシック" charset="0"/>
                        </a:rPr>
                        <a:t>14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charset="0"/>
                          <a:ea typeface="ＭＳ Ｐゴシック" charset="0"/>
                        </a:rPr>
                        <a:t>Dec.18</a:t>
                      </a:r>
                      <a:endParaRPr kumimoji="0" lang="en-US" sz="1800" b="0" i="0" u="none" strike="noStrike" cap="none" normalizeH="0" baseline="0" dirty="0">
                        <a:ln>
                          <a:noFill/>
                        </a:ln>
                        <a:solidFill>
                          <a:srgbClr val="000000"/>
                        </a:solidFill>
                        <a:effectLst/>
                        <a:latin typeface="Verdana"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Verdana" charset="0"/>
                          <a:ea typeface="ＭＳ Ｐゴシック" charset="0"/>
                        </a:rPr>
                        <a:t>Research Overview &amp; Lab tours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592347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D9B4620-682A-6C43-9FE8-37A47CD3E639}" type="slidenum">
              <a:rPr lang="en-US" sz="1400">
                <a:latin typeface="Verdana" charset="0"/>
              </a:rPr>
              <a:pPr/>
              <a:t>20</a:t>
            </a:fld>
            <a:endParaRPr lang="en-US" sz="1400">
              <a:latin typeface="Verdana" charset="0"/>
            </a:endParaRPr>
          </a:p>
        </p:txBody>
      </p:sp>
      <p:sp>
        <p:nvSpPr>
          <p:cNvPr id="53250" name="Text Box 2"/>
          <p:cNvSpPr txBox="1">
            <a:spLocks noChangeArrowheads="1"/>
          </p:cNvSpPr>
          <p:nvPr/>
        </p:nvSpPr>
        <p:spPr bwMode="auto">
          <a:xfrm>
            <a:off x="1627188" y="150813"/>
            <a:ext cx="75168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Multi-Scale Edge Matching </a:t>
            </a:r>
            <a:r>
              <a:rPr lang="en-US" sz="2000"/>
              <a:t>(Marr, Poggio and Grimson, 1979-81)</a:t>
            </a:r>
          </a:p>
        </p:txBody>
      </p:sp>
      <p:pic>
        <p:nvPicPr>
          <p:cNvPr id="53251" name="Picture 3" descr="GRIM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22400" y="762000"/>
            <a:ext cx="7543800" cy="563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4996" name="Rectangle 4"/>
          <p:cNvSpPr>
            <a:spLocks noChangeArrowheads="1"/>
          </p:cNvSpPr>
          <p:nvPr/>
        </p:nvSpPr>
        <p:spPr bwMode="auto">
          <a:xfrm>
            <a:off x="4384675" y="809625"/>
            <a:ext cx="1590675" cy="1400175"/>
          </a:xfrm>
          <a:prstGeom prst="rect">
            <a:avLst/>
          </a:prstGeom>
          <a:noFill/>
          <a:ln w="28575">
            <a:solidFill>
              <a:srgbClr val="FF3399"/>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4997" name="Rectangle 5"/>
          <p:cNvSpPr>
            <a:spLocks noChangeArrowheads="1"/>
          </p:cNvSpPr>
          <p:nvPr/>
        </p:nvSpPr>
        <p:spPr bwMode="auto">
          <a:xfrm>
            <a:off x="1593850" y="2571750"/>
            <a:ext cx="7277100" cy="1457325"/>
          </a:xfrm>
          <a:prstGeom prst="rect">
            <a:avLst/>
          </a:prstGeom>
          <a:noFill/>
          <a:ln w="28575">
            <a:solidFill>
              <a:srgbClr val="CC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4998" name="Rectangle 6"/>
          <p:cNvSpPr>
            <a:spLocks noChangeArrowheads="1"/>
          </p:cNvSpPr>
          <p:nvPr/>
        </p:nvSpPr>
        <p:spPr bwMode="auto">
          <a:xfrm>
            <a:off x="1603375" y="4352925"/>
            <a:ext cx="7277100" cy="1790700"/>
          </a:xfrm>
          <a:prstGeom prst="rect">
            <a:avLst/>
          </a:prstGeom>
          <a:noFill/>
          <a:ln w="28575">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24999" name="Text Box 7"/>
          <p:cNvSpPr txBox="1">
            <a:spLocks noChangeArrowheads="1"/>
          </p:cNvSpPr>
          <p:nvPr/>
        </p:nvSpPr>
        <p:spPr bwMode="auto">
          <a:xfrm>
            <a:off x="6054725" y="1184275"/>
            <a:ext cx="2032000" cy="850900"/>
          </a:xfrm>
          <a:prstGeom prst="rect">
            <a:avLst/>
          </a:prstGeom>
          <a:noFill/>
          <a:ln w="28575">
            <a:solidFill>
              <a:srgbClr val="FF3399"/>
            </a:solidFill>
            <a:miter lim="800000"/>
            <a:headEnd/>
            <a:tailEnd/>
          </a:ln>
          <a:extLst>
            <a:ext uri="{909E8E84-426E-40dd-AFC4-6F175D3DCCD1}">
              <a14:hiddenFill xmlns=""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One of the two</a:t>
            </a:r>
          </a:p>
          <a:p>
            <a:r>
              <a:rPr lang="en-US"/>
              <a:t>input images</a:t>
            </a:r>
          </a:p>
        </p:txBody>
      </p:sp>
      <p:sp>
        <p:nvSpPr>
          <p:cNvPr id="725000" name="Text Box 8"/>
          <p:cNvSpPr txBox="1">
            <a:spLocks noChangeArrowheads="1"/>
          </p:cNvSpPr>
          <p:nvPr/>
        </p:nvSpPr>
        <p:spPr bwMode="auto">
          <a:xfrm>
            <a:off x="796925" y="2174875"/>
            <a:ext cx="2247900" cy="485775"/>
          </a:xfrm>
          <a:prstGeom prst="rect">
            <a:avLst/>
          </a:prstGeom>
          <a:solidFill>
            <a:schemeClr val="bg1"/>
          </a:solidFill>
          <a:ln w="28575">
            <a:solidFill>
              <a:srgbClr val="CC3300"/>
            </a:solidFill>
            <a:miter lim="800000"/>
            <a:headEnd/>
            <a:tailEnd/>
          </a:ln>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Image Laplacian</a:t>
            </a:r>
          </a:p>
        </p:txBody>
      </p:sp>
      <p:sp>
        <p:nvSpPr>
          <p:cNvPr id="725001" name="Text Box 9"/>
          <p:cNvSpPr txBox="1">
            <a:spLocks noChangeArrowheads="1"/>
          </p:cNvSpPr>
          <p:nvPr/>
        </p:nvSpPr>
        <p:spPr bwMode="auto">
          <a:xfrm>
            <a:off x="796925" y="4086225"/>
            <a:ext cx="2959100" cy="485775"/>
          </a:xfrm>
          <a:prstGeom prst="rect">
            <a:avLst/>
          </a:prstGeom>
          <a:solidFill>
            <a:schemeClr val="bg1"/>
          </a:solidFill>
          <a:ln w="28575">
            <a:solidFill>
              <a:schemeClr val="accent1"/>
            </a:solidFill>
            <a:miter lim="800000"/>
            <a:headEnd/>
            <a:tailEnd/>
          </a:ln>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Zeros of the Laplacian</a:t>
            </a:r>
          </a:p>
        </p:txBody>
      </p:sp>
      <p:sp>
        <p:nvSpPr>
          <p:cNvPr id="53258" name="Text Box 10"/>
          <p:cNvSpPr txBox="1">
            <a:spLocks noChangeArrowheads="1"/>
          </p:cNvSpPr>
          <p:nvPr/>
        </p:nvSpPr>
        <p:spPr bwMode="auto">
          <a:xfrm>
            <a:off x="1101725" y="6461125"/>
            <a:ext cx="73533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000"/>
              <a:t>Reprinted from Vision: A Computational Investigation into the Human Representation and Processing of Visual Information by David Marr.</a:t>
            </a:r>
          </a:p>
          <a:p>
            <a:r>
              <a:rPr lang="en-US" sz="1000">
                <a:sym typeface="Symbol" charset="0"/>
              </a:rPr>
              <a:t></a:t>
            </a:r>
            <a:r>
              <a:rPr lang="en-US" sz="1000"/>
              <a:t> 1982 by David Marr. Reprinted by permission of Henry Holt and Company, LLC.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49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2499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249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2500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249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25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996" grpId="0" animBg="1"/>
      <p:bldP spid="724997" grpId="0" animBg="1"/>
      <p:bldP spid="724998" grpId="0" animBg="1"/>
      <p:bldP spid="724999" grpId="0" animBg="1" autoUpdateAnimBg="0"/>
      <p:bldP spid="725000" grpId="0" animBg="1" autoUpdateAnimBg="0"/>
      <p:bldP spid="725001" grpId="0" animBg="1" autoUpdateAnimBg="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34147"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4148" name="Group 4"/>
          <p:cNvGrpSpPr>
            <a:grpSpLocks/>
          </p:cNvGrpSpPr>
          <p:nvPr/>
        </p:nvGrpSpPr>
        <p:grpSpPr bwMode="auto">
          <a:xfrm rot="2542255">
            <a:off x="1752600" y="5329238"/>
            <a:ext cx="342900" cy="233362"/>
            <a:chOff x="1728" y="2064"/>
            <a:chExt cx="384" cy="240"/>
          </a:xfrm>
        </p:grpSpPr>
        <p:sp>
          <p:nvSpPr>
            <p:cNvPr id="134301"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4302"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4149" name="Group 7"/>
          <p:cNvGrpSpPr>
            <a:grpSpLocks/>
          </p:cNvGrpSpPr>
          <p:nvPr/>
        </p:nvGrpSpPr>
        <p:grpSpPr bwMode="auto">
          <a:xfrm rot="-2651179">
            <a:off x="3124200" y="5329238"/>
            <a:ext cx="342900" cy="233362"/>
            <a:chOff x="1728" y="2064"/>
            <a:chExt cx="384" cy="240"/>
          </a:xfrm>
        </p:grpSpPr>
        <p:sp>
          <p:nvSpPr>
            <p:cNvPr id="134299"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4300"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4150" name="Group 10"/>
          <p:cNvGrpSpPr>
            <a:grpSpLocks/>
          </p:cNvGrpSpPr>
          <p:nvPr/>
        </p:nvGrpSpPr>
        <p:grpSpPr bwMode="auto">
          <a:xfrm rot="-7843673">
            <a:off x="3221832" y="3026568"/>
            <a:ext cx="342900" cy="233363"/>
            <a:chOff x="1728" y="2064"/>
            <a:chExt cx="384" cy="240"/>
          </a:xfrm>
        </p:grpSpPr>
        <p:sp>
          <p:nvSpPr>
            <p:cNvPr id="134297"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4298"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4151"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4152" name="Group 14"/>
          <p:cNvGrpSpPr>
            <a:grpSpLocks/>
          </p:cNvGrpSpPr>
          <p:nvPr/>
        </p:nvGrpSpPr>
        <p:grpSpPr bwMode="auto">
          <a:xfrm rot="-10797907">
            <a:off x="2476500" y="2949575"/>
            <a:ext cx="342900" cy="233363"/>
            <a:chOff x="1728" y="2064"/>
            <a:chExt cx="384" cy="240"/>
          </a:xfrm>
        </p:grpSpPr>
        <p:sp>
          <p:nvSpPr>
            <p:cNvPr id="134295"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4296"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4153" name="Group 17"/>
          <p:cNvGrpSpPr>
            <a:grpSpLocks/>
          </p:cNvGrpSpPr>
          <p:nvPr/>
        </p:nvGrpSpPr>
        <p:grpSpPr bwMode="auto">
          <a:xfrm rot="9922521">
            <a:off x="1752600" y="2949575"/>
            <a:ext cx="342900" cy="233363"/>
            <a:chOff x="1728" y="2064"/>
            <a:chExt cx="384" cy="240"/>
          </a:xfrm>
        </p:grpSpPr>
        <p:sp>
          <p:nvSpPr>
            <p:cNvPr id="134293"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4294"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4154" name="Group 20"/>
          <p:cNvGrpSpPr>
            <a:grpSpLocks/>
          </p:cNvGrpSpPr>
          <p:nvPr/>
        </p:nvGrpSpPr>
        <p:grpSpPr bwMode="auto">
          <a:xfrm>
            <a:off x="1981200" y="3581400"/>
            <a:ext cx="1219200" cy="1524000"/>
            <a:chOff x="1344" y="2448"/>
            <a:chExt cx="768" cy="960"/>
          </a:xfrm>
        </p:grpSpPr>
        <p:sp>
          <p:nvSpPr>
            <p:cNvPr id="134284"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85"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86"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87"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88"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89"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90"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91"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92"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4155" name="Group 30"/>
          <p:cNvGrpSpPr>
            <a:grpSpLocks/>
          </p:cNvGrpSpPr>
          <p:nvPr/>
        </p:nvGrpSpPr>
        <p:grpSpPr bwMode="auto">
          <a:xfrm>
            <a:off x="1828800" y="3733800"/>
            <a:ext cx="1524000" cy="1219200"/>
            <a:chOff x="1248" y="2544"/>
            <a:chExt cx="960" cy="768"/>
          </a:xfrm>
        </p:grpSpPr>
        <p:sp>
          <p:nvSpPr>
            <p:cNvPr id="134275"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76"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77"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78"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79"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80"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81"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82"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83"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4156" name="Group 40"/>
          <p:cNvGrpSpPr>
            <a:grpSpLocks/>
          </p:cNvGrpSpPr>
          <p:nvPr/>
        </p:nvGrpSpPr>
        <p:grpSpPr bwMode="auto">
          <a:xfrm rot="-519728">
            <a:off x="2476500" y="5410200"/>
            <a:ext cx="342900" cy="233363"/>
            <a:chOff x="1728" y="2064"/>
            <a:chExt cx="384" cy="240"/>
          </a:xfrm>
        </p:grpSpPr>
        <p:sp>
          <p:nvSpPr>
            <p:cNvPr id="134273"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4274"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4157"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4158" name="Group 44"/>
          <p:cNvGrpSpPr>
            <a:grpSpLocks/>
          </p:cNvGrpSpPr>
          <p:nvPr/>
        </p:nvGrpSpPr>
        <p:grpSpPr bwMode="auto">
          <a:xfrm rot="2542255">
            <a:off x="5715000" y="5329238"/>
            <a:ext cx="342900" cy="233362"/>
            <a:chOff x="1728" y="2064"/>
            <a:chExt cx="384" cy="240"/>
          </a:xfrm>
        </p:grpSpPr>
        <p:sp>
          <p:nvSpPr>
            <p:cNvPr id="134271"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4272"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4159" name="Group 47"/>
          <p:cNvGrpSpPr>
            <a:grpSpLocks/>
          </p:cNvGrpSpPr>
          <p:nvPr/>
        </p:nvGrpSpPr>
        <p:grpSpPr bwMode="auto">
          <a:xfrm rot="-2651179">
            <a:off x="7086600" y="5329238"/>
            <a:ext cx="342900" cy="233362"/>
            <a:chOff x="1728" y="2064"/>
            <a:chExt cx="384" cy="240"/>
          </a:xfrm>
        </p:grpSpPr>
        <p:sp>
          <p:nvSpPr>
            <p:cNvPr id="134269"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4270"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4160" name="Group 50"/>
          <p:cNvGrpSpPr>
            <a:grpSpLocks/>
          </p:cNvGrpSpPr>
          <p:nvPr/>
        </p:nvGrpSpPr>
        <p:grpSpPr bwMode="auto">
          <a:xfrm rot="-7843673">
            <a:off x="7184232" y="3026568"/>
            <a:ext cx="342900" cy="233363"/>
            <a:chOff x="1728" y="2064"/>
            <a:chExt cx="384" cy="240"/>
          </a:xfrm>
        </p:grpSpPr>
        <p:sp>
          <p:nvSpPr>
            <p:cNvPr id="134267" name="Rectangle 5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4268" name="Rectangle 5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4161"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4162" name="Group 54"/>
          <p:cNvGrpSpPr>
            <a:grpSpLocks/>
          </p:cNvGrpSpPr>
          <p:nvPr/>
        </p:nvGrpSpPr>
        <p:grpSpPr bwMode="auto">
          <a:xfrm rot="-10797907">
            <a:off x="6438900" y="2949575"/>
            <a:ext cx="342900" cy="233363"/>
            <a:chOff x="1728" y="2064"/>
            <a:chExt cx="384" cy="240"/>
          </a:xfrm>
        </p:grpSpPr>
        <p:sp>
          <p:nvSpPr>
            <p:cNvPr id="134265"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4266"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4163" name="Group 57"/>
          <p:cNvGrpSpPr>
            <a:grpSpLocks/>
          </p:cNvGrpSpPr>
          <p:nvPr/>
        </p:nvGrpSpPr>
        <p:grpSpPr bwMode="auto">
          <a:xfrm rot="9922521">
            <a:off x="5715000" y="2949575"/>
            <a:ext cx="342900" cy="233363"/>
            <a:chOff x="1728" y="2064"/>
            <a:chExt cx="384" cy="240"/>
          </a:xfrm>
        </p:grpSpPr>
        <p:sp>
          <p:nvSpPr>
            <p:cNvPr id="134263"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4264"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4164" name="Group 60"/>
          <p:cNvGrpSpPr>
            <a:grpSpLocks/>
          </p:cNvGrpSpPr>
          <p:nvPr/>
        </p:nvGrpSpPr>
        <p:grpSpPr bwMode="auto">
          <a:xfrm>
            <a:off x="5943600" y="3581400"/>
            <a:ext cx="1219200" cy="1524000"/>
            <a:chOff x="1344" y="2448"/>
            <a:chExt cx="768" cy="960"/>
          </a:xfrm>
        </p:grpSpPr>
        <p:sp>
          <p:nvSpPr>
            <p:cNvPr id="134254"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55"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56"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57"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58"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59"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60"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61"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62"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4165" name="Group 70"/>
          <p:cNvGrpSpPr>
            <a:grpSpLocks/>
          </p:cNvGrpSpPr>
          <p:nvPr/>
        </p:nvGrpSpPr>
        <p:grpSpPr bwMode="auto">
          <a:xfrm>
            <a:off x="5791200" y="3733800"/>
            <a:ext cx="1524000" cy="1219200"/>
            <a:chOff x="1248" y="2544"/>
            <a:chExt cx="960" cy="768"/>
          </a:xfrm>
        </p:grpSpPr>
        <p:sp>
          <p:nvSpPr>
            <p:cNvPr id="134245"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46"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47"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48"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49"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50"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51"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52"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4253"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4166" name="Group 80"/>
          <p:cNvGrpSpPr>
            <a:grpSpLocks/>
          </p:cNvGrpSpPr>
          <p:nvPr/>
        </p:nvGrpSpPr>
        <p:grpSpPr bwMode="auto">
          <a:xfrm rot="-519728">
            <a:off x="6438900" y="5410200"/>
            <a:ext cx="342900" cy="233363"/>
            <a:chOff x="1728" y="2064"/>
            <a:chExt cx="384" cy="240"/>
          </a:xfrm>
        </p:grpSpPr>
        <p:sp>
          <p:nvSpPr>
            <p:cNvPr id="134243"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4244"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34167"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68"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69"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70"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71"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72"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73" name="Rectangle 89"/>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74" name="Rectangle 90"/>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75" name="Rectangle 91"/>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76" name="Rectangle 92"/>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77" name="Rectangle 93"/>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78" name="Rectangle 94"/>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79" name="Rectangle 95"/>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80" name="Rectangle 96"/>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81" name="Rectangle 97"/>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82" name="Rectangle 98"/>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83" name="Rectangle 99"/>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84" name="Rectangle 100"/>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85" name="Rectangle 101"/>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86" name="Rectangle 102"/>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87" name="Rectangle 103"/>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88" name="Rectangle 104"/>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89" name="Rectangle 105"/>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90" name="Rectangle 106"/>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91" name="Rectangle 107"/>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92" name="Rectangle 108"/>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93" name="Rectangle 109"/>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94" name="Rectangle 110"/>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95" name="Rectangle 111"/>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196" name="Rectangle 112"/>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grpSp>
        <p:nvGrpSpPr>
          <p:cNvPr id="134197" name="Group 113"/>
          <p:cNvGrpSpPr>
            <a:grpSpLocks/>
          </p:cNvGrpSpPr>
          <p:nvPr/>
        </p:nvGrpSpPr>
        <p:grpSpPr bwMode="auto">
          <a:xfrm>
            <a:off x="5791200" y="4191000"/>
            <a:ext cx="1524000" cy="152400"/>
            <a:chOff x="3648" y="2544"/>
            <a:chExt cx="960" cy="96"/>
          </a:xfrm>
        </p:grpSpPr>
        <p:sp>
          <p:nvSpPr>
            <p:cNvPr id="134233" name="Rectangle 114"/>
            <p:cNvSpPr>
              <a:spLocks noChangeArrowheads="1"/>
            </p:cNvSpPr>
            <p:nvPr/>
          </p:nvSpPr>
          <p:spPr bwMode="auto">
            <a:xfrm>
              <a:off x="3648"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234" name="Rectangle 115"/>
            <p:cNvSpPr>
              <a:spLocks noChangeArrowheads="1"/>
            </p:cNvSpPr>
            <p:nvPr/>
          </p:nvSpPr>
          <p:spPr bwMode="auto">
            <a:xfrm>
              <a:off x="3744"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235" name="Rectangle 116"/>
            <p:cNvSpPr>
              <a:spLocks noChangeArrowheads="1"/>
            </p:cNvSpPr>
            <p:nvPr/>
          </p:nvSpPr>
          <p:spPr bwMode="auto">
            <a:xfrm>
              <a:off x="3840"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236" name="Rectangle 117"/>
            <p:cNvSpPr>
              <a:spLocks noChangeArrowheads="1"/>
            </p:cNvSpPr>
            <p:nvPr/>
          </p:nvSpPr>
          <p:spPr bwMode="auto">
            <a:xfrm>
              <a:off x="3936"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237" name="Rectangle 118"/>
            <p:cNvSpPr>
              <a:spLocks noChangeArrowheads="1"/>
            </p:cNvSpPr>
            <p:nvPr/>
          </p:nvSpPr>
          <p:spPr bwMode="auto">
            <a:xfrm>
              <a:off x="4032"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238" name="Rectangle 119"/>
            <p:cNvSpPr>
              <a:spLocks noChangeArrowheads="1"/>
            </p:cNvSpPr>
            <p:nvPr/>
          </p:nvSpPr>
          <p:spPr bwMode="auto">
            <a:xfrm>
              <a:off x="4128"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239" name="Rectangle 120"/>
            <p:cNvSpPr>
              <a:spLocks noChangeArrowheads="1"/>
            </p:cNvSpPr>
            <p:nvPr/>
          </p:nvSpPr>
          <p:spPr bwMode="auto">
            <a:xfrm>
              <a:off x="4224"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240" name="Rectangle 121"/>
            <p:cNvSpPr>
              <a:spLocks noChangeArrowheads="1"/>
            </p:cNvSpPr>
            <p:nvPr/>
          </p:nvSpPr>
          <p:spPr bwMode="auto">
            <a:xfrm>
              <a:off x="4320"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241" name="Rectangle 122"/>
            <p:cNvSpPr>
              <a:spLocks noChangeArrowheads="1"/>
            </p:cNvSpPr>
            <p:nvPr/>
          </p:nvSpPr>
          <p:spPr bwMode="auto">
            <a:xfrm>
              <a:off x="4416"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4242" name="Rectangle 123"/>
            <p:cNvSpPr>
              <a:spLocks noChangeArrowheads="1"/>
            </p:cNvSpPr>
            <p:nvPr/>
          </p:nvSpPr>
          <p:spPr bwMode="auto">
            <a:xfrm>
              <a:off x="4512"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grpSp>
      <p:grpSp>
        <p:nvGrpSpPr>
          <p:cNvPr id="134198" name="Group 124"/>
          <p:cNvGrpSpPr>
            <a:grpSpLocks/>
          </p:cNvGrpSpPr>
          <p:nvPr/>
        </p:nvGrpSpPr>
        <p:grpSpPr bwMode="auto">
          <a:xfrm>
            <a:off x="5791200" y="4038600"/>
            <a:ext cx="1524000" cy="152400"/>
            <a:chOff x="3648" y="2832"/>
            <a:chExt cx="960" cy="96"/>
          </a:xfrm>
        </p:grpSpPr>
        <p:sp>
          <p:nvSpPr>
            <p:cNvPr id="134223" name="Rectangle 125"/>
            <p:cNvSpPr>
              <a:spLocks noChangeArrowheads="1"/>
            </p:cNvSpPr>
            <p:nvPr/>
          </p:nvSpPr>
          <p:spPr bwMode="auto">
            <a:xfrm>
              <a:off x="364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4224" name="Rectangle 126"/>
            <p:cNvSpPr>
              <a:spLocks noChangeArrowheads="1"/>
            </p:cNvSpPr>
            <p:nvPr/>
          </p:nvSpPr>
          <p:spPr bwMode="auto">
            <a:xfrm>
              <a:off x="374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4225" name="Rectangle 127"/>
            <p:cNvSpPr>
              <a:spLocks noChangeArrowheads="1"/>
            </p:cNvSpPr>
            <p:nvPr/>
          </p:nvSpPr>
          <p:spPr bwMode="auto">
            <a:xfrm>
              <a:off x="384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4226" name="Rectangle 128"/>
            <p:cNvSpPr>
              <a:spLocks noChangeArrowheads="1"/>
            </p:cNvSpPr>
            <p:nvPr/>
          </p:nvSpPr>
          <p:spPr bwMode="auto">
            <a:xfrm>
              <a:off x="393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4227" name="Rectangle 129"/>
            <p:cNvSpPr>
              <a:spLocks noChangeArrowheads="1"/>
            </p:cNvSpPr>
            <p:nvPr/>
          </p:nvSpPr>
          <p:spPr bwMode="auto">
            <a:xfrm>
              <a:off x="403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4228" name="Rectangle 130"/>
            <p:cNvSpPr>
              <a:spLocks noChangeArrowheads="1"/>
            </p:cNvSpPr>
            <p:nvPr/>
          </p:nvSpPr>
          <p:spPr bwMode="auto">
            <a:xfrm>
              <a:off x="412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4229" name="Rectangle 131"/>
            <p:cNvSpPr>
              <a:spLocks noChangeArrowheads="1"/>
            </p:cNvSpPr>
            <p:nvPr/>
          </p:nvSpPr>
          <p:spPr bwMode="auto">
            <a:xfrm>
              <a:off x="422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4230" name="Rectangle 132"/>
            <p:cNvSpPr>
              <a:spLocks noChangeArrowheads="1"/>
            </p:cNvSpPr>
            <p:nvPr/>
          </p:nvSpPr>
          <p:spPr bwMode="auto">
            <a:xfrm>
              <a:off x="432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4231" name="Rectangle 133"/>
            <p:cNvSpPr>
              <a:spLocks noChangeArrowheads="1"/>
            </p:cNvSpPr>
            <p:nvPr/>
          </p:nvSpPr>
          <p:spPr bwMode="auto">
            <a:xfrm>
              <a:off x="441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4232" name="Rectangle 134"/>
            <p:cNvSpPr>
              <a:spLocks noChangeArrowheads="1"/>
            </p:cNvSpPr>
            <p:nvPr/>
          </p:nvSpPr>
          <p:spPr bwMode="auto">
            <a:xfrm>
              <a:off x="451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grpSp>
      <p:sp>
        <p:nvSpPr>
          <p:cNvPr id="134199" name="Line 135"/>
          <p:cNvSpPr>
            <a:spLocks noChangeShapeType="1"/>
          </p:cNvSpPr>
          <p:nvPr/>
        </p:nvSpPr>
        <p:spPr bwMode="auto">
          <a:xfrm flipV="1">
            <a:off x="5486400" y="3581400"/>
            <a:ext cx="0" cy="144780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34200" name="Group 136"/>
          <p:cNvGrpSpPr>
            <a:grpSpLocks/>
          </p:cNvGrpSpPr>
          <p:nvPr/>
        </p:nvGrpSpPr>
        <p:grpSpPr bwMode="auto">
          <a:xfrm>
            <a:off x="1828800" y="4343400"/>
            <a:ext cx="1524000" cy="152400"/>
            <a:chOff x="1152" y="2736"/>
            <a:chExt cx="960" cy="96"/>
          </a:xfrm>
        </p:grpSpPr>
        <p:sp>
          <p:nvSpPr>
            <p:cNvPr id="134213" name="Rectangle 137"/>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4214" name="Rectangle 138"/>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4215" name="Rectangle 139"/>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4216" name="Rectangle 140"/>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4217" name="Rectangle 141"/>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4218" name="Rectangle 142"/>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4219" name="Rectangle 143"/>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4220" name="Rectangle 144"/>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4221" name="Rectangle 145"/>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4222" name="Rectangle 146"/>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34201" name="Group 147"/>
          <p:cNvGrpSpPr>
            <a:grpSpLocks/>
          </p:cNvGrpSpPr>
          <p:nvPr/>
        </p:nvGrpSpPr>
        <p:grpSpPr bwMode="auto">
          <a:xfrm>
            <a:off x="5791200" y="4343400"/>
            <a:ext cx="1524000" cy="152400"/>
            <a:chOff x="1152" y="2736"/>
            <a:chExt cx="960" cy="96"/>
          </a:xfrm>
        </p:grpSpPr>
        <p:sp>
          <p:nvSpPr>
            <p:cNvPr id="134203" name="Rectangle 148"/>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4204" name="Rectangle 149"/>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4205" name="Rectangle 150"/>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4206" name="Rectangle 151"/>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4207" name="Rectangle 152"/>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4208" name="Rectangle 153"/>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4209" name="Rectangle 154"/>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4210" name="Rectangle 155"/>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4211" name="Rectangle 156"/>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4212" name="Rectangle 157"/>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sp>
        <p:nvSpPr>
          <p:cNvPr id="134202" name="Rectangle 158"/>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738481540"/>
      </p:ext>
    </p:extLst>
  </p:cSld>
  <p:clrMapOvr>
    <a:masterClrMapping/>
  </p:clrMapOvr>
  <p:transition advTm="1424"/>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35171"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5172" name="Group 4"/>
          <p:cNvGrpSpPr>
            <a:grpSpLocks/>
          </p:cNvGrpSpPr>
          <p:nvPr/>
        </p:nvGrpSpPr>
        <p:grpSpPr bwMode="auto">
          <a:xfrm rot="2542255">
            <a:off x="1752600" y="5329238"/>
            <a:ext cx="342900" cy="233362"/>
            <a:chOff x="1728" y="2064"/>
            <a:chExt cx="384" cy="240"/>
          </a:xfrm>
        </p:grpSpPr>
        <p:sp>
          <p:nvSpPr>
            <p:cNvPr id="135325"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5326"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5173" name="Group 7"/>
          <p:cNvGrpSpPr>
            <a:grpSpLocks/>
          </p:cNvGrpSpPr>
          <p:nvPr/>
        </p:nvGrpSpPr>
        <p:grpSpPr bwMode="auto">
          <a:xfrm rot="-2651179">
            <a:off x="3124200" y="5329238"/>
            <a:ext cx="342900" cy="233362"/>
            <a:chOff x="1728" y="2064"/>
            <a:chExt cx="384" cy="240"/>
          </a:xfrm>
        </p:grpSpPr>
        <p:sp>
          <p:nvSpPr>
            <p:cNvPr id="135323"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5324"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5174" name="Group 10"/>
          <p:cNvGrpSpPr>
            <a:grpSpLocks/>
          </p:cNvGrpSpPr>
          <p:nvPr/>
        </p:nvGrpSpPr>
        <p:grpSpPr bwMode="auto">
          <a:xfrm rot="-7843673">
            <a:off x="3221832" y="3026568"/>
            <a:ext cx="342900" cy="233363"/>
            <a:chOff x="1728" y="2064"/>
            <a:chExt cx="384" cy="240"/>
          </a:xfrm>
        </p:grpSpPr>
        <p:sp>
          <p:nvSpPr>
            <p:cNvPr id="135321"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5322"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5175"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5176" name="Group 14"/>
          <p:cNvGrpSpPr>
            <a:grpSpLocks/>
          </p:cNvGrpSpPr>
          <p:nvPr/>
        </p:nvGrpSpPr>
        <p:grpSpPr bwMode="auto">
          <a:xfrm rot="-10797907">
            <a:off x="2476500" y="2949575"/>
            <a:ext cx="342900" cy="233363"/>
            <a:chOff x="1728" y="2064"/>
            <a:chExt cx="384" cy="240"/>
          </a:xfrm>
        </p:grpSpPr>
        <p:sp>
          <p:nvSpPr>
            <p:cNvPr id="135319"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5320"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5177" name="Group 17"/>
          <p:cNvGrpSpPr>
            <a:grpSpLocks/>
          </p:cNvGrpSpPr>
          <p:nvPr/>
        </p:nvGrpSpPr>
        <p:grpSpPr bwMode="auto">
          <a:xfrm rot="9922521">
            <a:off x="1752600" y="2949575"/>
            <a:ext cx="342900" cy="233363"/>
            <a:chOff x="1728" y="2064"/>
            <a:chExt cx="384" cy="240"/>
          </a:xfrm>
        </p:grpSpPr>
        <p:sp>
          <p:nvSpPr>
            <p:cNvPr id="135317"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5318"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5178" name="Group 20"/>
          <p:cNvGrpSpPr>
            <a:grpSpLocks/>
          </p:cNvGrpSpPr>
          <p:nvPr/>
        </p:nvGrpSpPr>
        <p:grpSpPr bwMode="auto">
          <a:xfrm>
            <a:off x="1981200" y="3581400"/>
            <a:ext cx="1219200" cy="1524000"/>
            <a:chOff x="1344" y="2448"/>
            <a:chExt cx="768" cy="960"/>
          </a:xfrm>
        </p:grpSpPr>
        <p:sp>
          <p:nvSpPr>
            <p:cNvPr id="135308"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09"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10"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11"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12"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13"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14"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15"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16"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5179" name="Group 30"/>
          <p:cNvGrpSpPr>
            <a:grpSpLocks/>
          </p:cNvGrpSpPr>
          <p:nvPr/>
        </p:nvGrpSpPr>
        <p:grpSpPr bwMode="auto">
          <a:xfrm>
            <a:off x="1828800" y="3733800"/>
            <a:ext cx="1524000" cy="1219200"/>
            <a:chOff x="1248" y="2544"/>
            <a:chExt cx="960" cy="768"/>
          </a:xfrm>
        </p:grpSpPr>
        <p:sp>
          <p:nvSpPr>
            <p:cNvPr id="135299"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00"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01"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02"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03"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04"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05"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06"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307"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5180" name="Group 40"/>
          <p:cNvGrpSpPr>
            <a:grpSpLocks/>
          </p:cNvGrpSpPr>
          <p:nvPr/>
        </p:nvGrpSpPr>
        <p:grpSpPr bwMode="auto">
          <a:xfrm rot="-519728">
            <a:off x="2476500" y="5410200"/>
            <a:ext cx="342900" cy="233363"/>
            <a:chOff x="1728" y="2064"/>
            <a:chExt cx="384" cy="240"/>
          </a:xfrm>
        </p:grpSpPr>
        <p:sp>
          <p:nvSpPr>
            <p:cNvPr id="135297"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5298"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5181"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5182" name="Group 44"/>
          <p:cNvGrpSpPr>
            <a:grpSpLocks/>
          </p:cNvGrpSpPr>
          <p:nvPr/>
        </p:nvGrpSpPr>
        <p:grpSpPr bwMode="auto">
          <a:xfrm rot="2542255">
            <a:off x="5715000" y="5329238"/>
            <a:ext cx="342900" cy="233362"/>
            <a:chOff x="1728" y="2064"/>
            <a:chExt cx="384" cy="240"/>
          </a:xfrm>
        </p:grpSpPr>
        <p:sp>
          <p:nvSpPr>
            <p:cNvPr id="135295"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5296"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5183" name="Group 47"/>
          <p:cNvGrpSpPr>
            <a:grpSpLocks/>
          </p:cNvGrpSpPr>
          <p:nvPr/>
        </p:nvGrpSpPr>
        <p:grpSpPr bwMode="auto">
          <a:xfrm rot="-2651179">
            <a:off x="7086600" y="5329238"/>
            <a:ext cx="342900" cy="233362"/>
            <a:chOff x="1728" y="2064"/>
            <a:chExt cx="384" cy="240"/>
          </a:xfrm>
        </p:grpSpPr>
        <p:sp>
          <p:nvSpPr>
            <p:cNvPr id="135293"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5294"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5184" name="Group 50"/>
          <p:cNvGrpSpPr>
            <a:grpSpLocks/>
          </p:cNvGrpSpPr>
          <p:nvPr/>
        </p:nvGrpSpPr>
        <p:grpSpPr bwMode="auto">
          <a:xfrm rot="-7843673">
            <a:off x="7184232" y="3026568"/>
            <a:ext cx="342900" cy="233363"/>
            <a:chOff x="1728" y="2064"/>
            <a:chExt cx="384" cy="240"/>
          </a:xfrm>
        </p:grpSpPr>
        <p:sp>
          <p:nvSpPr>
            <p:cNvPr id="135291" name="Rectangle 5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5292" name="Rectangle 5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5185"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5186" name="Group 54"/>
          <p:cNvGrpSpPr>
            <a:grpSpLocks/>
          </p:cNvGrpSpPr>
          <p:nvPr/>
        </p:nvGrpSpPr>
        <p:grpSpPr bwMode="auto">
          <a:xfrm rot="-10797907">
            <a:off x="6438900" y="2949575"/>
            <a:ext cx="342900" cy="233363"/>
            <a:chOff x="1728" y="2064"/>
            <a:chExt cx="384" cy="240"/>
          </a:xfrm>
        </p:grpSpPr>
        <p:sp>
          <p:nvSpPr>
            <p:cNvPr id="135289"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5290"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5187" name="Group 57"/>
          <p:cNvGrpSpPr>
            <a:grpSpLocks/>
          </p:cNvGrpSpPr>
          <p:nvPr/>
        </p:nvGrpSpPr>
        <p:grpSpPr bwMode="auto">
          <a:xfrm rot="9922521">
            <a:off x="5715000" y="2949575"/>
            <a:ext cx="342900" cy="233363"/>
            <a:chOff x="1728" y="2064"/>
            <a:chExt cx="384" cy="240"/>
          </a:xfrm>
        </p:grpSpPr>
        <p:sp>
          <p:nvSpPr>
            <p:cNvPr id="135287"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5288"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5188" name="Group 60"/>
          <p:cNvGrpSpPr>
            <a:grpSpLocks/>
          </p:cNvGrpSpPr>
          <p:nvPr/>
        </p:nvGrpSpPr>
        <p:grpSpPr bwMode="auto">
          <a:xfrm>
            <a:off x="5943600" y="3581400"/>
            <a:ext cx="1219200" cy="1524000"/>
            <a:chOff x="1344" y="2448"/>
            <a:chExt cx="768" cy="960"/>
          </a:xfrm>
        </p:grpSpPr>
        <p:sp>
          <p:nvSpPr>
            <p:cNvPr id="135278"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79"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80"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81"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82"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83"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84"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85"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86"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5189" name="Group 70"/>
          <p:cNvGrpSpPr>
            <a:grpSpLocks/>
          </p:cNvGrpSpPr>
          <p:nvPr/>
        </p:nvGrpSpPr>
        <p:grpSpPr bwMode="auto">
          <a:xfrm>
            <a:off x="5791200" y="3733800"/>
            <a:ext cx="1524000" cy="1219200"/>
            <a:chOff x="1248" y="2544"/>
            <a:chExt cx="960" cy="768"/>
          </a:xfrm>
        </p:grpSpPr>
        <p:sp>
          <p:nvSpPr>
            <p:cNvPr id="135269"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70"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71"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72"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73"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74"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75"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76"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5277"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5190" name="Group 80"/>
          <p:cNvGrpSpPr>
            <a:grpSpLocks/>
          </p:cNvGrpSpPr>
          <p:nvPr/>
        </p:nvGrpSpPr>
        <p:grpSpPr bwMode="auto">
          <a:xfrm rot="-519728">
            <a:off x="6438900" y="5410200"/>
            <a:ext cx="342900" cy="233363"/>
            <a:chOff x="1728" y="2064"/>
            <a:chExt cx="384" cy="240"/>
          </a:xfrm>
        </p:grpSpPr>
        <p:sp>
          <p:nvSpPr>
            <p:cNvPr id="135267"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5268"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35191"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192"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193"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194"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195"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196"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197" name="Rectangle 89"/>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198" name="Rectangle 90"/>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199" name="Rectangle 91"/>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00" name="Rectangle 92"/>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01" name="Rectangle 93"/>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02" name="Rectangle 94"/>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03" name="Rectangle 95"/>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04" name="Rectangle 96"/>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05" name="Rectangle 97"/>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06" name="Rectangle 98"/>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07" name="Rectangle 99"/>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08" name="Rectangle 100"/>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09" name="Rectangle 101"/>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10" name="Rectangle 102"/>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11" name="Rectangle 103"/>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12" name="Rectangle 104"/>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13" name="Rectangle 105"/>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14" name="Rectangle 106"/>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15" name="Rectangle 107"/>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16" name="Rectangle 108"/>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17" name="Rectangle 109"/>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18" name="Rectangle 110"/>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19" name="Rectangle 111"/>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20" name="Rectangle 112"/>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grpSp>
        <p:nvGrpSpPr>
          <p:cNvPr id="135221" name="Group 113"/>
          <p:cNvGrpSpPr>
            <a:grpSpLocks/>
          </p:cNvGrpSpPr>
          <p:nvPr/>
        </p:nvGrpSpPr>
        <p:grpSpPr bwMode="auto">
          <a:xfrm>
            <a:off x="5791200" y="4191000"/>
            <a:ext cx="1524000" cy="152400"/>
            <a:chOff x="3648" y="2544"/>
            <a:chExt cx="960" cy="96"/>
          </a:xfrm>
        </p:grpSpPr>
        <p:sp>
          <p:nvSpPr>
            <p:cNvPr id="135257" name="Rectangle 114"/>
            <p:cNvSpPr>
              <a:spLocks noChangeArrowheads="1"/>
            </p:cNvSpPr>
            <p:nvPr/>
          </p:nvSpPr>
          <p:spPr bwMode="auto">
            <a:xfrm>
              <a:off x="3648"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58" name="Rectangle 115"/>
            <p:cNvSpPr>
              <a:spLocks noChangeArrowheads="1"/>
            </p:cNvSpPr>
            <p:nvPr/>
          </p:nvSpPr>
          <p:spPr bwMode="auto">
            <a:xfrm>
              <a:off x="3744"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59" name="Rectangle 116"/>
            <p:cNvSpPr>
              <a:spLocks noChangeArrowheads="1"/>
            </p:cNvSpPr>
            <p:nvPr/>
          </p:nvSpPr>
          <p:spPr bwMode="auto">
            <a:xfrm>
              <a:off x="3840"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60" name="Rectangle 117"/>
            <p:cNvSpPr>
              <a:spLocks noChangeArrowheads="1"/>
            </p:cNvSpPr>
            <p:nvPr/>
          </p:nvSpPr>
          <p:spPr bwMode="auto">
            <a:xfrm>
              <a:off x="3936"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61" name="Rectangle 118"/>
            <p:cNvSpPr>
              <a:spLocks noChangeArrowheads="1"/>
            </p:cNvSpPr>
            <p:nvPr/>
          </p:nvSpPr>
          <p:spPr bwMode="auto">
            <a:xfrm>
              <a:off x="4032"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62" name="Rectangle 119"/>
            <p:cNvSpPr>
              <a:spLocks noChangeArrowheads="1"/>
            </p:cNvSpPr>
            <p:nvPr/>
          </p:nvSpPr>
          <p:spPr bwMode="auto">
            <a:xfrm>
              <a:off x="4128"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63" name="Rectangle 120"/>
            <p:cNvSpPr>
              <a:spLocks noChangeArrowheads="1"/>
            </p:cNvSpPr>
            <p:nvPr/>
          </p:nvSpPr>
          <p:spPr bwMode="auto">
            <a:xfrm>
              <a:off x="4224"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64" name="Rectangle 121"/>
            <p:cNvSpPr>
              <a:spLocks noChangeArrowheads="1"/>
            </p:cNvSpPr>
            <p:nvPr/>
          </p:nvSpPr>
          <p:spPr bwMode="auto">
            <a:xfrm>
              <a:off x="4320"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65" name="Rectangle 122"/>
            <p:cNvSpPr>
              <a:spLocks noChangeArrowheads="1"/>
            </p:cNvSpPr>
            <p:nvPr/>
          </p:nvSpPr>
          <p:spPr bwMode="auto">
            <a:xfrm>
              <a:off x="4416"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5266" name="Rectangle 123"/>
            <p:cNvSpPr>
              <a:spLocks noChangeArrowheads="1"/>
            </p:cNvSpPr>
            <p:nvPr/>
          </p:nvSpPr>
          <p:spPr bwMode="auto">
            <a:xfrm>
              <a:off x="4512"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grpSp>
      <p:grpSp>
        <p:nvGrpSpPr>
          <p:cNvPr id="135222" name="Group 124"/>
          <p:cNvGrpSpPr>
            <a:grpSpLocks/>
          </p:cNvGrpSpPr>
          <p:nvPr/>
        </p:nvGrpSpPr>
        <p:grpSpPr bwMode="auto">
          <a:xfrm>
            <a:off x="5791200" y="3886200"/>
            <a:ext cx="1524000" cy="152400"/>
            <a:chOff x="3648" y="2832"/>
            <a:chExt cx="960" cy="96"/>
          </a:xfrm>
        </p:grpSpPr>
        <p:sp>
          <p:nvSpPr>
            <p:cNvPr id="135247" name="Rectangle 125"/>
            <p:cNvSpPr>
              <a:spLocks noChangeArrowheads="1"/>
            </p:cNvSpPr>
            <p:nvPr/>
          </p:nvSpPr>
          <p:spPr bwMode="auto">
            <a:xfrm>
              <a:off x="364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5248" name="Rectangle 126"/>
            <p:cNvSpPr>
              <a:spLocks noChangeArrowheads="1"/>
            </p:cNvSpPr>
            <p:nvPr/>
          </p:nvSpPr>
          <p:spPr bwMode="auto">
            <a:xfrm>
              <a:off x="374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5249" name="Rectangle 127"/>
            <p:cNvSpPr>
              <a:spLocks noChangeArrowheads="1"/>
            </p:cNvSpPr>
            <p:nvPr/>
          </p:nvSpPr>
          <p:spPr bwMode="auto">
            <a:xfrm>
              <a:off x="384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5250" name="Rectangle 128"/>
            <p:cNvSpPr>
              <a:spLocks noChangeArrowheads="1"/>
            </p:cNvSpPr>
            <p:nvPr/>
          </p:nvSpPr>
          <p:spPr bwMode="auto">
            <a:xfrm>
              <a:off x="393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5251" name="Rectangle 129"/>
            <p:cNvSpPr>
              <a:spLocks noChangeArrowheads="1"/>
            </p:cNvSpPr>
            <p:nvPr/>
          </p:nvSpPr>
          <p:spPr bwMode="auto">
            <a:xfrm>
              <a:off x="403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5252" name="Rectangle 130"/>
            <p:cNvSpPr>
              <a:spLocks noChangeArrowheads="1"/>
            </p:cNvSpPr>
            <p:nvPr/>
          </p:nvSpPr>
          <p:spPr bwMode="auto">
            <a:xfrm>
              <a:off x="412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5253" name="Rectangle 131"/>
            <p:cNvSpPr>
              <a:spLocks noChangeArrowheads="1"/>
            </p:cNvSpPr>
            <p:nvPr/>
          </p:nvSpPr>
          <p:spPr bwMode="auto">
            <a:xfrm>
              <a:off x="422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5254" name="Rectangle 132"/>
            <p:cNvSpPr>
              <a:spLocks noChangeArrowheads="1"/>
            </p:cNvSpPr>
            <p:nvPr/>
          </p:nvSpPr>
          <p:spPr bwMode="auto">
            <a:xfrm>
              <a:off x="432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5255" name="Rectangle 133"/>
            <p:cNvSpPr>
              <a:spLocks noChangeArrowheads="1"/>
            </p:cNvSpPr>
            <p:nvPr/>
          </p:nvSpPr>
          <p:spPr bwMode="auto">
            <a:xfrm>
              <a:off x="441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5256" name="Rectangle 134"/>
            <p:cNvSpPr>
              <a:spLocks noChangeArrowheads="1"/>
            </p:cNvSpPr>
            <p:nvPr/>
          </p:nvSpPr>
          <p:spPr bwMode="auto">
            <a:xfrm>
              <a:off x="451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grpSp>
      <p:sp>
        <p:nvSpPr>
          <p:cNvPr id="135223" name="Line 135"/>
          <p:cNvSpPr>
            <a:spLocks noChangeShapeType="1"/>
          </p:cNvSpPr>
          <p:nvPr/>
        </p:nvSpPr>
        <p:spPr bwMode="auto">
          <a:xfrm flipV="1">
            <a:off x="5486400" y="3581400"/>
            <a:ext cx="0" cy="144780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35224" name="Group 136"/>
          <p:cNvGrpSpPr>
            <a:grpSpLocks/>
          </p:cNvGrpSpPr>
          <p:nvPr/>
        </p:nvGrpSpPr>
        <p:grpSpPr bwMode="auto">
          <a:xfrm>
            <a:off x="1828800" y="4343400"/>
            <a:ext cx="1524000" cy="152400"/>
            <a:chOff x="1152" y="2736"/>
            <a:chExt cx="960" cy="96"/>
          </a:xfrm>
        </p:grpSpPr>
        <p:sp>
          <p:nvSpPr>
            <p:cNvPr id="135237" name="Rectangle 137"/>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5238" name="Rectangle 138"/>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5239" name="Rectangle 139"/>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5240" name="Rectangle 140"/>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5241" name="Rectangle 141"/>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5242" name="Rectangle 142"/>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5243" name="Rectangle 143"/>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5244" name="Rectangle 144"/>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5245" name="Rectangle 145"/>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5246" name="Rectangle 146"/>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35225" name="Group 147"/>
          <p:cNvGrpSpPr>
            <a:grpSpLocks/>
          </p:cNvGrpSpPr>
          <p:nvPr/>
        </p:nvGrpSpPr>
        <p:grpSpPr bwMode="auto">
          <a:xfrm>
            <a:off x="5791200" y="4343400"/>
            <a:ext cx="1524000" cy="152400"/>
            <a:chOff x="1152" y="2736"/>
            <a:chExt cx="960" cy="96"/>
          </a:xfrm>
        </p:grpSpPr>
        <p:sp>
          <p:nvSpPr>
            <p:cNvPr id="135227" name="Rectangle 148"/>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5228" name="Rectangle 149"/>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5229" name="Rectangle 150"/>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5230" name="Rectangle 151"/>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5231" name="Rectangle 152"/>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5232" name="Rectangle 153"/>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5233" name="Rectangle 154"/>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5234" name="Rectangle 155"/>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5235" name="Rectangle 156"/>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5236" name="Rectangle 157"/>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sp>
        <p:nvSpPr>
          <p:cNvPr id="135226" name="Rectangle 158"/>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3524470830"/>
      </p:ext>
    </p:extLst>
  </p:cSld>
  <p:clrMapOvr>
    <a:masterClrMapping/>
  </p:clrMapOvr>
  <p:transition advTm="928"/>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36195"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6196" name="Group 4"/>
          <p:cNvGrpSpPr>
            <a:grpSpLocks/>
          </p:cNvGrpSpPr>
          <p:nvPr/>
        </p:nvGrpSpPr>
        <p:grpSpPr bwMode="auto">
          <a:xfrm rot="2542255">
            <a:off x="1752600" y="5329238"/>
            <a:ext cx="342900" cy="233362"/>
            <a:chOff x="1728" y="2064"/>
            <a:chExt cx="384" cy="240"/>
          </a:xfrm>
        </p:grpSpPr>
        <p:sp>
          <p:nvSpPr>
            <p:cNvPr id="136349"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6350"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6197" name="Group 7"/>
          <p:cNvGrpSpPr>
            <a:grpSpLocks/>
          </p:cNvGrpSpPr>
          <p:nvPr/>
        </p:nvGrpSpPr>
        <p:grpSpPr bwMode="auto">
          <a:xfrm rot="-2651179">
            <a:off x="3124200" y="5329238"/>
            <a:ext cx="342900" cy="233362"/>
            <a:chOff x="1728" y="2064"/>
            <a:chExt cx="384" cy="240"/>
          </a:xfrm>
        </p:grpSpPr>
        <p:sp>
          <p:nvSpPr>
            <p:cNvPr id="136347"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6348"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6198" name="Group 10"/>
          <p:cNvGrpSpPr>
            <a:grpSpLocks/>
          </p:cNvGrpSpPr>
          <p:nvPr/>
        </p:nvGrpSpPr>
        <p:grpSpPr bwMode="auto">
          <a:xfrm rot="-7843673">
            <a:off x="3221832" y="3026568"/>
            <a:ext cx="342900" cy="233363"/>
            <a:chOff x="1728" y="2064"/>
            <a:chExt cx="384" cy="240"/>
          </a:xfrm>
        </p:grpSpPr>
        <p:sp>
          <p:nvSpPr>
            <p:cNvPr id="136345"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6346"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6199"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6200" name="Group 14"/>
          <p:cNvGrpSpPr>
            <a:grpSpLocks/>
          </p:cNvGrpSpPr>
          <p:nvPr/>
        </p:nvGrpSpPr>
        <p:grpSpPr bwMode="auto">
          <a:xfrm rot="-10797907">
            <a:off x="2476500" y="2949575"/>
            <a:ext cx="342900" cy="233363"/>
            <a:chOff x="1728" y="2064"/>
            <a:chExt cx="384" cy="240"/>
          </a:xfrm>
        </p:grpSpPr>
        <p:sp>
          <p:nvSpPr>
            <p:cNvPr id="136343"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6344"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6201" name="Group 17"/>
          <p:cNvGrpSpPr>
            <a:grpSpLocks/>
          </p:cNvGrpSpPr>
          <p:nvPr/>
        </p:nvGrpSpPr>
        <p:grpSpPr bwMode="auto">
          <a:xfrm rot="9922521">
            <a:off x="1752600" y="2949575"/>
            <a:ext cx="342900" cy="233363"/>
            <a:chOff x="1728" y="2064"/>
            <a:chExt cx="384" cy="240"/>
          </a:xfrm>
        </p:grpSpPr>
        <p:sp>
          <p:nvSpPr>
            <p:cNvPr id="136341"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6342"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6202" name="Group 20"/>
          <p:cNvGrpSpPr>
            <a:grpSpLocks/>
          </p:cNvGrpSpPr>
          <p:nvPr/>
        </p:nvGrpSpPr>
        <p:grpSpPr bwMode="auto">
          <a:xfrm>
            <a:off x="1981200" y="3581400"/>
            <a:ext cx="1219200" cy="1524000"/>
            <a:chOff x="1344" y="2448"/>
            <a:chExt cx="768" cy="960"/>
          </a:xfrm>
        </p:grpSpPr>
        <p:sp>
          <p:nvSpPr>
            <p:cNvPr id="136332"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33"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34"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35"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36"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37"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38"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39"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40"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6203" name="Group 30"/>
          <p:cNvGrpSpPr>
            <a:grpSpLocks/>
          </p:cNvGrpSpPr>
          <p:nvPr/>
        </p:nvGrpSpPr>
        <p:grpSpPr bwMode="auto">
          <a:xfrm>
            <a:off x="1828800" y="3733800"/>
            <a:ext cx="1524000" cy="1219200"/>
            <a:chOff x="1248" y="2544"/>
            <a:chExt cx="960" cy="768"/>
          </a:xfrm>
        </p:grpSpPr>
        <p:sp>
          <p:nvSpPr>
            <p:cNvPr id="136323"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24"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25"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26"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27"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28"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29"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30"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31"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6204" name="Group 40"/>
          <p:cNvGrpSpPr>
            <a:grpSpLocks/>
          </p:cNvGrpSpPr>
          <p:nvPr/>
        </p:nvGrpSpPr>
        <p:grpSpPr bwMode="auto">
          <a:xfrm rot="-519728">
            <a:off x="2476500" y="5410200"/>
            <a:ext cx="342900" cy="233363"/>
            <a:chOff x="1728" y="2064"/>
            <a:chExt cx="384" cy="240"/>
          </a:xfrm>
        </p:grpSpPr>
        <p:sp>
          <p:nvSpPr>
            <p:cNvPr id="136321"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6322"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6205"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6206" name="Group 44"/>
          <p:cNvGrpSpPr>
            <a:grpSpLocks/>
          </p:cNvGrpSpPr>
          <p:nvPr/>
        </p:nvGrpSpPr>
        <p:grpSpPr bwMode="auto">
          <a:xfrm rot="2542255">
            <a:off x="5715000" y="5329238"/>
            <a:ext cx="342900" cy="233362"/>
            <a:chOff x="1728" y="2064"/>
            <a:chExt cx="384" cy="240"/>
          </a:xfrm>
        </p:grpSpPr>
        <p:sp>
          <p:nvSpPr>
            <p:cNvPr id="136319"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6320"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6207" name="Group 47"/>
          <p:cNvGrpSpPr>
            <a:grpSpLocks/>
          </p:cNvGrpSpPr>
          <p:nvPr/>
        </p:nvGrpSpPr>
        <p:grpSpPr bwMode="auto">
          <a:xfrm rot="-2651179">
            <a:off x="7086600" y="5329238"/>
            <a:ext cx="342900" cy="233362"/>
            <a:chOff x="1728" y="2064"/>
            <a:chExt cx="384" cy="240"/>
          </a:xfrm>
        </p:grpSpPr>
        <p:sp>
          <p:nvSpPr>
            <p:cNvPr id="136317"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6318"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6208" name="Group 50"/>
          <p:cNvGrpSpPr>
            <a:grpSpLocks/>
          </p:cNvGrpSpPr>
          <p:nvPr/>
        </p:nvGrpSpPr>
        <p:grpSpPr bwMode="auto">
          <a:xfrm rot="-7843673">
            <a:off x="7184232" y="3026568"/>
            <a:ext cx="342900" cy="233363"/>
            <a:chOff x="1728" y="2064"/>
            <a:chExt cx="384" cy="240"/>
          </a:xfrm>
        </p:grpSpPr>
        <p:sp>
          <p:nvSpPr>
            <p:cNvPr id="136315" name="Rectangle 5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6316" name="Rectangle 5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6209"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6210" name="Group 54"/>
          <p:cNvGrpSpPr>
            <a:grpSpLocks/>
          </p:cNvGrpSpPr>
          <p:nvPr/>
        </p:nvGrpSpPr>
        <p:grpSpPr bwMode="auto">
          <a:xfrm rot="-10797907">
            <a:off x="6438900" y="2949575"/>
            <a:ext cx="342900" cy="233363"/>
            <a:chOff x="1728" y="2064"/>
            <a:chExt cx="384" cy="240"/>
          </a:xfrm>
        </p:grpSpPr>
        <p:sp>
          <p:nvSpPr>
            <p:cNvPr id="136313"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6314"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6211" name="Group 57"/>
          <p:cNvGrpSpPr>
            <a:grpSpLocks/>
          </p:cNvGrpSpPr>
          <p:nvPr/>
        </p:nvGrpSpPr>
        <p:grpSpPr bwMode="auto">
          <a:xfrm rot="9922521">
            <a:off x="5715000" y="2949575"/>
            <a:ext cx="342900" cy="233363"/>
            <a:chOff x="1728" y="2064"/>
            <a:chExt cx="384" cy="240"/>
          </a:xfrm>
        </p:grpSpPr>
        <p:sp>
          <p:nvSpPr>
            <p:cNvPr id="136311"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6312"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6212" name="Group 60"/>
          <p:cNvGrpSpPr>
            <a:grpSpLocks/>
          </p:cNvGrpSpPr>
          <p:nvPr/>
        </p:nvGrpSpPr>
        <p:grpSpPr bwMode="auto">
          <a:xfrm>
            <a:off x="5943600" y="3581400"/>
            <a:ext cx="1219200" cy="1524000"/>
            <a:chOff x="1344" y="2448"/>
            <a:chExt cx="768" cy="960"/>
          </a:xfrm>
        </p:grpSpPr>
        <p:sp>
          <p:nvSpPr>
            <p:cNvPr id="136302"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03"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04"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05"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06"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07"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08"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09"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10"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6213" name="Group 70"/>
          <p:cNvGrpSpPr>
            <a:grpSpLocks/>
          </p:cNvGrpSpPr>
          <p:nvPr/>
        </p:nvGrpSpPr>
        <p:grpSpPr bwMode="auto">
          <a:xfrm>
            <a:off x="5791200" y="3733800"/>
            <a:ext cx="1524000" cy="1219200"/>
            <a:chOff x="1248" y="2544"/>
            <a:chExt cx="960" cy="768"/>
          </a:xfrm>
        </p:grpSpPr>
        <p:sp>
          <p:nvSpPr>
            <p:cNvPr id="136293"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294"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295"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296"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297"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298"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299"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00"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6301"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6214" name="Group 80"/>
          <p:cNvGrpSpPr>
            <a:grpSpLocks/>
          </p:cNvGrpSpPr>
          <p:nvPr/>
        </p:nvGrpSpPr>
        <p:grpSpPr bwMode="auto">
          <a:xfrm rot="-519728">
            <a:off x="6438900" y="5410200"/>
            <a:ext cx="342900" cy="233363"/>
            <a:chOff x="1728" y="2064"/>
            <a:chExt cx="384" cy="240"/>
          </a:xfrm>
        </p:grpSpPr>
        <p:sp>
          <p:nvSpPr>
            <p:cNvPr id="136291"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6292"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36215"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16"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17"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18"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19"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20"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21" name="Rectangle 89"/>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22" name="Rectangle 90"/>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23" name="Rectangle 91"/>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24" name="Rectangle 92"/>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25" name="Rectangle 93"/>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26" name="Rectangle 94"/>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27" name="Rectangle 95"/>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28" name="Rectangle 96"/>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29" name="Rectangle 97"/>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30" name="Rectangle 98"/>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31" name="Rectangle 99"/>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32" name="Rectangle 100"/>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33" name="Rectangle 101"/>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34" name="Rectangle 102"/>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35" name="Rectangle 103"/>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36" name="Rectangle 104"/>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37" name="Rectangle 105"/>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38" name="Rectangle 106"/>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39" name="Rectangle 107"/>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40" name="Rectangle 108"/>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41" name="Rectangle 109"/>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42" name="Rectangle 110"/>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43" name="Rectangle 111"/>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44" name="Rectangle 112"/>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grpSp>
        <p:nvGrpSpPr>
          <p:cNvPr id="136245" name="Group 113"/>
          <p:cNvGrpSpPr>
            <a:grpSpLocks/>
          </p:cNvGrpSpPr>
          <p:nvPr/>
        </p:nvGrpSpPr>
        <p:grpSpPr bwMode="auto">
          <a:xfrm>
            <a:off x="5791200" y="4191000"/>
            <a:ext cx="1524000" cy="152400"/>
            <a:chOff x="3648" y="2544"/>
            <a:chExt cx="960" cy="96"/>
          </a:xfrm>
        </p:grpSpPr>
        <p:sp>
          <p:nvSpPr>
            <p:cNvPr id="136281" name="Rectangle 114"/>
            <p:cNvSpPr>
              <a:spLocks noChangeArrowheads="1"/>
            </p:cNvSpPr>
            <p:nvPr/>
          </p:nvSpPr>
          <p:spPr bwMode="auto">
            <a:xfrm>
              <a:off x="3648"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82" name="Rectangle 115"/>
            <p:cNvSpPr>
              <a:spLocks noChangeArrowheads="1"/>
            </p:cNvSpPr>
            <p:nvPr/>
          </p:nvSpPr>
          <p:spPr bwMode="auto">
            <a:xfrm>
              <a:off x="3744"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83" name="Rectangle 116"/>
            <p:cNvSpPr>
              <a:spLocks noChangeArrowheads="1"/>
            </p:cNvSpPr>
            <p:nvPr/>
          </p:nvSpPr>
          <p:spPr bwMode="auto">
            <a:xfrm>
              <a:off x="3840"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84" name="Rectangle 117"/>
            <p:cNvSpPr>
              <a:spLocks noChangeArrowheads="1"/>
            </p:cNvSpPr>
            <p:nvPr/>
          </p:nvSpPr>
          <p:spPr bwMode="auto">
            <a:xfrm>
              <a:off x="3936"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85" name="Rectangle 118"/>
            <p:cNvSpPr>
              <a:spLocks noChangeArrowheads="1"/>
            </p:cNvSpPr>
            <p:nvPr/>
          </p:nvSpPr>
          <p:spPr bwMode="auto">
            <a:xfrm>
              <a:off x="4032"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86" name="Rectangle 119"/>
            <p:cNvSpPr>
              <a:spLocks noChangeArrowheads="1"/>
            </p:cNvSpPr>
            <p:nvPr/>
          </p:nvSpPr>
          <p:spPr bwMode="auto">
            <a:xfrm>
              <a:off x="4128"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87" name="Rectangle 120"/>
            <p:cNvSpPr>
              <a:spLocks noChangeArrowheads="1"/>
            </p:cNvSpPr>
            <p:nvPr/>
          </p:nvSpPr>
          <p:spPr bwMode="auto">
            <a:xfrm>
              <a:off x="4224"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88" name="Rectangle 121"/>
            <p:cNvSpPr>
              <a:spLocks noChangeArrowheads="1"/>
            </p:cNvSpPr>
            <p:nvPr/>
          </p:nvSpPr>
          <p:spPr bwMode="auto">
            <a:xfrm>
              <a:off x="4320"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89" name="Rectangle 122"/>
            <p:cNvSpPr>
              <a:spLocks noChangeArrowheads="1"/>
            </p:cNvSpPr>
            <p:nvPr/>
          </p:nvSpPr>
          <p:spPr bwMode="auto">
            <a:xfrm>
              <a:off x="4416"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6290" name="Rectangle 123"/>
            <p:cNvSpPr>
              <a:spLocks noChangeArrowheads="1"/>
            </p:cNvSpPr>
            <p:nvPr/>
          </p:nvSpPr>
          <p:spPr bwMode="auto">
            <a:xfrm>
              <a:off x="4512"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grpSp>
      <p:grpSp>
        <p:nvGrpSpPr>
          <p:cNvPr id="136246" name="Group 124"/>
          <p:cNvGrpSpPr>
            <a:grpSpLocks/>
          </p:cNvGrpSpPr>
          <p:nvPr/>
        </p:nvGrpSpPr>
        <p:grpSpPr bwMode="auto">
          <a:xfrm>
            <a:off x="5791200" y="3733800"/>
            <a:ext cx="1524000" cy="152400"/>
            <a:chOff x="3648" y="2832"/>
            <a:chExt cx="960" cy="96"/>
          </a:xfrm>
        </p:grpSpPr>
        <p:sp>
          <p:nvSpPr>
            <p:cNvPr id="136271" name="Rectangle 125"/>
            <p:cNvSpPr>
              <a:spLocks noChangeArrowheads="1"/>
            </p:cNvSpPr>
            <p:nvPr/>
          </p:nvSpPr>
          <p:spPr bwMode="auto">
            <a:xfrm>
              <a:off x="364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6272" name="Rectangle 126"/>
            <p:cNvSpPr>
              <a:spLocks noChangeArrowheads="1"/>
            </p:cNvSpPr>
            <p:nvPr/>
          </p:nvSpPr>
          <p:spPr bwMode="auto">
            <a:xfrm>
              <a:off x="374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6273" name="Rectangle 127"/>
            <p:cNvSpPr>
              <a:spLocks noChangeArrowheads="1"/>
            </p:cNvSpPr>
            <p:nvPr/>
          </p:nvSpPr>
          <p:spPr bwMode="auto">
            <a:xfrm>
              <a:off x="384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6274" name="Rectangle 128"/>
            <p:cNvSpPr>
              <a:spLocks noChangeArrowheads="1"/>
            </p:cNvSpPr>
            <p:nvPr/>
          </p:nvSpPr>
          <p:spPr bwMode="auto">
            <a:xfrm>
              <a:off x="393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6275" name="Rectangle 129"/>
            <p:cNvSpPr>
              <a:spLocks noChangeArrowheads="1"/>
            </p:cNvSpPr>
            <p:nvPr/>
          </p:nvSpPr>
          <p:spPr bwMode="auto">
            <a:xfrm>
              <a:off x="403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6276" name="Rectangle 130"/>
            <p:cNvSpPr>
              <a:spLocks noChangeArrowheads="1"/>
            </p:cNvSpPr>
            <p:nvPr/>
          </p:nvSpPr>
          <p:spPr bwMode="auto">
            <a:xfrm>
              <a:off x="412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6277" name="Rectangle 131"/>
            <p:cNvSpPr>
              <a:spLocks noChangeArrowheads="1"/>
            </p:cNvSpPr>
            <p:nvPr/>
          </p:nvSpPr>
          <p:spPr bwMode="auto">
            <a:xfrm>
              <a:off x="422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6278" name="Rectangle 132"/>
            <p:cNvSpPr>
              <a:spLocks noChangeArrowheads="1"/>
            </p:cNvSpPr>
            <p:nvPr/>
          </p:nvSpPr>
          <p:spPr bwMode="auto">
            <a:xfrm>
              <a:off x="432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6279" name="Rectangle 133"/>
            <p:cNvSpPr>
              <a:spLocks noChangeArrowheads="1"/>
            </p:cNvSpPr>
            <p:nvPr/>
          </p:nvSpPr>
          <p:spPr bwMode="auto">
            <a:xfrm>
              <a:off x="441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6280" name="Rectangle 134"/>
            <p:cNvSpPr>
              <a:spLocks noChangeArrowheads="1"/>
            </p:cNvSpPr>
            <p:nvPr/>
          </p:nvSpPr>
          <p:spPr bwMode="auto">
            <a:xfrm>
              <a:off x="451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grpSp>
      <p:sp>
        <p:nvSpPr>
          <p:cNvPr id="136247" name="Line 135"/>
          <p:cNvSpPr>
            <a:spLocks noChangeShapeType="1"/>
          </p:cNvSpPr>
          <p:nvPr/>
        </p:nvSpPr>
        <p:spPr bwMode="auto">
          <a:xfrm flipV="1">
            <a:off x="5486400" y="3581400"/>
            <a:ext cx="0" cy="144780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36248" name="Group 136"/>
          <p:cNvGrpSpPr>
            <a:grpSpLocks/>
          </p:cNvGrpSpPr>
          <p:nvPr/>
        </p:nvGrpSpPr>
        <p:grpSpPr bwMode="auto">
          <a:xfrm>
            <a:off x="1828800" y="4343400"/>
            <a:ext cx="1524000" cy="152400"/>
            <a:chOff x="1152" y="2736"/>
            <a:chExt cx="960" cy="96"/>
          </a:xfrm>
        </p:grpSpPr>
        <p:sp>
          <p:nvSpPr>
            <p:cNvPr id="136261" name="Rectangle 137"/>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6262" name="Rectangle 138"/>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6263" name="Rectangle 139"/>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6264" name="Rectangle 140"/>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6265" name="Rectangle 141"/>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6266" name="Rectangle 142"/>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6267" name="Rectangle 143"/>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6268" name="Rectangle 144"/>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6269" name="Rectangle 145"/>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6270" name="Rectangle 146"/>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36249" name="Group 147"/>
          <p:cNvGrpSpPr>
            <a:grpSpLocks/>
          </p:cNvGrpSpPr>
          <p:nvPr/>
        </p:nvGrpSpPr>
        <p:grpSpPr bwMode="auto">
          <a:xfrm>
            <a:off x="5791200" y="4343400"/>
            <a:ext cx="1524000" cy="152400"/>
            <a:chOff x="1152" y="2736"/>
            <a:chExt cx="960" cy="96"/>
          </a:xfrm>
        </p:grpSpPr>
        <p:sp>
          <p:nvSpPr>
            <p:cNvPr id="136251" name="Rectangle 148"/>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6252" name="Rectangle 149"/>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6253" name="Rectangle 150"/>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6254" name="Rectangle 151"/>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6255" name="Rectangle 152"/>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6256" name="Rectangle 153"/>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6257" name="Rectangle 154"/>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6258" name="Rectangle 155"/>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6259" name="Rectangle 156"/>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6260" name="Rectangle 157"/>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sp>
        <p:nvSpPr>
          <p:cNvPr id="136250" name="Rectangle 158"/>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4152497988"/>
      </p:ext>
    </p:extLst>
  </p:cSld>
  <p:clrMapOvr>
    <a:masterClrMapping/>
  </p:clrMapOvr>
  <p:transition advTm="528"/>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37219"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7220" name="Group 4"/>
          <p:cNvGrpSpPr>
            <a:grpSpLocks/>
          </p:cNvGrpSpPr>
          <p:nvPr/>
        </p:nvGrpSpPr>
        <p:grpSpPr bwMode="auto">
          <a:xfrm rot="2542255">
            <a:off x="1752600" y="5329238"/>
            <a:ext cx="342900" cy="233362"/>
            <a:chOff x="1728" y="2064"/>
            <a:chExt cx="384" cy="240"/>
          </a:xfrm>
        </p:grpSpPr>
        <p:sp>
          <p:nvSpPr>
            <p:cNvPr id="137373"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7374"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7221" name="Group 7"/>
          <p:cNvGrpSpPr>
            <a:grpSpLocks/>
          </p:cNvGrpSpPr>
          <p:nvPr/>
        </p:nvGrpSpPr>
        <p:grpSpPr bwMode="auto">
          <a:xfrm rot="-2651179">
            <a:off x="3124200" y="5329238"/>
            <a:ext cx="342900" cy="233362"/>
            <a:chOff x="1728" y="2064"/>
            <a:chExt cx="384" cy="240"/>
          </a:xfrm>
        </p:grpSpPr>
        <p:sp>
          <p:nvSpPr>
            <p:cNvPr id="137371"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7372"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7222" name="Group 10"/>
          <p:cNvGrpSpPr>
            <a:grpSpLocks/>
          </p:cNvGrpSpPr>
          <p:nvPr/>
        </p:nvGrpSpPr>
        <p:grpSpPr bwMode="auto">
          <a:xfrm rot="-7843673">
            <a:off x="3221832" y="3026568"/>
            <a:ext cx="342900" cy="233363"/>
            <a:chOff x="1728" y="2064"/>
            <a:chExt cx="384" cy="240"/>
          </a:xfrm>
        </p:grpSpPr>
        <p:sp>
          <p:nvSpPr>
            <p:cNvPr id="137369"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7370"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7223"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7224" name="Group 14"/>
          <p:cNvGrpSpPr>
            <a:grpSpLocks/>
          </p:cNvGrpSpPr>
          <p:nvPr/>
        </p:nvGrpSpPr>
        <p:grpSpPr bwMode="auto">
          <a:xfrm rot="-10797907">
            <a:off x="2476500" y="2949575"/>
            <a:ext cx="342900" cy="233363"/>
            <a:chOff x="1728" y="2064"/>
            <a:chExt cx="384" cy="240"/>
          </a:xfrm>
        </p:grpSpPr>
        <p:sp>
          <p:nvSpPr>
            <p:cNvPr id="137367"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7368"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7225" name="Group 17"/>
          <p:cNvGrpSpPr>
            <a:grpSpLocks/>
          </p:cNvGrpSpPr>
          <p:nvPr/>
        </p:nvGrpSpPr>
        <p:grpSpPr bwMode="auto">
          <a:xfrm rot="9922521">
            <a:off x="1752600" y="2949575"/>
            <a:ext cx="342900" cy="233363"/>
            <a:chOff x="1728" y="2064"/>
            <a:chExt cx="384" cy="240"/>
          </a:xfrm>
        </p:grpSpPr>
        <p:sp>
          <p:nvSpPr>
            <p:cNvPr id="137365"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7366"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7226" name="Group 20"/>
          <p:cNvGrpSpPr>
            <a:grpSpLocks/>
          </p:cNvGrpSpPr>
          <p:nvPr/>
        </p:nvGrpSpPr>
        <p:grpSpPr bwMode="auto">
          <a:xfrm>
            <a:off x="1981200" y="3581400"/>
            <a:ext cx="1219200" cy="1524000"/>
            <a:chOff x="1344" y="2448"/>
            <a:chExt cx="768" cy="960"/>
          </a:xfrm>
        </p:grpSpPr>
        <p:sp>
          <p:nvSpPr>
            <p:cNvPr id="137356"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57"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58"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59"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60"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61"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62"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63"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64"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7227" name="Group 30"/>
          <p:cNvGrpSpPr>
            <a:grpSpLocks/>
          </p:cNvGrpSpPr>
          <p:nvPr/>
        </p:nvGrpSpPr>
        <p:grpSpPr bwMode="auto">
          <a:xfrm>
            <a:off x="1828800" y="3733800"/>
            <a:ext cx="1524000" cy="1219200"/>
            <a:chOff x="1248" y="2544"/>
            <a:chExt cx="960" cy="768"/>
          </a:xfrm>
        </p:grpSpPr>
        <p:sp>
          <p:nvSpPr>
            <p:cNvPr id="137347"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48"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49"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50"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51"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52"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53"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54"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55"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7228" name="Group 40"/>
          <p:cNvGrpSpPr>
            <a:grpSpLocks/>
          </p:cNvGrpSpPr>
          <p:nvPr/>
        </p:nvGrpSpPr>
        <p:grpSpPr bwMode="auto">
          <a:xfrm rot="-519728">
            <a:off x="2476500" y="5410200"/>
            <a:ext cx="342900" cy="233363"/>
            <a:chOff x="1728" y="2064"/>
            <a:chExt cx="384" cy="240"/>
          </a:xfrm>
        </p:grpSpPr>
        <p:sp>
          <p:nvSpPr>
            <p:cNvPr id="137345"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7346"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7229"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7230" name="Group 44"/>
          <p:cNvGrpSpPr>
            <a:grpSpLocks/>
          </p:cNvGrpSpPr>
          <p:nvPr/>
        </p:nvGrpSpPr>
        <p:grpSpPr bwMode="auto">
          <a:xfrm rot="2542255">
            <a:off x="5715000" y="5329238"/>
            <a:ext cx="342900" cy="233362"/>
            <a:chOff x="1728" y="2064"/>
            <a:chExt cx="384" cy="240"/>
          </a:xfrm>
        </p:grpSpPr>
        <p:sp>
          <p:nvSpPr>
            <p:cNvPr id="137343"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7344"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7231" name="Group 47"/>
          <p:cNvGrpSpPr>
            <a:grpSpLocks/>
          </p:cNvGrpSpPr>
          <p:nvPr/>
        </p:nvGrpSpPr>
        <p:grpSpPr bwMode="auto">
          <a:xfrm rot="-2651179">
            <a:off x="7086600" y="5329238"/>
            <a:ext cx="342900" cy="233362"/>
            <a:chOff x="1728" y="2064"/>
            <a:chExt cx="384" cy="240"/>
          </a:xfrm>
        </p:grpSpPr>
        <p:sp>
          <p:nvSpPr>
            <p:cNvPr id="137341"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7342"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7232" name="Group 50"/>
          <p:cNvGrpSpPr>
            <a:grpSpLocks/>
          </p:cNvGrpSpPr>
          <p:nvPr/>
        </p:nvGrpSpPr>
        <p:grpSpPr bwMode="auto">
          <a:xfrm rot="-7843673">
            <a:off x="7184232" y="3026568"/>
            <a:ext cx="342900" cy="233363"/>
            <a:chOff x="1728" y="2064"/>
            <a:chExt cx="384" cy="240"/>
          </a:xfrm>
        </p:grpSpPr>
        <p:sp>
          <p:nvSpPr>
            <p:cNvPr id="137339" name="Rectangle 5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7340" name="Rectangle 5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7233"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7234" name="Group 54"/>
          <p:cNvGrpSpPr>
            <a:grpSpLocks/>
          </p:cNvGrpSpPr>
          <p:nvPr/>
        </p:nvGrpSpPr>
        <p:grpSpPr bwMode="auto">
          <a:xfrm rot="-10797907">
            <a:off x="6438900" y="2949575"/>
            <a:ext cx="342900" cy="233363"/>
            <a:chOff x="1728" y="2064"/>
            <a:chExt cx="384" cy="240"/>
          </a:xfrm>
        </p:grpSpPr>
        <p:sp>
          <p:nvSpPr>
            <p:cNvPr id="137337"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7338"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7235" name="Group 57"/>
          <p:cNvGrpSpPr>
            <a:grpSpLocks/>
          </p:cNvGrpSpPr>
          <p:nvPr/>
        </p:nvGrpSpPr>
        <p:grpSpPr bwMode="auto">
          <a:xfrm rot="9922521">
            <a:off x="5715000" y="2949575"/>
            <a:ext cx="342900" cy="233363"/>
            <a:chOff x="1728" y="2064"/>
            <a:chExt cx="384" cy="240"/>
          </a:xfrm>
        </p:grpSpPr>
        <p:sp>
          <p:nvSpPr>
            <p:cNvPr id="137335"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7336"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7236" name="Group 60"/>
          <p:cNvGrpSpPr>
            <a:grpSpLocks/>
          </p:cNvGrpSpPr>
          <p:nvPr/>
        </p:nvGrpSpPr>
        <p:grpSpPr bwMode="auto">
          <a:xfrm>
            <a:off x="5943600" y="3581400"/>
            <a:ext cx="1219200" cy="1524000"/>
            <a:chOff x="1344" y="2448"/>
            <a:chExt cx="768" cy="960"/>
          </a:xfrm>
        </p:grpSpPr>
        <p:sp>
          <p:nvSpPr>
            <p:cNvPr id="137326"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27"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28"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29"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30"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31"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32"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33"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34"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7237" name="Group 70"/>
          <p:cNvGrpSpPr>
            <a:grpSpLocks/>
          </p:cNvGrpSpPr>
          <p:nvPr/>
        </p:nvGrpSpPr>
        <p:grpSpPr bwMode="auto">
          <a:xfrm>
            <a:off x="5791200" y="3733800"/>
            <a:ext cx="1524000" cy="1219200"/>
            <a:chOff x="1248" y="2544"/>
            <a:chExt cx="960" cy="768"/>
          </a:xfrm>
        </p:grpSpPr>
        <p:sp>
          <p:nvSpPr>
            <p:cNvPr id="137317"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18"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19"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20"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21"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22"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23"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24"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325"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7238" name="Group 80"/>
          <p:cNvGrpSpPr>
            <a:grpSpLocks/>
          </p:cNvGrpSpPr>
          <p:nvPr/>
        </p:nvGrpSpPr>
        <p:grpSpPr bwMode="auto">
          <a:xfrm rot="-519728">
            <a:off x="6438900" y="5410200"/>
            <a:ext cx="342900" cy="233363"/>
            <a:chOff x="1728" y="2064"/>
            <a:chExt cx="384" cy="240"/>
          </a:xfrm>
        </p:grpSpPr>
        <p:sp>
          <p:nvSpPr>
            <p:cNvPr id="137315"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7316"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37239" name="Rectangle 83"/>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40" name="Rectangle 84"/>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41" name="Rectangle 85"/>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42" name="Rectangle 86"/>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43" name="Rectangle 87"/>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44" name="Rectangle 88"/>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45" name="Rectangle 89"/>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46" name="Rectangle 90"/>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47" name="Rectangle 91"/>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48" name="Rectangle 92"/>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49" name="Rectangle 93"/>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50" name="Rectangle 94"/>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51" name="Rectangle 95"/>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52" name="Rectangle 96"/>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53" name="Rectangle 97"/>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54" name="Rectangle 98"/>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55" name="Rectangle 99"/>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56" name="Rectangle 100"/>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57" name="Rectangle 101"/>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58" name="Rectangle 102"/>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59" name="Rectangle 103"/>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60" name="Rectangle 104"/>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61" name="Rectangle 105"/>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62" name="Rectangle 106"/>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63" name="Rectangle 107"/>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64" name="Rectangle 108"/>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65" name="Rectangle 109"/>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66" name="Rectangle 110"/>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67" name="Rectangle 111"/>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268" name="Rectangle 112"/>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grpSp>
        <p:nvGrpSpPr>
          <p:cNvPr id="137269" name="Group 113"/>
          <p:cNvGrpSpPr>
            <a:grpSpLocks/>
          </p:cNvGrpSpPr>
          <p:nvPr/>
        </p:nvGrpSpPr>
        <p:grpSpPr bwMode="auto">
          <a:xfrm>
            <a:off x="5791200" y="4191000"/>
            <a:ext cx="1524000" cy="152400"/>
            <a:chOff x="3648" y="2544"/>
            <a:chExt cx="960" cy="96"/>
          </a:xfrm>
        </p:grpSpPr>
        <p:sp>
          <p:nvSpPr>
            <p:cNvPr id="137305" name="Rectangle 114"/>
            <p:cNvSpPr>
              <a:spLocks noChangeArrowheads="1"/>
            </p:cNvSpPr>
            <p:nvPr/>
          </p:nvSpPr>
          <p:spPr bwMode="auto">
            <a:xfrm>
              <a:off x="3648"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306" name="Rectangle 115"/>
            <p:cNvSpPr>
              <a:spLocks noChangeArrowheads="1"/>
            </p:cNvSpPr>
            <p:nvPr/>
          </p:nvSpPr>
          <p:spPr bwMode="auto">
            <a:xfrm>
              <a:off x="3744"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307" name="Rectangle 116"/>
            <p:cNvSpPr>
              <a:spLocks noChangeArrowheads="1"/>
            </p:cNvSpPr>
            <p:nvPr/>
          </p:nvSpPr>
          <p:spPr bwMode="auto">
            <a:xfrm>
              <a:off x="3840"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308" name="Rectangle 117"/>
            <p:cNvSpPr>
              <a:spLocks noChangeArrowheads="1"/>
            </p:cNvSpPr>
            <p:nvPr/>
          </p:nvSpPr>
          <p:spPr bwMode="auto">
            <a:xfrm>
              <a:off x="3936"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309" name="Rectangle 118"/>
            <p:cNvSpPr>
              <a:spLocks noChangeArrowheads="1"/>
            </p:cNvSpPr>
            <p:nvPr/>
          </p:nvSpPr>
          <p:spPr bwMode="auto">
            <a:xfrm>
              <a:off x="4032"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310" name="Rectangle 119"/>
            <p:cNvSpPr>
              <a:spLocks noChangeArrowheads="1"/>
            </p:cNvSpPr>
            <p:nvPr/>
          </p:nvSpPr>
          <p:spPr bwMode="auto">
            <a:xfrm>
              <a:off x="4128"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311" name="Rectangle 120"/>
            <p:cNvSpPr>
              <a:spLocks noChangeArrowheads="1"/>
            </p:cNvSpPr>
            <p:nvPr/>
          </p:nvSpPr>
          <p:spPr bwMode="auto">
            <a:xfrm>
              <a:off x="4224"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312" name="Rectangle 121"/>
            <p:cNvSpPr>
              <a:spLocks noChangeArrowheads="1"/>
            </p:cNvSpPr>
            <p:nvPr/>
          </p:nvSpPr>
          <p:spPr bwMode="auto">
            <a:xfrm>
              <a:off x="4320"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313" name="Rectangle 122"/>
            <p:cNvSpPr>
              <a:spLocks noChangeArrowheads="1"/>
            </p:cNvSpPr>
            <p:nvPr/>
          </p:nvSpPr>
          <p:spPr bwMode="auto">
            <a:xfrm>
              <a:off x="4416"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7314" name="Rectangle 123"/>
            <p:cNvSpPr>
              <a:spLocks noChangeArrowheads="1"/>
            </p:cNvSpPr>
            <p:nvPr/>
          </p:nvSpPr>
          <p:spPr bwMode="auto">
            <a:xfrm>
              <a:off x="4512"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grpSp>
      <p:grpSp>
        <p:nvGrpSpPr>
          <p:cNvPr id="137270" name="Group 124"/>
          <p:cNvGrpSpPr>
            <a:grpSpLocks/>
          </p:cNvGrpSpPr>
          <p:nvPr/>
        </p:nvGrpSpPr>
        <p:grpSpPr bwMode="auto">
          <a:xfrm>
            <a:off x="5791200" y="3581400"/>
            <a:ext cx="1524000" cy="152400"/>
            <a:chOff x="3648" y="2832"/>
            <a:chExt cx="960" cy="96"/>
          </a:xfrm>
        </p:grpSpPr>
        <p:sp>
          <p:nvSpPr>
            <p:cNvPr id="137295" name="Rectangle 125"/>
            <p:cNvSpPr>
              <a:spLocks noChangeArrowheads="1"/>
            </p:cNvSpPr>
            <p:nvPr/>
          </p:nvSpPr>
          <p:spPr bwMode="auto">
            <a:xfrm>
              <a:off x="364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7296" name="Rectangle 126"/>
            <p:cNvSpPr>
              <a:spLocks noChangeArrowheads="1"/>
            </p:cNvSpPr>
            <p:nvPr/>
          </p:nvSpPr>
          <p:spPr bwMode="auto">
            <a:xfrm>
              <a:off x="374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7297" name="Rectangle 127"/>
            <p:cNvSpPr>
              <a:spLocks noChangeArrowheads="1"/>
            </p:cNvSpPr>
            <p:nvPr/>
          </p:nvSpPr>
          <p:spPr bwMode="auto">
            <a:xfrm>
              <a:off x="384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7298" name="Rectangle 128"/>
            <p:cNvSpPr>
              <a:spLocks noChangeArrowheads="1"/>
            </p:cNvSpPr>
            <p:nvPr/>
          </p:nvSpPr>
          <p:spPr bwMode="auto">
            <a:xfrm>
              <a:off x="393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7299" name="Rectangle 129"/>
            <p:cNvSpPr>
              <a:spLocks noChangeArrowheads="1"/>
            </p:cNvSpPr>
            <p:nvPr/>
          </p:nvSpPr>
          <p:spPr bwMode="auto">
            <a:xfrm>
              <a:off x="403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7300" name="Rectangle 130"/>
            <p:cNvSpPr>
              <a:spLocks noChangeArrowheads="1"/>
            </p:cNvSpPr>
            <p:nvPr/>
          </p:nvSpPr>
          <p:spPr bwMode="auto">
            <a:xfrm>
              <a:off x="4128"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7301" name="Rectangle 131"/>
            <p:cNvSpPr>
              <a:spLocks noChangeArrowheads="1"/>
            </p:cNvSpPr>
            <p:nvPr/>
          </p:nvSpPr>
          <p:spPr bwMode="auto">
            <a:xfrm>
              <a:off x="4224"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7302" name="Rectangle 132"/>
            <p:cNvSpPr>
              <a:spLocks noChangeArrowheads="1"/>
            </p:cNvSpPr>
            <p:nvPr/>
          </p:nvSpPr>
          <p:spPr bwMode="auto">
            <a:xfrm>
              <a:off x="4320"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7303" name="Rectangle 133"/>
            <p:cNvSpPr>
              <a:spLocks noChangeArrowheads="1"/>
            </p:cNvSpPr>
            <p:nvPr/>
          </p:nvSpPr>
          <p:spPr bwMode="auto">
            <a:xfrm>
              <a:off x="4416"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7304" name="Rectangle 134"/>
            <p:cNvSpPr>
              <a:spLocks noChangeArrowheads="1"/>
            </p:cNvSpPr>
            <p:nvPr/>
          </p:nvSpPr>
          <p:spPr bwMode="auto">
            <a:xfrm>
              <a:off x="4512" y="283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grpSp>
      <p:sp>
        <p:nvSpPr>
          <p:cNvPr id="137271" name="Line 135"/>
          <p:cNvSpPr>
            <a:spLocks noChangeShapeType="1"/>
          </p:cNvSpPr>
          <p:nvPr/>
        </p:nvSpPr>
        <p:spPr bwMode="auto">
          <a:xfrm flipV="1">
            <a:off x="5486400" y="3581400"/>
            <a:ext cx="0" cy="144780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37272" name="Group 136"/>
          <p:cNvGrpSpPr>
            <a:grpSpLocks/>
          </p:cNvGrpSpPr>
          <p:nvPr/>
        </p:nvGrpSpPr>
        <p:grpSpPr bwMode="auto">
          <a:xfrm>
            <a:off x="1828800" y="4343400"/>
            <a:ext cx="1524000" cy="152400"/>
            <a:chOff x="1152" y="2736"/>
            <a:chExt cx="960" cy="96"/>
          </a:xfrm>
        </p:grpSpPr>
        <p:sp>
          <p:nvSpPr>
            <p:cNvPr id="137285" name="Rectangle 137"/>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7286" name="Rectangle 138"/>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7287" name="Rectangle 139"/>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7288" name="Rectangle 140"/>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7289" name="Rectangle 141"/>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7290" name="Rectangle 142"/>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7291" name="Rectangle 143"/>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7292" name="Rectangle 144"/>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7293" name="Rectangle 145"/>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7294" name="Rectangle 146"/>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37273" name="Group 147"/>
          <p:cNvGrpSpPr>
            <a:grpSpLocks/>
          </p:cNvGrpSpPr>
          <p:nvPr/>
        </p:nvGrpSpPr>
        <p:grpSpPr bwMode="auto">
          <a:xfrm>
            <a:off x="5791200" y="4343400"/>
            <a:ext cx="1524000" cy="152400"/>
            <a:chOff x="1152" y="2736"/>
            <a:chExt cx="960" cy="96"/>
          </a:xfrm>
        </p:grpSpPr>
        <p:sp>
          <p:nvSpPr>
            <p:cNvPr id="137275" name="Rectangle 148"/>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7276" name="Rectangle 149"/>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7277" name="Rectangle 150"/>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7278" name="Rectangle 151"/>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7279" name="Rectangle 152"/>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7280" name="Rectangle 153"/>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7281" name="Rectangle 154"/>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7282" name="Rectangle 155"/>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7283" name="Rectangle 156"/>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7284" name="Rectangle 157"/>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sp>
        <p:nvSpPr>
          <p:cNvPr id="137274" name="Rectangle 158"/>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804307613"/>
      </p:ext>
    </p:extLst>
  </p:cSld>
  <p:clrMapOvr>
    <a:masterClrMapping/>
  </p:clrMapOvr>
  <p:transition advTm="1232"/>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38243"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8244" name="Group 4"/>
          <p:cNvGrpSpPr>
            <a:grpSpLocks/>
          </p:cNvGrpSpPr>
          <p:nvPr/>
        </p:nvGrpSpPr>
        <p:grpSpPr bwMode="auto">
          <a:xfrm rot="2542255">
            <a:off x="1752600" y="5329238"/>
            <a:ext cx="342900" cy="233362"/>
            <a:chOff x="1728" y="2064"/>
            <a:chExt cx="384" cy="240"/>
          </a:xfrm>
        </p:grpSpPr>
        <p:sp>
          <p:nvSpPr>
            <p:cNvPr id="138397"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8398"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8245" name="Group 7"/>
          <p:cNvGrpSpPr>
            <a:grpSpLocks/>
          </p:cNvGrpSpPr>
          <p:nvPr/>
        </p:nvGrpSpPr>
        <p:grpSpPr bwMode="auto">
          <a:xfrm rot="-2651179">
            <a:off x="3124200" y="5329238"/>
            <a:ext cx="342900" cy="233362"/>
            <a:chOff x="1728" y="2064"/>
            <a:chExt cx="384" cy="240"/>
          </a:xfrm>
        </p:grpSpPr>
        <p:sp>
          <p:nvSpPr>
            <p:cNvPr id="138395"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8396"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8246" name="Group 10"/>
          <p:cNvGrpSpPr>
            <a:grpSpLocks/>
          </p:cNvGrpSpPr>
          <p:nvPr/>
        </p:nvGrpSpPr>
        <p:grpSpPr bwMode="auto">
          <a:xfrm rot="-7843673">
            <a:off x="3221832" y="3026568"/>
            <a:ext cx="342900" cy="233363"/>
            <a:chOff x="1728" y="2064"/>
            <a:chExt cx="384" cy="240"/>
          </a:xfrm>
        </p:grpSpPr>
        <p:sp>
          <p:nvSpPr>
            <p:cNvPr id="138393"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8394"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8247"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8248" name="Group 14"/>
          <p:cNvGrpSpPr>
            <a:grpSpLocks/>
          </p:cNvGrpSpPr>
          <p:nvPr/>
        </p:nvGrpSpPr>
        <p:grpSpPr bwMode="auto">
          <a:xfrm rot="-10797907">
            <a:off x="2476500" y="2949575"/>
            <a:ext cx="342900" cy="233363"/>
            <a:chOff x="1728" y="2064"/>
            <a:chExt cx="384" cy="240"/>
          </a:xfrm>
        </p:grpSpPr>
        <p:sp>
          <p:nvSpPr>
            <p:cNvPr id="138391"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8392"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8249" name="Group 17"/>
          <p:cNvGrpSpPr>
            <a:grpSpLocks/>
          </p:cNvGrpSpPr>
          <p:nvPr/>
        </p:nvGrpSpPr>
        <p:grpSpPr bwMode="auto">
          <a:xfrm rot="9922521">
            <a:off x="1752600" y="2949575"/>
            <a:ext cx="342900" cy="233363"/>
            <a:chOff x="1728" y="2064"/>
            <a:chExt cx="384" cy="240"/>
          </a:xfrm>
        </p:grpSpPr>
        <p:sp>
          <p:nvSpPr>
            <p:cNvPr id="138389"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8390"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8250" name="Group 20"/>
          <p:cNvGrpSpPr>
            <a:grpSpLocks/>
          </p:cNvGrpSpPr>
          <p:nvPr/>
        </p:nvGrpSpPr>
        <p:grpSpPr bwMode="auto">
          <a:xfrm>
            <a:off x="1981200" y="3581400"/>
            <a:ext cx="1219200" cy="1524000"/>
            <a:chOff x="1344" y="2448"/>
            <a:chExt cx="768" cy="960"/>
          </a:xfrm>
        </p:grpSpPr>
        <p:sp>
          <p:nvSpPr>
            <p:cNvPr id="138380"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81"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82"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83"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84"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85"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86"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87"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88"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8251" name="Group 30"/>
          <p:cNvGrpSpPr>
            <a:grpSpLocks/>
          </p:cNvGrpSpPr>
          <p:nvPr/>
        </p:nvGrpSpPr>
        <p:grpSpPr bwMode="auto">
          <a:xfrm>
            <a:off x="1828800" y="3733800"/>
            <a:ext cx="1524000" cy="1219200"/>
            <a:chOff x="1248" y="2544"/>
            <a:chExt cx="960" cy="768"/>
          </a:xfrm>
        </p:grpSpPr>
        <p:sp>
          <p:nvSpPr>
            <p:cNvPr id="138371"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72"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73"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74"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75"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76"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77"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78"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79"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8252" name="Group 40"/>
          <p:cNvGrpSpPr>
            <a:grpSpLocks/>
          </p:cNvGrpSpPr>
          <p:nvPr/>
        </p:nvGrpSpPr>
        <p:grpSpPr bwMode="auto">
          <a:xfrm rot="-519728">
            <a:off x="2476500" y="5410200"/>
            <a:ext cx="342900" cy="233363"/>
            <a:chOff x="1728" y="2064"/>
            <a:chExt cx="384" cy="240"/>
          </a:xfrm>
        </p:grpSpPr>
        <p:sp>
          <p:nvSpPr>
            <p:cNvPr id="138369"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8370"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8253"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8254" name="Group 44"/>
          <p:cNvGrpSpPr>
            <a:grpSpLocks/>
          </p:cNvGrpSpPr>
          <p:nvPr/>
        </p:nvGrpSpPr>
        <p:grpSpPr bwMode="auto">
          <a:xfrm rot="2542255">
            <a:off x="5715000" y="5329238"/>
            <a:ext cx="342900" cy="233362"/>
            <a:chOff x="1728" y="2064"/>
            <a:chExt cx="384" cy="240"/>
          </a:xfrm>
        </p:grpSpPr>
        <p:sp>
          <p:nvSpPr>
            <p:cNvPr id="138367"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8368"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8255" name="Group 47"/>
          <p:cNvGrpSpPr>
            <a:grpSpLocks/>
          </p:cNvGrpSpPr>
          <p:nvPr/>
        </p:nvGrpSpPr>
        <p:grpSpPr bwMode="auto">
          <a:xfrm rot="-2651179">
            <a:off x="7086600" y="5329238"/>
            <a:ext cx="342900" cy="233362"/>
            <a:chOff x="1728" y="2064"/>
            <a:chExt cx="384" cy="240"/>
          </a:xfrm>
        </p:grpSpPr>
        <p:sp>
          <p:nvSpPr>
            <p:cNvPr id="138365"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8366"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38256" name="Group 50"/>
          <p:cNvGrpSpPr>
            <a:grpSpLocks/>
          </p:cNvGrpSpPr>
          <p:nvPr/>
        </p:nvGrpSpPr>
        <p:grpSpPr bwMode="auto">
          <a:xfrm rot="-7843673">
            <a:off x="7184232" y="3026568"/>
            <a:ext cx="342900" cy="233363"/>
            <a:chOff x="1728" y="2064"/>
            <a:chExt cx="384" cy="240"/>
          </a:xfrm>
        </p:grpSpPr>
        <p:sp>
          <p:nvSpPr>
            <p:cNvPr id="138363" name="Rectangle 5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8364" name="Rectangle 5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8257"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8258" name="Group 54"/>
          <p:cNvGrpSpPr>
            <a:grpSpLocks/>
          </p:cNvGrpSpPr>
          <p:nvPr/>
        </p:nvGrpSpPr>
        <p:grpSpPr bwMode="auto">
          <a:xfrm rot="-10797907">
            <a:off x="6438900" y="2949575"/>
            <a:ext cx="342900" cy="233363"/>
            <a:chOff x="1728" y="2064"/>
            <a:chExt cx="384" cy="240"/>
          </a:xfrm>
        </p:grpSpPr>
        <p:sp>
          <p:nvSpPr>
            <p:cNvPr id="138361"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8362"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8259" name="Group 57"/>
          <p:cNvGrpSpPr>
            <a:grpSpLocks/>
          </p:cNvGrpSpPr>
          <p:nvPr/>
        </p:nvGrpSpPr>
        <p:grpSpPr bwMode="auto">
          <a:xfrm rot="9922521">
            <a:off x="5715000" y="2949575"/>
            <a:ext cx="342900" cy="233363"/>
            <a:chOff x="1728" y="2064"/>
            <a:chExt cx="384" cy="240"/>
          </a:xfrm>
        </p:grpSpPr>
        <p:sp>
          <p:nvSpPr>
            <p:cNvPr id="138359"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8360"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8260" name="Group 60"/>
          <p:cNvGrpSpPr>
            <a:grpSpLocks/>
          </p:cNvGrpSpPr>
          <p:nvPr/>
        </p:nvGrpSpPr>
        <p:grpSpPr bwMode="auto">
          <a:xfrm>
            <a:off x="5943600" y="3581400"/>
            <a:ext cx="1219200" cy="1524000"/>
            <a:chOff x="1344" y="2448"/>
            <a:chExt cx="768" cy="960"/>
          </a:xfrm>
        </p:grpSpPr>
        <p:sp>
          <p:nvSpPr>
            <p:cNvPr id="138350"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51"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52"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53"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54"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55"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56"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57"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58"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8261" name="Group 70"/>
          <p:cNvGrpSpPr>
            <a:grpSpLocks/>
          </p:cNvGrpSpPr>
          <p:nvPr/>
        </p:nvGrpSpPr>
        <p:grpSpPr bwMode="auto">
          <a:xfrm>
            <a:off x="5791200" y="3733800"/>
            <a:ext cx="1524000" cy="1219200"/>
            <a:chOff x="1248" y="2544"/>
            <a:chExt cx="960" cy="768"/>
          </a:xfrm>
        </p:grpSpPr>
        <p:sp>
          <p:nvSpPr>
            <p:cNvPr id="138341"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42"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43"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44"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45"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46"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47"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48"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8349"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8262" name="Group 80"/>
          <p:cNvGrpSpPr>
            <a:grpSpLocks/>
          </p:cNvGrpSpPr>
          <p:nvPr/>
        </p:nvGrpSpPr>
        <p:grpSpPr bwMode="auto">
          <a:xfrm rot="-519728">
            <a:off x="6438900" y="5410200"/>
            <a:ext cx="342900" cy="233363"/>
            <a:chOff x="1728" y="2064"/>
            <a:chExt cx="384" cy="240"/>
          </a:xfrm>
        </p:grpSpPr>
        <p:sp>
          <p:nvSpPr>
            <p:cNvPr id="138339"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38340"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38263"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64"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65"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66"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67"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68"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69" name="Rectangle 89"/>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70" name="Rectangle 90"/>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71" name="Rectangle 91"/>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72" name="Rectangle 92"/>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73" name="Rectangle 93"/>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74" name="Rectangle 94"/>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75" name="Rectangle 95"/>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76" name="Rectangle 96"/>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77" name="Rectangle 97"/>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78" name="Rectangle 98"/>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79" name="Rectangle 99"/>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80" name="Rectangle 100"/>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81" name="Rectangle 101"/>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82" name="Rectangle 102"/>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83" name="Rectangle 103"/>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84" name="Rectangle 104"/>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85" name="Rectangle 105"/>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86" name="Rectangle 106"/>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87" name="Rectangle 107"/>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88" name="Rectangle 108"/>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89" name="Rectangle 109"/>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90" name="Rectangle 110"/>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91" name="Rectangle 111"/>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292" name="Rectangle 112"/>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grpSp>
        <p:nvGrpSpPr>
          <p:cNvPr id="138293" name="Group 113"/>
          <p:cNvGrpSpPr>
            <a:grpSpLocks/>
          </p:cNvGrpSpPr>
          <p:nvPr/>
        </p:nvGrpSpPr>
        <p:grpSpPr bwMode="auto">
          <a:xfrm>
            <a:off x="5791200" y="4191000"/>
            <a:ext cx="1524000" cy="152400"/>
            <a:chOff x="3648" y="2544"/>
            <a:chExt cx="960" cy="96"/>
          </a:xfrm>
        </p:grpSpPr>
        <p:sp>
          <p:nvSpPr>
            <p:cNvPr id="138329" name="Rectangle 114"/>
            <p:cNvSpPr>
              <a:spLocks noChangeArrowheads="1"/>
            </p:cNvSpPr>
            <p:nvPr/>
          </p:nvSpPr>
          <p:spPr bwMode="auto">
            <a:xfrm>
              <a:off x="3648"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30" name="Rectangle 115"/>
            <p:cNvSpPr>
              <a:spLocks noChangeArrowheads="1"/>
            </p:cNvSpPr>
            <p:nvPr/>
          </p:nvSpPr>
          <p:spPr bwMode="auto">
            <a:xfrm>
              <a:off x="3744"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31" name="Rectangle 116"/>
            <p:cNvSpPr>
              <a:spLocks noChangeArrowheads="1"/>
            </p:cNvSpPr>
            <p:nvPr/>
          </p:nvSpPr>
          <p:spPr bwMode="auto">
            <a:xfrm>
              <a:off x="3840"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32" name="Rectangle 117"/>
            <p:cNvSpPr>
              <a:spLocks noChangeArrowheads="1"/>
            </p:cNvSpPr>
            <p:nvPr/>
          </p:nvSpPr>
          <p:spPr bwMode="auto">
            <a:xfrm>
              <a:off x="3936"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33" name="Rectangle 118"/>
            <p:cNvSpPr>
              <a:spLocks noChangeArrowheads="1"/>
            </p:cNvSpPr>
            <p:nvPr/>
          </p:nvSpPr>
          <p:spPr bwMode="auto">
            <a:xfrm>
              <a:off x="4032"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34" name="Rectangle 119"/>
            <p:cNvSpPr>
              <a:spLocks noChangeArrowheads="1"/>
            </p:cNvSpPr>
            <p:nvPr/>
          </p:nvSpPr>
          <p:spPr bwMode="auto">
            <a:xfrm>
              <a:off x="4128"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35" name="Rectangle 120"/>
            <p:cNvSpPr>
              <a:spLocks noChangeArrowheads="1"/>
            </p:cNvSpPr>
            <p:nvPr/>
          </p:nvSpPr>
          <p:spPr bwMode="auto">
            <a:xfrm>
              <a:off x="4224"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36" name="Rectangle 121"/>
            <p:cNvSpPr>
              <a:spLocks noChangeArrowheads="1"/>
            </p:cNvSpPr>
            <p:nvPr/>
          </p:nvSpPr>
          <p:spPr bwMode="auto">
            <a:xfrm>
              <a:off x="4320"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37" name="Rectangle 122"/>
            <p:cNvSpPr>
              <a:spLocks noChangeArrowheads="1"/>
            </p:cNvSpPr>
            <p:nvPr/>
          </p:nvSpPr>
          <p:spPr bwMode="auto">
            <a:xfrm>
              <a:off x="4416"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38" name="Rectangle 123"/>
            <p:cNvSpPr>
              <a:spLocks noChangeArrowheads="1"/>
            </p:cNvSpPr>
            <p:nvPr/>
          </p:nvSpPr>
          <p:spPr bwMode="auto">
            <a:xfrm>
              <a:off x="4512" y="2544"/>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grpSp>
      <p:grpSp>
        <p:nvGrpSpPr>
          <p:cNvPr id="138294" name="Group 124"/>
          <p:cNvGrpSpPr>
            <a:grpSpLocks/>
          </p:cNvGrpSpPr>
          <p:nvPr/>
        </p:nvGrpSpPr>
        <p:grpSpPr bwMode="auto">
          <a:xfrm>
            <a:off x="5791200" y="4038600"/>
            <a:ext cx="1524000" cy="152400"/>
            <a:chOff x="3648" y="2832"/>
            <a:chExt cx="960" cy="96"/>
          </a:xfrm>
        </p:grpSpPr>
        <p:sp>
          <p:nvSpPr>
            <p:cNvPr id="138319" name="Rectangle 125"/>
            <p:cNvSpPr>
              <a:spLocks noChangeArrowheads="1"/>
            </p:cNvSpPr>
            <p:nvPr/>
          </p:nvSpPr>
          <p:spPr bwMode="auto">
            <a:xfrm>
              <a:off x="3648" y="2832"/>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20" name="Rectangle 126"/>
            <p:cNvSpPr>
              <a:spLocks noChangeArrowheads="1"/>
            </p:cNvSpPr>
            <p:nvPr/>
          </p:nvSpPr>
          <p:spPr bwMode="auto">
            <a:xfrm>
              <a:off x="3744" y="2832"/>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21" name="Rectangle 127"/>
            <p:cNvSpPr>
              <a:spLocks noChangeArrowheads="1"/>
            </p:cNvSpPr>
            <p:nvPr/>
          </p:nvSpPr>
          <p:spPr bwMode="auto">
            <a:xfrm>
              <a:off x="3840" y="2832"/>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22" name="Rectangle 128"/>
            <p:cNvSpPr>
              <a:spLocks noChangeArrowheads="1"/>
            </p:cNvSpPr>
            <p:nvPr/>
          </p:nvSpPr>
          <p:spPr bwMode="auto">
            <a:xfrm>
              <a:off x="3936" y="2832"/>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23" name="Rectangle 129"/>
            <p:cNvSpPr>
              <a:spLocks noChangeArrowheads="1"/>
            </p:cNvSpPr>
            <p:nvPr/>
          </p:nvSpPr>
          <p:spPr bwMode="auto">
            <a:xfrm>
              <a:off x="4032" y="2832"/>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24" name="Rectangle 130"/>
            <p:cNvSpPr>
              <a:spLocks noChangeArrowheads="1"/>
            </p:cNvSpPr>
            <p:nvPr/>
          </p:nvSpPr>
          <p:spPr bwMode="auto">
            <a:xfrm>
              <a:off x="4128" y="2832"/>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25" name="Rectangle 131"/>
            <p:cNvSpPr>
              <a:spLocks noChangeArrowheads="1"/>
            </p:cNvSpPr>
            <p:nvPr/>
          </p:nvSpPr>
          <p:spPr bwMode="auto">
            <a:xfrm>
              <a:off x="4224" y="2832"/>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26" name="Rectangle 132"/>
            <p:cNvSpPr>
              <a:spLocks noChangeArrowheads="1"/>
            </p:cNvSpPr>
            <p:nvPr/>
          </p:nvSpPr>
          <p:spPr bwMode="auto">
            <a:xfrm>
              <a:off x="4320" y="2832"/>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27" name="Rectangle 133"/>
            <p:cNvSpPr>
              <a:spLocks noChangeArrowheads="1"/>
            </p:cNvSpPr>
            <p:nvPr/>
          </p:nvSpPr>
          <p:spPr bwMode="auto">
            <a:xfrm>
              <a:off x="4416" y="2832"/>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8328" name="Rectangle 134"/>
            <p:cNvSpPr>
              <a:spLocks noChangeArrowheads="1"/>
            </p:cNvSpPr>
            <p:nvPr/>
          </p:nvSpPr>
          <p:spPr bwMode="auto">
            <a:xfrm>
              <a:off x="4512" y="2832"/>
              <a:ext cx="96" cy="96"/>
            </a:xfrm>
            <a:prstGeom prst="rect">
              <a:avLst/>
            </a:prstGeom>
            <a:solidFill>
              <a:schemeClr val="folHlink"/>
            </a:solidFill>
            <a:ln w="12700">
              <a:solidFill>
                <a:schemeClr val="bg2"/>
              </a:solidFill>
              <a:miter lim="800000"/>
              <a:headEnd/>
              <a:tailEnd/>
            </a:ln>
          </p:spPr>
          <p:txBody>
            <a:bodyPr wrap="none" anchor="ctr"/>
            <a:lstStyle/>
            <a:p>
              <a:endParaRPr lang="en-US"/>
            </a:p>
          </p:txBody>
        </p:sp>
      </p:grpSp>
      <p:sp>
        <p:nvSpPr>
          <p:cNvPr id="138295" name="Line 135"/>
          <p:cNvSpPr>
            <a:spLocks noChangeShapeType="1"/>
          </p:cNvSpPr>
          <p:nvPr/>
        </p:nvSpPr>
        <p:spPr bwMode="auto">
          <a:xfrm flipV="1">
            <a:off x="5486400" y="3581400"/>
            <a:ext cx="0" cy="144780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38296" name="Group 136"/>
          <p:cNvGrpSpPr>
            <a:grpSpLocks/>
          </p:cNvGrpSpPr>
          <p:nvPr/>
        </p:nvGrpSpPr>
        <p:grpSpPr bwMode="auto">
          <a:xfrm>
            <a:off x="1828800" y="4343400"/>
            <a:ext cx="1524000" cy="152400"/>
            <a:chOff x="1152" y="2736"/>
            <a:chExt cx="960" cy="96"/>
          </a:xfrm>
        </p:grpSpPr>
        <p:sp>
          <p:nvSpPr>
            <p:cNvPr id="138309" name="Rectangle 137"/>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8310" name="Rectangle 138"/>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8311" name="Rectangle 139"/>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8312" name="Rectangle 140"/>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8313" name="Rectangle 141"/>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8314" name="Rectangle 142"/>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8315" name="Rectangle 143"/>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8316" name="Rectangle 144"/>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8317" name="Rectangle 145"/>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8318" name="Rectangle 146"/>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38297" name="Group 147"/>
          <p:cNvGrpSpPr>
            <a:grpSpLocks/>
          </p:cNvGrpSpPr>
          <p:nvPr/>
        </p:nvGrpSpPr>
        <p:grpSpPr bwMode="auto">
          <a:xfrm>
            <a:off x="5791200" y="4343400"/>
            <a:ext cx="1524000" cy="152400"/>
            <a:chOff x="1152" y="2736"/>
            <a:chExt cx="960" cy="96"/>
          </a:xfrm>
        </p:grpSpPr>
        <p:sp>
          <p:nvSpPr>
            <p:cNvPr id="138299" name="Rectangle 148"/>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8300" name="Rectangle 149"/>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8301" name="Rectangle 150"/>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8302" name="Rectangle 151"/>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8303" name="Rectangle 152"/>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8304" name="Rectangle 153"/>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8305" name="Rectangle 154"/>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8306" name="Rectangle 155"/>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8307" name="Rectangle 156"/>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8308" name="Rectangle 157"/>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sp>
        <p:nvSpPr>
          <p:cNvPr id="138298" name="Rectangle 158"/>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662597352"/>
      </p:ext>
    </p:extLst>
  </p:cSld>
  <p:clrMapOvr>
    <a:masterClrMapping/>
  </p:clrMapOvr>
  <p:transition advTm="47152"/>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39267"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9268" name="Group 4"/>
          <p:cNvGrpSpPr>
            <a:grpSpLocks/>
          </p:cNvGrpSpPr>
          <p:nvPr/>
        </p:nvGrpSpPr>
        <p:grpSpPr bwMode="auto">
          <a:xfrm rot="2542255">
            <a:off x="1752600" y="5329238"/>
            <a:ext cx="342900" cy="233362"/>
            <a:chOff x="1728" y="2064"/>
            <a:chExt cx="384" cy="240"/>
          </a:xfrm>
        </p:grpSpPr>
        <p:sp>
          <p:nvSpPr>
            <p:cNvPr id="139418"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419"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9269" name="Group 7"/>
          <p:cNvGrpSpPr>
            <a:grpSpLocks/>
          </p:cNvGrpSpPr>
          <p:nvPr/>
        </p:nvGrpSpPr>
        <p:grpSpPr bwMode="auto">
          <a:xfrm rot="-2651179">
            <a:off x="3124200" y="5329238"/>
            <a:ext cx="342900" cy="233362"/>
            <a:chOff x="1728" y="2064"/>
            <a:chExt cx="384" cy="240"/>
          </a:xfrm>
        </p:grpSpPr>
        <p:sp>
          <p:nvSpPr>
            <p:cNvPr id="139416"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417"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9270" name="Group 10"/>
          <p:cNvGrpSpPr>
            <a:grpSpLocks/>
          </p:cNvGrpSpPr>
          <p:nvPr/>
        </p:nvGrpSpPr>
        <p:grpSpPr bwMode="auto">
          <a:xfrm rot="-7843673">
            <a:off x="3221832" y="3026568"/>
            <a:ext cx="342900" cy="233363"/>
            <a:chOff x="1728" y="2064"/>
            <a:chExt cx="384" cy="240"/>
          </a:xfrm>
        </p:grpSpPr>
        <p:sp>
          <p:nvSpPr>
            <p:cNvPr id="139414"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415"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9271"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9272" name="Group 14"/>
          <p:cNvGrpSpPr>
            <a:grpSpLocks/>
          </p:cNvGrpSpPr>
          <p:nvPr/>
        </p:nvGrpSpPr>
        <p:grpSpPr bwMode="auto">
          <a:xfrm rot="-10797907">
            <a:off x="2476500" y="2949575"/>
            <a:ext cx="342900" cy="233363"/>
            <a:chOff x="1728" y="2064"/>
            <a:chExt cx="384" cy="240"/>
          </a:xfrm>
        </p:grpSpPr>
        <p:sp>
          <p:nvSpPr>
            <p:cNvPr id="139412"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413"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9273" name="Group 17"/>
          <p:cNvGrpSpPr>
            <a:grpSpLocks/>
          </p:cNvGrpSpPr>
          <p:nvPr/>
        </p:nvGrpSpPr>
        <p:grpSpPr bwMode="auto">
          <a:xfrm rot="9922521">
            <a:off x="1752600" y="2949575"/>
            <a:ext cx="342900" cy="233363"/>
            <a:chOff x="1728" y="2064"/>
            <a:chExt cx="384" cy="240"/>
          </a:xfrm>
        </p:grpSpPr>
        <p:sp>
          <p:nvSpPr>
            <p:cNvPr id="139410"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411"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9274" name="Group 20"/>
          <p:cNvGrpSpPr>
            <a:grpSpLocks/>
          </p:cNvGrpSpPr>
          <p:nvPr/>
        </p:nvGrpSpPr>
        <p:grpSpPr bwMode="auto">
          <a:xfrm>
            <a:off x="1981200" y="3581400"/>
            <a:ext cx="1219200" cy="1524000"/>
            <a:chOff x="1344" y="2448"/>
            <a:chExt cx="768" cy="960"/>
          </a:xfrm>
        </p:grpSpPr>
        <p:sp>
          <p:nvSpPr>
            <p:cNvPr id="139401"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402"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403"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404"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405"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406"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407"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408"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409"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9275" name="Group 30"/>
          <p:cNvGrpSpPr>
            <a:grpSpLocks/>
          </p:cNvGrpSpPr>
          <p:nvPr/>
        </p:nvGrpSpPr>
        <p:grpSpPr bwMode="auto">
          <a:xfrm>
            <a:off x="1828800" y="3733800"/>
            <a:ext cx="1524000" cy="1219200"/>
            <a:chOff x="1248" y="2544"/>
            <a:chExt cx="960" cy="768"/>
          </a:xfrm>
        </p:grpSpPr>
        <p:sp>
          <p:nvSpPr>
            <p:cNvPr id="139392"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93"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94"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95"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96"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97"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98"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99"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400"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9276" name="Group 40"/>
          <p:cNvGrpSpPr>
            <a:grpSpLocks/>
          </p:cNvGrpSpPr>
          <p:nvPr/>
        </p:nvGrpSpPr>
        <p:grpSpPr bwMode="auto">
          <a:xfrm rot="-519728">
            <a:off x="2476500" y="5410200"/>
            <a:ext cx="342900" cy="233363"/>
            <a:chOff x="1728" y="2064"/>
            <a:chExt cx="384" cy="240"/>
          </a:xfrm>
        </p:grpSpPr>
        <p:sp>
          <p:nvSpPr>
            <p:cNvPr id="139390"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391"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9277"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39278" name="Group 44"/>
          <p:cNvGrpSpPr>
            <a:grpSpLocks/>
          </p:cNvGrpSpPr>
          <p:nvPr/>
        </p:nvGrpSpPr>
        <p:grpSpPr bwMode="auto">
          <a:xfrm rot="2542255">
            <a:off x="5715000" y="5329238"/>
            <a:ext cx="342900" cy="233362"/>
            <a:chOff x="1728" y="2064"/>
            <a:chExt cx="384" cy="240"/>
          </a:xfrm>
        </p:grpSpPr>
        <p:sp>
          <p:nvSpPr>
            <p:cNvPr id="139388" name="Rectangle 4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389" name="Rectangle 4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9279" name="Group 47"/>
          <p:cNvGrpSpPr>
            <a:grpSpLocks/>
          </p:cNvGrpSpPr>
          <p:nvPr/>
        </p:nvGrpSpPr>
        <p:grpSpPr bwMode="auto">
          <a:xfrm rot="-2651179">
            <a:off x="7086600" y="5329238"/>
            <a:ext cx="342900" cy="233362"/>
            <a:chOff x="1728" y="2064"/>
            <a:chExt cx="384" cy="240"/>
          </a:xfrm>
        </p:grpSpPr>
        <p:sp>
          <p:nvSpPr>
            <p:cNvPr id="139386" name="Rectangle 4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387" name="Rectangle 4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9280" name="Group 50"/>
          <p:cNvGrpSpPr>
            <a:grpSpLocks/>
          </p:cNvGrpSpPr>
          <p:nvPr/>
        </p:nvGrpSpPr>
        <p:grpSpPr bwMode="auto">
          <a:xfrm rot="-7843673">
            <a:off x="7184232" y="3026568"/>
            <a:ext cx="342900" cy="233363"/>
            <a:chOff x="1728" y="2064"/>
            <a:chExt cx="384" cy="240"/>
          </a:xfrm>
        </p:grpSpPr>
        <p:sp>
          <p:nvSpPr>
            <p:cNvPr id="139384" name="Rectangle 5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385" name="Rectangle 5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9281"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39282" name="Group 54"/>
          <p:cNvGrpSpPr>
            <a:grpSpLocks/>
          </p:cNvGrpSpPr>
          <p:nvPr/>
        </p:nvGrpSpPr>
        <p:grpSpPr bwMode="auto">
          <a:xfrm rot="-10797907">
            <a:off x="6438900" y="2949575"/>
            <a:ext cx="342900" cy="233363"/>
            <a:chOff x="1728" y="2064"/>
            <a:chExt cx="384" cy="240"/>
          </a:xfrm>
        </p:grpSpPr>
        <p:sp>
          <p:nvSpPr>
            <p:cNvPr id="139382"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383"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9283" name="Group 57"/>
          <p:cNvGrpSpPr>
            <a:grpSpLocks/>
          </p:cNvGrpSpPr>
          <p:nvPr/>
        </p:nvGrpSpPr>
        <p:grpSpPr bwMode="auto">
          <a:xfrm rot="9922521">
            <a:off x="5715000" y="2949575"/>
            <a:ext cx="342900" cy="233363"/>
            <a:chOff x="1728" y="2064"/>
            <a:chExt cx="384" cy="240"/>
          </a:xfrm>
        </p:grpSpPr>
        <p:sp>
          <p:nvSpPr>
            <p:cNvPr id="139380"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381"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39284" name="Group 60"/>
          <p:cNvGrpSpPr>
            <a:grpSpLocks/>
          </p:cNvGrpSpPr>
          <p:nvPr/>
        </p:nvGrpSpPr>
        <p:grpSpPr bwMode="auto">
          <a:xfrm>
            <a:off x="5943600" y="3581400"/>
            <a:ext cx="1219200" cy="1524000"/>
            <a:chOff x="1344" y="2448"/>
            <a:chExt cx="768" cy="960"/>
          </a:xfrm>
        </p:grpSpPr>
        <p:sp>
          <p:nvSpPr>
            <p:cNvPr id="139371"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72"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73"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74"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75"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76"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77"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78"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79"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9285" name="Group 70"/>
          <p:cNvGrpSpPr>
            <a:grpSpLocks/>
          </p:cNvGrpSpPr>
          <p:nvPr/>
        </p:nvGrpSpPr>
        <p:grpSpPr bwMode="auto">
          <a:xfrm>
            <a:off x="5791200" y="3733800"/>
            <a:ext cx="1524000" cy="1219200"/>
            <a:chOff x="1248" y="2544"/>
            <a:chExt cx="960" cy="768"/>
          </a:xfrm>
        </p:grpSpPr>
        <p:sp>
          <p:nvSpPr>
            <p:cNvPr id="139362"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63"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64"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65"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66"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67"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68"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69"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9370"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39286" name="Group 80"/>
          <p:cNvGrpSpPr>
            <a:grpSpLocks/>
          </p:cNvGrpSpPr>
          <p:nvPr/>
        </p:nvGrpSpPr>
        <p:grpSpPr bwMode="auto">
          <a:xfrm rot="-519728">
            <a:off x="6438900" y="5410200"/>
            <a:ext cx="342900" cy="233363"/>
            <a:chOff x="1728" y="2064"/>
            <a:chExt cx="384" cy="240"/>
          </a:xfrm>
        </p:grpSpPr>
        <p:sp>
          <p:nvSpPr>
            <p:cNvPr id="139360" name="Rectangle 8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39361" name="Rectangle 8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39287"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288"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289"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290"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291"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292"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293" name="Rectangle 89"/>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294" name="Rectangle 90"/>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295" name="Rectangle 91"/>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296" name="Rectangle 92"/>
          <p:cNvSpPr>
            <a:spLocks noChangeArrowheads="1"/>
          </p:cNvSpPr>
          <p:nvPr/>
        </p:nvSpPr>
        <p:spPr bwMode="auto">
          <a:xfrm>
            <a:off x="7162800" y="3581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9297" name="Rectangle 93"/>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298" name="Rectangle 94"/>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299" name="Rectangle 95"/>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00" name="Rectangle 96"/>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01" name="Rectangle 97"/>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02" name="Rectangle 98"/>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03" name="Rectangle 99"/>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04" name="Rectangle 100"/>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05" name="Rectangle 101"/>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06" name="Rectangle 102"/>
          <p:cNvSpPr>
            <a:spLocks noChangeArrowheads="1"/>
          </p:cNvSpPr>
          <p:nvPr/>
        </p:nvSpPr>
        <p:spPr bwMode="auto">
          <a:xfrm>
            <a:off x="7162800" y="37338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9307" name="Rectangle 103"/>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08" name="Rectangle 104"/>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09" name="Rectangle 105"/>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10" name="Rectangle 106"/>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11" name="Rectangle 107"/>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12" name="Rectangle 108"/>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13" name="Rectangle 109"/>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14" name="Rectangle 110"/>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15" name="Rectangle 111"/>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16" name="Rectangle 112"/>
          <p:cNvSpPr>
            <a:spLocks noChangeArrowheads="1"/>
          </p:cNvSpPr>
          <p:nvPr/>
        </p:nvSpPr>
        <p:spPr bwMode="auto">
          <a:xfrm>
            <a:off x="7162800" y="3886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9317" name="Rectangle 113"/>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18" name="Rectangle 114"/>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19" name="Rectangle 115"/>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20" name="Rectangle 116"/>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21" name="Rectangle 117"/>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22" name="Rectangle 118"/>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23" name="Rectangle 119"/>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24" name="Rectangle 120"/>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25" name="Rectangle 121"/>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26" name="Rectangle 122"/>
          <p:cNvSpPr>
            <a:spLocks noChangeArrowheads="1"/>
          </p:cNvSpPr>
          <p:nvPr/>
        </p:nvSpPr>
        <p:spPr bwMode="auto">
          <a:xfrm>
            <a:off x="7162800" y="4191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9327" name="Rectangle 123"/>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28" name="Rectangle 124"/>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29" name="Rectangle 125"/>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30" name="Rectangle 126"/>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31" name="Rectangle 127"/>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32" name="Rectangle 128"/>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33" name="Rectangle 129"/>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34" name="Rectangle 130"/>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35" name="Rectangle 131"/>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39336" name="Rectangle 132"/>
          <p:cNvSpPr>
            <a:spLocks noChangeArrowheads="1"/>
          </p:cNvSpPr>
          <p:nvPr/>
        </p:nvSpPr>
        <p:spPr bwMode="auto">
          <a:xfrm>
            <a:off x="7162800" y="4038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9337" name="Line 133"/>
          <p:cNvSpPr>
            <a:spLocks noChangeShapeType="1"/>
          </p:cNvSpPr>
          <p:nvPr/>
        </p:nvSpPr>
        <p:spPr bwMode="auto">
          <a:xfrm flipH="1" flipV="1">
            <a:off x="5562600" y="2743200"/>
            <a:ext cx="1981200"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39338" name="Group 134"/>
          <p:cNvGrpSpPr>
            <a:grpSpLocks/>
          </p:cNvGrpSpPr>
          <p:nvPr/>
        </p:nvGrpSpPr>
        <p:grpSpPr bwMode="auto">
          <a:xfrm>
            <a:off x="1828800" y="4343400"/>
            <a:ext cx="1524000" cy="152400"/>
            <a:chOff x="1152" y="2736"/>
            <a:chExt cx="960" cy="96"/>
          </a:xfrm>
        </p:grpSpPr>
        <p:sp>
          <p:nvSpPr>
            <p:cNvPr id="139350" name="Rectangle 135"/>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9351" name="Rectangle 136"/>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9352" name="Rectangle 137"/>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9353" name="Rectangle 138"/>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9354" name="Rectangle 139"/>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9355" name="Rectangle 140"/>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9356" name="Rectangle 141"/>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9357" name="Rectangle 142"/>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9358" name="Rectangle 143"/>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9359" name="Rectangle 144"/>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sp>
        <p:nvSpPr>
          <p:cNvPr id="139339" name="Rectangle 145"/>
          <p:cNvSpPr>
            <a:spLocks noChangeArrowheads="1"/>
          </p:cNvSpPr>
          <p:nvPr/>
        </p:nvSpPr>
        <p:spPr bwMode="auto">
          <a:xfrm>
            <a:off x="57912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39340" name="Rectangle 146"/>
          <p:cNvSpPr>
            <a:spLocks noChangeArrowheads="1"/>
          </p:cNvSpPr>
          <p:nvPr/>
        </p:nvSpPr>
        <p:spPr bwMode="auto">
          <a:xfrm>
            <a:off x="59436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39341" name="Rectangle 147"/>
          <p:cNvSpPr>
            <a:spLocks noChangeArrowheads="1"/>
          </p:cNvSpPr>
          <p:nvPr/>
        </p:nvSpPr>
        <p:spPr bwMode="auto">
          <a:xfrm>
            <a:off x="60960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39342" name="Rectangle 148"/>
          <p:cNvSpPr>
            <a:spLocks noChangeArrowheads="1"/>
          </p:cNvSpPr>
          <p:nvPr/>
        </p:nvSpPr>
        <p:spPr bwMode="auto">
          <a:xfrm>
            <a:off x="62484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39343" name="Rectangle 149"/>
          <p:cNvSpPr>
            <a:spLocks noChangeArrowheads="1"/>
          </p:cNvSpPr>
          <p:nvPr/>
        </p:nvSpPr>
        <p:spPr bwMode="auto">
          <a:xfrm>
            <a:off x="64008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39344" name="Rectangle 150"/>
          <p:cNvSpPr>
            <a:spLocks noChangeArrowheads="1"/>
          </p:cNvSpPr>
          <p:nvPr/>
        </p:nvSpPr>
        <p:spPr bwMode="auto">
          <a:xfrm>
            <a:off x="65532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39345" name="Rectangle 151"/>
          <p:cNvSpPr>
            <a:spLocks noChangeArrowheads="1"/>
          </p:cNvSpPr>
          <p:nvPr/>
        </p:nvSpPr>
        <p:spPr bwMode="auto">
          <a:xfrm>
            <a:off x="67056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39346" name="Rectangle 152"/>
          <p:cNvSpPr>
            <a:spLocks noChangeArrowheads="1"/>
          </p:cNvSpPr>
          <p:nvPr/>
        </p:nvSpPr>
        <p:spPr bwMode="auto">
          <a:xfrm>
            <a:off x="68580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39347" name="Rectangle 153"/>
          <p:cNvSpPr>
            <a:spLocks noChangeArrowheads="1"/>
          </p:cNvSpPr>
          <p:nvPr/>
        </p:nvSpPr>
        <p:spPr bwMode="auto">
          <a:xfrm>
            <a:off x="70104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39348" name="Rectangle 154"/>
          <p:cNvSpPr>
            <a:spLocks noChangeArrowheads="1"/>
          </p:cNvSpPr>
          <p:nvPr/>
        </p:nvSpPr>
        <p:spPr bwMode="auto">
          <a:xfrm>
            <a:off x="7162800" y="4343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39349" name="Rectangle 155"/>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1210197451"/>
      </p:ext>
    </p:extLst>
  </p:cSld>
  <p:clrMapOvr>
    <a:masterClrMapping/>
  </p:clrMapOvr>
  <p:transition advTm="20608"/>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40291"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0292" name="Group 4"/>
          <p:cNvGrpSpPr>
            <a:grpSpLocks/>
          </p:cNvGrpSpPr>
          <p:nvPr/>
        </p:nvGrpSpPr>
        <p:grpSpPr bwMode="auto">
          <a:xfrm rot="2542255">
            <a:off x="1752600" y="5329238"/>
            <a:ext cx="342900" cy="233362"/>
            <a:chOff x="1728" y="2064"/>
            <a:chExt cx="384" cy="240"/>
          </a:xfrm>
        </p:grpSpPr>
        <p:sp>
          <p:nvSpPr>
            <p:cNvPr id="140441"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0442"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0293" name="Group 7"/>
          <p:cNvGrpSpPr>
            <a:grpSpLocks/>
          </p:cNvGrpSpPr>
          <p:nvPr/>
        </p:nvGrpSpPr>
        <p:grpSpPr bwMode="auto">
          <a:xfrm rot="-2651179">
            <a:off x="3124200" y="5329238"/>
            <a:ext cx="342900" cy="233362"/>
            <a:chOff x="1728" y="2064"/>
            <a:chExt cx="384" cy="240"/>
          </a:xfrm>
        </p:grpSpPr>
        <p:sp>
          <p:nvSpPr>
            <p:cNvPr id="140439"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0440"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0294" name="Group 10"/>
          <p:cNvGrpSpPr>
            <a:grpSpLocks/>
          </p:cNvGrpSpPr>
          <p:nvPr/>
        </p:nvGrpSpPr>
        <p:grpSpPr bwMode="auto">
          <a:xfrm rot="-7843673">
            <a:off x="3221832" y="3026568"/>
            <a:ext cx="342900" cy="233363"/>
            <a:chOff x="1728" y="2064"/>
            <a:chExt cx="384" cy="240"/>
          </a:xfrm>
        </p:grpSpPr>
        <p:sp>
          <p:nvSpPr>
            <p:cNvPr id="140437"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0438"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0295"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0296" name="Group 14"/>
          <p:cNvGrpSpPr>
            <a:grpSpLocks/>
          </p:cNvGrpSpPr>
          <p:nvPr/>
        </p:nvGrpSpPr>
        <p:grpSpPr bwMode="auto">
          <a:xfrm rot="-10797907">
            <a:off x="2476500" y="2949575"/>
            <a:ext cx="342900" cy="233363"/>
            <a:chOff x="1728" y="2064"/>
            <a:chExt cx="384" cy="240"/>
          </a:xfrm>
        </p:grpSpPr>
        <p:sp>
          <p:nvSpPr>
            <p:cNvPr id="140435"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0436"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0297" name="Group 17"/>
          <p:cNvGrpSpPr>
            <a:grpSpLocks/>
          </p:cNvGrpSpPr>
          <p:nvPr/>
        </p:nvGrpSpPr>
        <p:grpSpPr bwMode="auto">
          <a:xfrm rot="9922521">
            <a:off x="1752600" y="2949575"/>
            <a:ext cx="342900" cy="233363"/>
            <a:chOff x="1728" y="2064"/>
            <a:chExt cx="384" cy="240"/>
          </a:xfrm>
        </p:grpSpPr>
        <p:sp>
          <p:nvSpPr>
            <p:cNvPr id="140433"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0434"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0298" name="Group 20"/>
          <p:cNvGrpSpPr>
            <a:grpSpLocks/>
          </p:cNvGrpSpPr>
          <p:nvPr/>
        </p:nvGrpSpPr>
        <p:grpSpPr bwMode="auto">
          <a:xfrm>
            <a:off x="1981200" y="3581400"/>
            <a:ext cx="1219200" cy="1524000"/>
            <a:chOff x="1344" y="2448"/>
            <a:chExt cx="768" cy="960"/>
          </a:xfrm>
        </p:grpSpPr>
        <p:sp>
          <p:nvSpPr>
            <p:cNvPr id="140424"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25"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26"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27"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28"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29"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30"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31"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32"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0299" name="Group 30"/>
          <p:cNvGrpSpPr>
            <a:grpSpLocks/>
          </p:cNvGrpSpPr>
          <p:nvPr/>
        </p:nvGrpSpPr>
        <p:grpSpPr bwMode="auto">
          <a:xfrm>
            <a:off x="1828800" y="3733800"/>
            <a:ext cx="1524000" cy="1219200"/>
            <a:chOff x="1248" y="2544"/>
            <a:chExt cx="960" cy="768"/>
          </a:xfrm>
        </p:grpSpPr>
        <p:sp>
          <p:nvSpPr>
            <p:cNvPr id="140415"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16"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17"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18"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19"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20"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21"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22"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23"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0300" name="Group 40"/>
          <p:cNvGrpSpPr>
            <a:grpSpLocks/>
          </p:cNvGrpSpPr>
          <p:nvPr/>
        </p:nvGrpSpPr>
        <p:grpSpPr bwMode="auto">
          <a:xfrm rot="-519728">
            <a:off x="2476500" y="5410200"/>
            <a:ext cx="342900" cy="233363"/>
            <a:chOff x="1728" y="2064"/>
            <a:chExt cx="384" cy="240"/>
          </a:xfrm>
        </p:grpSpPr>
        <p:sp>
          <p:nvSpPr>
            <p:cNvPr id="140413"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0414"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0301"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0302" name="Group 44"/>
          <p:cNvGrpSpPr>
            <a:grpSpLocks/>
          </p:cNvGrpSpPr>
          <p:nvPr/>
        </p:nvGrpSpPr>
        <p:grpSpPr bwMode="auto">
          <a:xfrm rot="2542255">
            <a:off x="5715000" y="5329238"/>
            <a:ext cx="342900" cy="233362"/>
            <a:chOff x="1728" y="2064"/>
            <a:chExt cx="384" cy="240"/>
          </a:xfrm>
        </p:grpSpPr>
        <p:sp>
          <p:nvSpPr>
            <p:cNvPr id="140411" name="Rectangle 4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0412" name="Rectangle 4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0303" name="Group 47"/>
          <p:cNvGrpSpPr>
            <a:grpSpLocks/>
          </p:cNvGrpSpPr>
          <p:nvPr/>
        </p:nvGrpSpPr>
        <p:grpSpPr bwMode="auto">
          <a:xfrm rot="-2651179">
            <a:off x="7086600" y="5329238"/>
            <a:ext cx="342900" cy="233362"/>
            <a:chOff x="1728" y="2064"/>
            <a:chExt cx="384" cy="240"/>
          </a:xfrm>
        </p:grpSpPr>
        <p:sp>
          <p:nvSpPr>
            <p:cNvPr id="140409"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0410"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0304" name="Group 50"/>
          <p:cNvGrpSpPr>
            <a:grpSpLocks/>
          </p:cNvGrpSpPr>
          <p:nvPr/>
        </p:nvGrpSpPr>
        <p:grpSpPr bwMode="auto">
          <a:xfrm rot="-7843673">
            <a:off x="7184232" y="3026568"/>
            <a:ext cx="342900" cy="233363"/>
            <a:chOff x="1728" y="2064"/>
            <a:chExt cx="384" cy="240"/>
          </a:xfrm>
        </p:grpSpPr>
        <p:sp>
          <p:nvSpPr>
            <p:cNvPr id="140407" name="Rectangle 5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0408" name="Rectangle 5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0305"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0306" name="Group 54"/>
          <p:cNvGrpSpPr>
            <a:grpSpLocks/>
          </p:cNvGrpSpPr>
          <p:nvPr/>
        </p:nvGrpSpPr>
        <p:grpSpPr bwMode="auto">
          <a:xfrm rot="-10797907">
            <a:off x="6438900" y="2949575"/>
            <a:ext cx="342900" cy="233363"/>
            <a:chOff x="1728" y="2064"/>
            <a:chExt cx="384" cy="240"/>
          </a:xfrm>
        </p:grpSpPr>
        <p:sp>
          <p:nvSpPr>
            <p:cNvPr id="140405"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0406"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0307" name="Group 57"/>
          <p:cNvGrpSpPr>
            <a:grpSpLocks/>
          </p:cNvGrpSpPr>
          <p:nvPr/>
        </p:nvGrpSpPr>
        <p:grpSpPr bwMode="auto">
          <a:xfrm rot="9922521">
            <a:off x="5715000" y="2949575"/>
            <a:ext cx="342900" cy="233363"/>
            <a:chOff x="1728" y="2064"/>
            <a:chExt cx="384" cy="240"/>
          </a:xfrm>
        </p:grpSpPr>
        <p:sp>
          <p:nvSpPr>
            <p:cNvPr id="140403"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0404"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0308" name="Group 60"/>
          <p:cNvGrpSpPr>
            <a:grpSpLocks/>
          </p:cNvGrpSpPr>
          <p:nvPr/>
        </p:nvGrpSpPr>
        <p:grpSpPr bwMode="auto">
          <a:xfrm>
            <a:off x="5943600" y="3581400"/>
            <a:ext cx="1219200" cy="1524000"/>
            <a:chOff x="1344" y="2448"/>
            <a:chExt cx="768" cy="960"/>
          </a:xfrm>
        </p:grpSpPr>
        <p:sp>
          <p:nvSpPr>
            <p:cNvPr id="140394"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95"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96"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97"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98"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99"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00"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01"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402"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0309" name="Group 70"/>
          <p:cNvGrpSpPr>
            <a:grpSpLocks/>
          </p:cNvGrpSpPr>
          <p:nvPr/>
        </p:nvGrpSpPr>
        <p:grpSpPr bwMode="auto">
          <a:xfrm>
            <a:off x="5791200" y="3733800"/>
            <a:ext cx="1524000" cy="1219200"/>
            <a:chOff x="1248" y="2544"/>
            <a:chExt cx="960" cy="768"/>
          </a:xfrm>
        </p:grpSpPr>
        <p:sp>
          <p:nvSpPr>
            <p:cNvPr id="140385"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86"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87"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88"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89"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90"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91"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92"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0393"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0310" name="Group 80"/>
          <p:cNvGrpSpPr>
            <a:grpSpLocks/>
          </p:cNvGrpSpPr>
          <p:nvPr/>
        </p:nvGrpSpPr>
        <p:grpSpPr bwMode="auto">
          <a:xfrm rot="-519728">
            <a:off x="6438900" y="5410200"/>
            <a:ext cx="342900" cy="233363"/>
            <a:chOff x="1728" y="2064"/>
            <a:chExt cx="384" cy="240"/>
          </a:xfrm>
        </p:grpSpPr>
        <p:sp>
          <p:nvSpPr>
            <p:cNvPr id="140383" name="Rectangle 8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0384" name="Rectangle 8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0311"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12"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13"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14"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15"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16"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17" name="Rectangle 89"/>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18" name="Rectangle 90"/>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19" name="Rectangle 91"/>
          <p:cNvSpPr>
            <a:spLocks noChangeArrowheads="1"/>
          </p:cNvSpPr>
          <p:nvPr/>
        </p:nvSpPr>
        <p:spPr bwMode="auto">
          <a:xfrm>
            <a:off x="7010400" y="3581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0320" name="Rectangle 92"/>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21" name="Rectangle 93"/>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22" name="Rectangle 94"/>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23" name="Rectangle 95"/>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24" name="Rectangle 96"/>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25" name="Rectangle 97"/>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26" name="Rectangle 98"/>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27" name="Rectangle 99"/>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28" name="Rectangle 100"/>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29" name="Rectangle 101"/>
          <p:cNvSpPr>
            <a:spLocks noChangeArrowheads="1"/>
          </p:cNvSpPr>
          <p:nvPr/>
        </p:nvSpPr>
        <p:spPr bwMode="auto">
          <a:xfrm>
            <a:off x="7010400" y="37338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0330" name="Rectangle 102"/>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31" name="Rectangle 103"/>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32" name="Rectangle 104"/>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33" name="Rectangle 105"/>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34" name="Rectangle 106"/>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35" name="Rectangle 107"/>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36" name="Rectangle 108"/>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37" name="Rectangle 109"/>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38" name="Rectangle 110"/>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39" name="Rectangle 111"/>
          <p:cNvSpPr>
            <a:spLocks noChangeArrowheads="1"/>
          </p:cNvSpPr>
          <p:nvPr/>
        </p:nvSpPr>
        <p:spPr bwMode="auto">
          <a:xfrm>
            <a:off x="7010400" y="3886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0340" name="Rectangle 112"/>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41" name="Rectangle 113"/>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42" name="Rectangle 114"/>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43" name="Rectangle 115"/>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44" name="Rectangle 116"/>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45" name="Rectangle 117"/>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46" name="Rectangle 118"/>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47" name="Rectangle 119"/>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48" name="Rectangle 120"/>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49" name="Rectangle 121"/>
          <p:cNvSpPr>
            <a:spLocks noChangeArrowheads="1"/>
          </p:cNvSpPr>
          <p:nvPr/>
        </p:nvSpPr>
        <p:spPr bwMode="auto">
          <a:xfrm>
            <a:off x="7010400" y="4191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0350" name="Rectangle 122"/>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51" name="Rectangle 123"/>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52" name="Rectangle 124"/>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53" name="Rectangle 125"/>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54" name="Rectangle 126"/>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55" name="Rectangle 127"/>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56" name="Rectangle 128"/>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57" name="Rectangle 129"/>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58" name="Rectangle 130"/>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59" name="Rectangle 131"/>
          <p:cNvSpPr>
            <a:spLocks noChangeArrowheads="1"/>
          </p:cNvSpPr>
          <p:nvPr/>
        </p:nvSpPr>
        <p:spPr bwMode="auto">
          <a:xfrm>
            <a:off x="7010400" y="4038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0360" name="Rectangle 132"/>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0361" name="Line 133"/>
          <p:cNvSpPr>
            <a:spLocks noChangeShapeType="1"/>
          </p:cNvSpPr>
          <p:nvPr/>
        </p:nvSpPr>
        <p:spPr bwMode="auto">
          <a:xfrm flipH="1" flipV="1">
            <a:off x="5562600" y="2743200"/>
            <a:ext cx="1981200"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0362" name="Rectangle 134"/>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0363" name="Rectangle 135"/>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0364" name="Rectangle 136"/>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0365" name="Rectangle 137"/>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0366" name="Rectangle 138"/>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0367" name="Rectangle 139"/>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0368" name="Rectangle 140"/>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0369" name="Rectangle 141"/>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0370" name="Rectangle 142"/>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0371" name="Rectangle 143"/>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0372" name="Rectangle 144"/>
          <p:cNvSpPr>
            <a:spLocks noChangeArrowheads="1"/>
          </p:cNvSpPr>
          <p:nvPr/>
        </p:nvSpPr>
        <p:spPr bwMode="auto">
          <a:xfrm>
            <a:off x="57912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0373" name="Rectangle 145"/>
          <p:cNvSpPr>
            <a:spLocks noChangeArrowheads="1"/>
          </p:cNvSpPr>
          <p:nvPr/>
        </p:nvSpPr>
        <p:spPr bwMode="auto">
          <a:xfrm>
            <a:off x="59436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0374" name="Rectangle 146"/>
          <p:cNvSpPr>
            <a:spLocks noChangeArrowheads="1"/>
          </p:cNvSpPr>
          <p:nvPr/>
        </p:nvSpPr>
        <p:spPr bwMode="auto">
          <a:xfrm>
            <a:off x="60960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0375" name="Rectangle 147"/>
          <p:cNvSpPr>
            <a:spLocks noChangeArrowheads="1"/>
          </p:cNvSpPr>
          <p:nvPr/>
        </p:nvSpPr>
        <p:spPr bwMode="auto">
          <a:xfrm>
            <a:off x="62484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0376" name="Rectangle 148"/>
          <p:cNvSpPr>
            <a:spLocks noChangeArrowheads="1"/>
          </p:cNvSpPr>
          <p:nvPr/>
        </p:nvSpPr>
        <p:spPr bwMode="auto">
          <a:xfrm>
            <a:off x="64008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0377" name="Rectangle 149"/>
          <p:cNvSpPr>
            <a:spLocks noChangeArrowheads="1"/>
          </p:cNvSpPr>
          <p:nvPr/>
        </p:nvSpPr>
        <p:spPr bwMode="auto">
          <a:xfrm>
            <a:off x="65532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0378" name="Rectangle 150"/>
          <p:cNvSpPr>
            <a:spLocks noChangeArrowheads="1"/>
          </p:cNvSpPr>
          <p:nvPr/>
        </p:nvSpPr>
        <p:spPr bwMode="auto">
          <a:xfrm>
            <a:off x="67056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0379" name="Rectangle 151"/>
          <p:cNvSpPr>
            <a:spLocks noChangeArrowheads="1"/>
          </p:cNvSpPr>
          <p:nvPr/>
        </p:nvSpPr>
        <p:spPr bwMode="auto">
          <a:xfrm>
            <a:off x="68580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0380" name="Rectangle 152"/>
          <p:cNvSpPr>
            <a:spLocks noChangeArrowheads="1"/>
          </p:cNvSpPr>
          <p:nvPr/>
        </p:nvSpPr>
        <p:spPr bwMode="auto">
          <a:xfrm>
            <a:off x="7010400" y="4343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0381" name="Rectangle 153"/>
          <p:cNvSpPr>
            <a:spLocks noChangeArrowheads="1"/>
          </p:cNvSpPr>
          <p:nvPr/>
        </p:nvSpPr>
        <p:spPr bwMode="auto">
          <a:xfrm>
            <a:off x="71628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0382" name="Rectangle 154"/>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1191943200"/>
      </p:ext>
    </p:extLst>
  </p:cSld>
  <p:clrMapOvr>
    <a:masterClrMapping/>
  </p:clrMapOvr>
  <p:transition advTm="24480"/>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41315"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1316" name="Group 4"/>
          <p:cNvGrpSpPr>
            <a:grpSpLocks/>
          </p:cNvGrpSpPr>
          <p:nvPr/>
        </p:nvGrpSpPr>
        <p:grpSpPr bwMode="auto">
          <a:xfrm rot="2542255">
            <a:off x="1752600" y="5329238"/>
            <a:ext cx="342900" cy="233362"/>
            <a:chOff x="1728" y="2064"/>
            <a:chExt cx="384" cy="240"/>
          </a:xfrm>
        </p:grpSpPr>
        <p:sp>
          <p:nvSpPr>
            <p:cNvPr id="141469"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1470"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1317" name="Group 7"/>
          <p:cNvGrpSpPr>
            <a:grpSpLocks/>
          </p:cNvGrpSpPr>
          <p:nvPr/>
        </p:nvGrpSpPr>
        <p:grpSpPr bwMode="auto">
          <a:xfrm rot="-2651179">
            <a:off x="3124200" y="5329238"/>
            <a:ext cx="342900" cy="233362"/>
            <a:chOff x="1728" y="2064"/>
            <a:chExt cx="384" cy="240"/>
          </a:xfrm>
        </p:grpSpPr>
        <p:sp>
          <p:nvSpPr>
            <p:cNvPr id="141467"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1468"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1318" name="Group 10"/>
          <p:cNvGrpSpPr>
            <a:grpSpLocks/>
          </p:cNvGrpSpPr>
          <p:nvPr/>
        </p:nvGrpSpPr>
        <p:grpSpPr bwMode="auto">
          <a:xfrm rot="-7843673">
            <a:off x="3221832" y="3026568"/>
            <a:ext cx="342900" cy="233363"/>
            <a:chOff x="1728" y="2064"/>
            <a:chExt cx="384" cy="240"/>
          </a:xfrm>
        </p:grpSpPr>
        <p:sp>
          <p:nvSpPr>
            <p:cNvPr id="141465"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1466"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1319"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1320" name="Group 14"/>
          <p:cNvGrpSpPr>
            <a:grpSpLocks/>
          </p:cNvGrpSpPr>
          <p:nvPr/>
        </p:nvGrpSpPr>
        <p:grpSpPr bwMode="auto">
          <a:xfrm rot="-10797907">
            <a:off x="2476500" y="2949575"/>
            <a:ext cx="342900" cy="233363"/>
            <a:chOff x="1728" y="2064"/>
            <a:chExt cx="384" cy="240"/>
          </a:xfrm>
        </p:grpSpPr>
        <p:sp>
          <p:nvSpPr>
            <p:cNvPr id="141463"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1464"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1321" name="Group 17"/>
          <p:cNvGrpSpPr>
            <a:grpSpLocks/>
          </p:cNvGrpSpPr>
          <p:nvPr/>
        </p:nvGrpSpPr>
        <p:grpSpPr bwMode="auto">
          <a:xfrm rot="9922521">
            <a:off x="1752600" y="2949575"/>
            <a:ext cx="342900" cy="233363"/>
            <a:chOff x="1728" y="2064"/>
            <a:chExt cx="384" cy="240"/>
          </a:xfrm>
        </p:grpSpPr>
        <p:sp>
          <p:nvSpPr>
            <p:cNvPr id="141461"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1462"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1322" name="Group 20"/>
          <p:cNvGrpSpPr>
            <a:grpSpLocks/>
          </p:cNvGrpSpPr>
          <p:nvPr/>
        </p:nvGrpSpPr>
        <p:grpSpPr bwMode="auto">
          <a:xfrm>
            <a:off x="1981200" y="3581400"/>
            <a:ext cx="1219200" cy="1524000"/>
            <a:chOff x="1344" y="2448"/>
            <a:chExt cx="768" cy="960"/>
          </a:xfrm>
        </p:grpSpPr>
        <p:sp>
          <p:nvSpPr>
            <p:cNvPr id="141452"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53"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54"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55"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56"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57"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58"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59"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60"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1323" name="Group 30"/>
          <p:cNvGrpSpPr>
            <a:grpSpLocks/>
          </p:cNvGrpSpPr>
          <p:nvPr/>
        </p:nvGrpSpPr>
        <p:grpSpPr bwMode="auto">
          <a:xfrm>
            <a:off x="1828800" y="3733800"/>
            <a:ext cx="1524000" cy="1219200"/>
            <a:chOff x="1248" y="2544"/>
            <a:chExt cx="960" cy="768"/>
          </a:xfrm>
        </p:grpSpPr>
        <p:sp>
          <p:nvSpPr>
            <p:cNvPr id="141443"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44"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45"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46"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47"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48"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49"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50"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51"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1324" name="Group 40"/>
          <p:cNvGrpSpPr>
            <a:grpSpLocks/>
          </p:cNvGrpSpPr>
          <p:nvPr/>
        </p:nvGrpSpPr>
        <p:grpSpPr bwMode="auto">
          <a:xfrm rot="-519728">
            <a:off x="2476500" y="5410200"/>
            <a:ext cx="342900" cy="233363"/>
            <a:chOff x="1728" y="2064"/>
            <a:chExt cx="384" cy="240"/>
          </a:xfrm>
        </p:grpSpPr>
        <p:sp>
          <p:nvSpPr>
            <p:cNvPr id="141441"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1442"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1325"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1326" name="Group 44"/>
          <p:cNvGrpSpPr>
            <a:grpSpLocks/>
          </p:cNvGrpSpPr>
          <p:nvPr/>
        </p:nvGrpSpPr>
        <p:grpSpPr bwMode="auto">
          <a:xfrm rot="2542255">
            <a:off x="5715000" y="5329238"/>
            <a:ext cx="342900" cy="233362"/>
            <a:chOff x="1728" y="2064"/>
            <a:chExt cx="384" cy="240"/>
          </a:xfrm>
        </p:grpSpPr>
        <p:sp>
          <p:nvSpPr>
            <p:cNvPr id="141439" name="Rectangle 4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1440" name="Rectangle 4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1327" name="Group 47"/>
          <p:cNvGrpSpPr>
            <a:grpSpLocks/>
          </p:cNvGrpSpPr>
          <p:nvPr/>
        </p:nvGrpSpPr>
        <p:grpSpPr bwMode="auto">
          <a:xfrm rot="-2651179">
            <a:off x="7086600" y="5329238"/>
            <a:ext cx="342900" cy="233362"/>
            <a:chOff x="1728" y="2064"/>
            <a:chExt cx="384" cy="240"/>
          </a:xfrm>
        </p:grpSpPr>
        <p:sp>
          <p:nvSpPr>
            <p:cNvPr id="141437"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1438"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1328" name="Group 50"/>
          <p:cNvGrpSpPr>
            <a:grpSpLocks/>
          </p:cNvGrpSpPr>
          <p:nvPr/>
        </p:nvGrpSpPr>
        <p:grpSpPr bwMode="auto">
          <a:xfrm rot="-7843673">
            <a:off x="7184232" y="3026568"/>
            <a:ext cx="342900" cy="233363"/>
            <a:chOff x="1728" y="2064"/>
            <a:chExt cx="384" cy="240"/>
          </a:xfrm>
        </p:grpSpPr>
        <p:sp>
          <p:nvSpPr>
            <p:cNvPr id="141435" name="Rectangle 5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1436" name="Rectangle 5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1329"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1330" name="Group 54"/>
          <p:cNvGrpSpPr>
            <a:grpSpLocks/>
          </p:cNvGrpSpPr>
          <p:nvPr/>
        </p:nvGrpSpPr>
        <p:grpSpPr bwMode="auto">
          <a:xfrm rot="-10797907">
            <a:off x="6438900" y="2949575"/>
            <a:ext cx="342900" cy="233363"/>
            <a:chOff x="1728" y="2064"/>
            <a:chExt cx="384" cy="240"/>
          </a:xfrm>
        </p:grpSpPr>
        <p:sp>
          <p:nvSpPr>
            <p:cNvPr id="141433"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1434"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1331" name="Group 57"/>
          <p:cNvGrpSpPr>
            <a:grpSpLocks/>
          </p:cNvGrpSpPr>
          <p:nvPr/>
        </p:nvGrpSpPr>
        <p:grpSpPr bwMode="auto">
          <a:xfrm rot="9922521">
            <a:off x="5715000" y="2949575"/>
            <a:ext cx="342900" cy="233363"/>
            <a:chOff x="1728" y="2064"/>
            <a:chExt cx="384" cy="240"/>
          </a:xfrm>
        </p:grpSpPr>
        <p:sp>
          <p:nvSpPr>
            <p:cNvPr id="141431"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1432"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1332" name="Group 60"/>
          <p:cNvGrpSpPr>
            <a:grpSpLocks/>
          </p:cNvGrpSpPr>
          <p:nvPr/>
        </p:nvGrpSpPr>
        <p:grpSpPr bwMode="auto">
          <a:xfrm>
            <a:off x="5943600" y="3581400"/>
            <a:ext cx="1219200" cy="1524000"/>
            <a:chOff x="1344" y="2448"/>
            <a:chExt cx="768" cy="960"/>
          </a:xfrm>
        </p:grpSpPr>
        <p:sp>
          <p:nvSpPr>
            <p:cNvPr id="141422"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23"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24"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25"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26"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27"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28"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29"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30"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1333" name="Group 70"/>
          <p:cNvGrpSpPr>
            <a:grpSpLocks/>
          </p:cNvGrpSpPr>
          <p:nvPr/>
        </p:nvGrpSpPr>
        <p:grpSpPr bwMode="auto">
          <a:xfrm>
            <a:off x="5791200" y="3733800"/>
            <a:ext cx="1524000" cy="1219200"/>
            <a:chOff x="1248" y="2544"/>
            <a:chExt cx="960" cy="768"/>
          </a:xfrm>
        </p:grpSpPr>
        <p:sp>
          <p:nvSpPr>
            <p:cNvPr id="141413"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14"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15"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16"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17"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18"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19"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20"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1421"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1334" name="Group 80"/>
          <p:cNvGrpSpPr>
            <a:grpSpLocks/>
          </p:cNvGrpSpPr>
          <p:nvPr/>
        </p:nvGrpSpPr>
        <p:grpSpPr bwMode="auto">
          <a:xfrm rot="-519728">
            <a:off x="6438900" y="5410200"/>
            <a:ext cx="342900" cy="233363"/>
            <a:chOff x="1728" y="2064"/>
            <a:chExt cx="384" cy="240"/>
          </a:xfrm>
        </p:grpSpPr>
        <p:sp>
          <p:nvSpPr>
            <p:cNvPr id="141411" name="Rectangle 8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1412" name="Rectangle 8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1335"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36"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37"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38"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39"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40"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41" name="Rectangle 89"/>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42" name="Rectangle 90"/>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43" name="Rectangle 91"/>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44" name="Rectangle 92"/>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45" name="Rectangle 93"/>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46" name="Rectangle 94"/>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47" name="Rectangle 95"/>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48" name="Rectangle 96"/>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49" name="Rectangle 97"/>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50" name="Rectangle 98"/>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51" name="Rectangle 99"/>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52" name="Rectangle 100"/>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53" name="Rectangle 101"/>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54" name="Rectangle 102"/>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55" name="Rectangle 103"/>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56" name="Rectangle 104"/>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57" name="Rectangle 105"/>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58" name="Rectangle 106"/>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59" name="Rectangle 107"/>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60" name="Rectangle 108"/>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61" name="Rectangle 109"/>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62" name="Rectangle 110"/>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63" name="Rectangle 111"/>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64" name="Rectangle 112"/>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65" name="Rectangle 113"/>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66" name="Rectangle 114"/>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67" name="Rectangle 115"/>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68" name="Rectangle 116"/>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69" name="Rectangle 117"/>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70" name="Rectangle 118"/>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71" name="Rectangle 119"/>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72" name="Rectangle 120"/>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73" name="Rectangle 121"/>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74" name="Rectangle 122"/>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75" name="Rectangle 123"/>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76" name="Rectangle 124"/>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77" name="Rectangle 125"/>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78" name="Rectangle 126"/>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79" name="Rectangle 127"/>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1380" name="Line 128"/>
          <p:cNvSpPr>
            <a:spLocks noChangeShapeType="1"/>
          </p:cNvSpPr>
          <p:nvPr/>
        </p:nvSpPr>
        <p:spPr bwMode="auto">
          <a:xfrm flipH="1" flipV="1">
            <a:off x="5562600" y="2743200"/>
            <a:ext cx="1981200"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41381" name="Group 129"/>
          <p:cNvGrpSpPr>
            <a:grpSpLocks/>
          </p:cNvGrpSpPr>
          <p:nvPr/>
        </p:nvGrpSpPr>
        <p:grpSpPr bwMode="auto">
          <a:xfrm>
            <a:off x="1828800" y="4343400"/>
            <a:ext cx="1524000" cy="152400"/>
            <a:chOff x="1152" y="2736"/>
            <a:chExt cx="960" cy="96"/>
          </a:xfrm>
        </p:grpSpPr>
        <p:sp>
          <p:nvSpPr>
            <p:cNvPr id="141401" name="Rectangle 130"/>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1402" name="Rectangle 131"/>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1403" name="Rectangle 132"/>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1404" name="Rectangle 133"/>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1405" name="Rectangle 134"/>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1406" name="Rectangle 135"/>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1407" name="Rectangle 136"/>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1408" name="Rectangle 137"/>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1409" name="Rectangle 138"/>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1410" name="Rectangle 139"/>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41382" name="Group 140"/>
          <p:cNvGrpSpPr>
            <a:grpSpLocks/>
          </p:cNvGrpSpPr>
          <p:nvPr/>
        </p:nvGrpSpPr>
        <p:grpSpPr bwMode="auto">
          <a:xfrm>
            <a:off x="5791200" y="4343400"/>
            <a:ext cx="1524000" cy="152400"/>
            <a:chOff x="1152" y="2736"/>
            <a:chExt cx="960" cy="96"/>
          </a:xfrm>
        </p:grpSpPr>
        <p:sp>
          <p:nvSpPr>
            <p:cNvPr id="141391" name="Rectangle 141"/>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1392" name="Rectangle 142"/>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1393" name="Rectangle 143"/>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1394" name="Rectangle 144"/>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1395" name="Rectangle 145"/>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1396" name="Rectangle 146"/>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1397" name="Rectangle 147"/>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1398" name="Rectangle 148"/>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1399" name="Rectangle 149"/>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1400" name="Rectangle 150"/>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41383" name="Group 151"/>
          <p:cNvGrpSpPr>
            <a:grpSpLocks/>
          </p:cNvGrpSpPr>
          <p:nvPr/>
        </p:nvGrpSpPr>
        <p:grpSpPr bwMode="auto">
          <a:xfrm>
            <a:off x="6858000" y="3581400"/>
            <a:ext cx="152400" cy="914400"/>
            <a:chOff x="4416" y="2256"/>
            <a:chExt cx="96" cy="576"/>
          </a:xfrm>
        </p:grpSpPr>
        <p:sp>
          <p:nvSpPr>
            <p:cNvPr id="141385" name="Rectangle 152"/>
            <p:cNvSpPr>
              <a:spLocks noChangeArrowheads="1"/>
            </p:cNvSpPr>
            <p:nvPr/>
          </p:nvSpPr>
          <p:spPr bwMode="auto">
            <a:xfrm>
              <a:off x="4416" y="2256"/>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1386" name="Rectangle 153"/>
            <p:cNvSpPr>
              <a:spLocks noChangeArrowheads="1"/>
            </p:cNvSpPr>
            <p:nvPr/>
          </p:nvSpPr>
          <p:spPr bwMode="auto">
            <a:xfrm>
              <a:off x="4416" y="235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1387" name="Rectangle 154"/>
            <p:cNvSpPr>
              <a:spLocks noChangeArrowheads="1"/>
            </p:cNvSpPr>
            <p:nvPr/>
          </p:nvSpPr>
          <p:spPr bwMode="auto">
            <a:xfrm>
              <a:off x="4416" y="2448"/>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1388" name="Rectangle 155"/>
            <p:cNvSpPr>
              <a:spLocks noChangeArrowheads="1"/>
            </p:cNvSpPr>
            <p:nvPr/>
          </p:nvSpPr>
          <p:spPr bwMode="auto">
            <a:xfrm>
              <a:off x="4416" y="2640"/>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1389" name="Rectangle 156"/>
            <p:cNvSpPr>
              <a:spLocks noChangeArrowheads="1"/>
            </p:cNvSpPr>
            <p:nvPr/>
          </p:nvSpPr>
          <p:spPr bwMode="auto">
            <a:xfrm>
              <a:off x="4416" y="2544"/>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1390" name="Rectangle 157"/>
            <p:cNvSpPr>
              <a:spLocks noChangeArrowheads="1"/>
            </p:cNvSpPr>
            <p:nvPr/>
          </p:nvSpPr>
          <p:spPr bwMode="auto">
            <a:xfrm>
              <a:off x="4416" y="2736"/>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grpSp>
      <p:sp>
        <p:nvSpPr>
          <p:cNvPr id="141384" name="Rectangle 158"/>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endParaRPr lang="en-US">
              <a:latin typeface="Verdana" charset="0"/>
            </a:endParaRP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992805257"/>
      </p:ext>
    </p:extLst>
  </p:cSld>
  <p:clrMapOvr>
    <a:masterClrMapping/>
  </p:clrMapOvr>
  <p:transition advTm="384"/>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42339"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2340" name="Group 4"/>
          <p:cNvGrpSpPr>
            <a:grpSpLocks/>
          </p:cNvGrpSpPr>
          <p:nvPr/>
        </p:nvGrpSpPr>
        <p:grpSpPr bwMode="auto">
          <a:xfrm rot="2542255">
            <a:off x="1752600" y="5329238"/>
            <a:ext cx="342900" cy="233362"/>
            <a:chOff x="1728" y="2064"/>
            <a:chExt cx="384" cy="240"/>
          </a:xfrm>
        </p:grpSpPr>
        <p:sp>
          <p:nvSpPr>
            <p:cNvPr id="142493"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2494"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2341" name="Group 7"/>
          <p:cNvGrpSpPr>
            <a:grpSpLocks/>
          </p:cNvGrpSpPr>
          <p:nvPr/>
        </p:nvGrpSpPr>
        <p:grpSpPr bwMode="auto">
          <a:xfrm rot="-2651179">
            <a:off x="3124200" y="5329238"/>
            <a:ext cx="342900" cy="233362"/>
            <a:chOff x="1728" y="2064"/>
            <a:chExt cx="384" cy="240"/>
          </a:xfrm>
        </p:grpSpPr>
        <p:sp>
          <p:nvSpPr>
            <p:cNvPr id="142491"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2492"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2342" name="Group 10"/>
          <p:cNvGrpSpPr>
            <a:grpSpLocks/>
          </p:cNvGrpSpPr>
          <p:nvPr/>
        </p:nvGrpSpPr>
        <p:grpSpPr bwMode="auto">
          <a:xfrm rot="-7843673">
            <a:off x="3221832" y="3026568"/>
            <a:ext cx="342900" cy="233363"/>
            <a:chOff x="1728" y="2064"/>
            <a:chExt cx="384" cy="240"/>
          </a:xfrm>
        </p:grpSpPr>
        <p:sp>
          <p:nvSpPr>
            <p:cNvPr id="142489"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2490"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2343"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2344" name="Group 14"/>
          <p:cNvGrpSpPr>
            <a:grpSpLocks/>
          </p:cNvGrpSpPr>
          <p:nvPr/>
        </p:nvGrpSpPr>
        <p:grpSpPr bwMode="auto">
          <a:xfrm rot="-10797907">
            <a:off x="2476500" y="2949575"/>
            <a:ext cx="342900" cy="233363"/>
            <a:chOff x="1728" y="2064"/>
            <a:chExt cx="384" cy="240"/>
          </a:xfrm>
        </p:grpSpPr>
        <p:sp>
          <p:nvSpPr>
            <p:cNvPr id="142487"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2488"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2345" name="Group 17"/>
          <p:cNvGrpSpPr>
            <a:grpSpLocks/>
          </p:cNvGrpSpPr>
          <p:nvPr/>
        </p:nvGrpSpPr>
        <p:grpSpPr bwMode="auto">
          <a:xfrm rot="9922521">
            <a:off x="1752600" y="2949575"/>
            <a:ext cx="342900" cy="233363"/>
            <a:chOff x="1728" y="2064"/>
            <a:chExt cx="384" cy="240"/>
          </a:xfrm>
        </p:grpSpPr>
        <p:sp>
          <p:nvSpPr>
            <p:cNvPr id="142485"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2486"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2346" name="Group 20"/>
          <p:cNvGrpSpPr>
            <a:grpSpLocks/>
          </p:cNvGrpSpPr>
          <p:nvPr/>
        </p:nvGrpSpPr>
        <p:grpSpPr bwMode="auto">
          <a:xfrm>
            <a:off x="1981200" y="3581400"/>
            <a:ext cx="1219200" cy="1524000"/>
            <a:chOff x="1344" y="2448"/>
            <a:chExt cx="768" cy="960"/>
          </a:xfrm>
        </p:grpSpPr>
        <p:sp>
          <p:nvSpPr>
            <p:cNvPr id="142476"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77"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78"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79"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80"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81"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82"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83"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84"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2347" name="Group 30"/>
          <p:cNvGrpSpPr>
            <a:grpSpLocks/>
          </p:cNvGrpSpPr>
          <p:nvPr/>
        </p:nvGrpSpPr>
        <p:grpSpPr bwMode="auto">
          <a:xfrm>
            <a:off x="1828800" y="3733800"/>
            <a:ext cx="1524000" cy="1219200"/>
            <a:chOff x="1248" y="2544"/>
            <a:chExt cx="960" cy="768"/>
          </a:xfrm>
        </p:grpSpPr>
        <p:sp>
          <p:nvSpPr>
            <p:cNvPr id="142467"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68"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69"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70"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71"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72"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73"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74"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75"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2348" name="Group 40"/>
          <p:cNvGrpSpPr>
            <a:grpSpLocks/>
          </p:cNvGrpSpPr>
          <p:nvPr/>
        </p:nvGrpSpPr>
        <p:grpSpPr bwMode="auto">
          <a:xfrm rot="-519728">
            <a:off x="2476500" y="5410200"/>
            <a:ext cx="342900" cy="233363"/>
            <a:chOff x="1728" y="2064"/>
            <a:chExt cx="384" cy="240"/>
          </a:xfrm>
        </p:grpSpPr>
        <p:sp>
          <p:nvSpPr>
            <p:cNvPr id="142465"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2466"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2349"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2350" name="Group 44"/>
          <p:cNvGrpSpPr>
            <a:grpSpLocks/>
          </p:cNvGrpSpPr>
          <p:nvPr/>
        </p:nvGrpSpPr>
        <p:grpSpPr bwMode="auto">
          <a:xfrm rot="2542255">
            <a:off x="5715000" y="5329238"/>
            <a:ext cx="342900" cy="233362"/>
            <a:chOff x="1728" y="2064"/>
            <a:chExt cx="384" cy="240"/>
          </a:xfrm>
        </p:grpSpPr>
        <p:sp>
          <p:nvSpPr>
            <p:cNvPr id="142463" name="Rectangle 4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2464" name="Rectangle 4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2351" name="Group 47"/>
          <p:cNvGrpSpPr>
            <a:grpSpLocks/>
          </p:cNvGrpSpPr>
          <p:nvPr/>
        </p:nvGrpSpPr>
        <p:grpSpPr bwMode="auto">
          <a:xfrm rot="-2651179">
            <a:off x="7086600" y="5329238"/>
            <a:ext cx="342900" cy="233362"/>
            <a:chOff x="1728" y="2064"/>
            <a:chExt cx="384" cy="240"/>
          </a:xfrm>
        </p:grpSpPr>
        <p:sp>
          <p:nvSpPr>
            <p:cNvPr id="142461"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2462"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2352" name="Group 50"/>
          <p:cNvGrpSpPr>
            <a:grpSpLocks/>
          </p:cNvGrpSpPr>
          <p:nvPr/>
        </p:nvGrpSpPr>
        <p:grpSpPr bwMode="auto">
          <a:xfrm rot="-7843673">
            <a:off x="7184232" y="3026568"/>
            <a:ext cx="342900" cy="233363"/>
            <a:chOff x="1728" y="2064"/>
            <a:chExt cx="384" cy="240"/>
          </a:xfrm>
        </p:grpSpPr>
        <p:sp>
          <p:nvSpPr>
            <p:cNvPr id="142459" name="Rectangle 5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2460" name="Rectangle 5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2353"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2354" name="Group 54"/>
          <p:cNvGrpSpPr>
            <a:grpSpLocks/>
          </p:cNvGrpSpPr>
          <p:nvPr/>
        </p:nvGrpSpPr>
        <p:grpSpPr bwMode="auto">
          <a:xfrm rot="-10797907">
            <a:off x="6438900" y="2949575"/>
            <a:ext cx="342900" cy="233363"/>
            <a:chOff x="1728" y="2064"/>
            <a:chExt cx="384" cy="240"/>
          </a:xfrm>
        </p:grpSpPr>
        <p:sp>
          <p:nvSpPr>
            <p:cNvPr id="142457"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2458"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2355" name="Group 57"/>
          <p:cNvGrpSpPr>
            <a:grpSpLocks/>
          </p:cNvGrpSpPr>
          <p:nvPr/>
        </p:nvGrpSpPr>
        <p:grpSpPr bwMode="auto">
          <a:xfrm rot="9922521">
            <a:off x="5715000" y="2949575"/>
            <a:ext cx="342900" cy="233363"/>
            <a:chOff x="1728" y="2064"/>
            <a:chExt cx="384" cy="240"/>
          </a:xfrm>
        </p:grpSpPr>
        <p:sp>
          <p:nvSpPr>
            <p:cNvPr id="142455"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2456"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2356" name="Group 60"/>
          <p:cNvGrpSpPr>
            <a:grpSpLocks/>
          </p:cNvGrpSpPr>
          <p:nvPr/>
        </p:nvGrpSpPr>
        <p:grpSpPr bwMode="auto">
          <a:xfrm>
            <a:off x="5943600" y="3581400"/>
            <a:ext cx="1219200" cy="1524000"/>
            <a:chOff x="1344" y="2448"/>
            <a:chExt cx="768" cy="960"/>
          </a:xfrm>
        </p:grpSpPr>
        <p:sp>
          <p:nvSpPr>
            <p:cNvPr id="142446"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47"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48"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49"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50"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51"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52"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53"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54"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2357" name="Group 70"/>
          <p:cNvGrpSpPr>
            <a:grpSpLocks/>
          </p:cNvGrpSpPr>
          <p:nvPr/>
        </p:nvGrpSpPr>
        <p:grpSpPr bwMode="auto">
          <a:xfrm>
            <a:off x="5791200" y="3733800"/>
            <a:ext cx="1524000" cy="1219200"/>
            <a:chOff x="1248" y="2544"/>
            <a:chExt cx="960" cy="768"/>
          </a:xfrm>
        </p:grpSpPr>
        <p:sp>
          <p:nvSpPr>
            <p:cNvPr id="142437"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38"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39"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40"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41"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42"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43"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44"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2445"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2358" name="Group 80"/>
          <p:cNvGrpSpPr>
            <a:grpSpLocks/>
          </p:cNvGrpSpPr>
          <p:nvPr/>
        </p:nvGrpSpPr>
        <p:grpSpPr bwMode="auto">
          <a:xfrm rot="-519728">
            <a:off x="6438900" y="5410200"/>
            <a:ext cx="342900" cy="233363"/>
            <a:chOff x="1728" y="2064"/>
            <a:chExt cx="384" cy="240"/>
          </a:xfrm>
        </p:grpSpPr>
        <p:sp>
          <p:nvSpPr>
            <p:cNvPr id="142435" name="Rectangle 8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2436" name="Rectangle 8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2359"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60"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61"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62"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63"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64"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65" name="Rectangle 89"/>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66" name="Rectangle 90"/>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67" name="Rectangle 91"/>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68" name="Rectangle 92"/>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69" name="Rectangle 93"/>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70" name="Rectangle 94"/>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71" name="Rectangle 95"/>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72" name="Rectangle 96"/>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73" name="Rectangle 97"/>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74" name="Rectangle 98"/>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75" name="Rectangle 99"/>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76" name="Rectangle 100"/>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77" name="Rectangle 101"/>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78" name="Rectangle 102"/>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79" name="Rectangle 103"/>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80" name="Rectangle 104"/>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81" name="Rectangle 105"/>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82" name="Rectangle 106"/>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83" name="Rectangle 107"/>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84" name="Rectangle 108"/>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85" name="Rectangle 109"/>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86" name="Rectangle 110"/>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87" name="Rectangle 111"/>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88" name="Rectangle 112"/>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89" name="Rectangle 113"/>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90" name="Rectangle 114"/>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91" name="Rectangle 115"/>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92" name="Rectangle 116"/>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93" name="Rectangle 117"/>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94" name="Rectangle 118"/>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95" name="Rectangle 119"/>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96" name="Rectangle 120"/>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97" name="Rectangle 121"/>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98" name="Rectangle 122"/>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399" name="Rectangle 123"/>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400" name="Rectangle 124"/>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401" name="Rectangle 125"/>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402" name="Rectangle 126"/>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403" name="Rectangle 127"/>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2404" name="Line 128"/>
          <p:cNvSpPr>
            <a:spLocks noChangeShapeType="1"/>
          </p:cNvSpPr>
          <p:nvPr/>
        </p:nvSpPr>
        <p:spPr bwMode="auto">
          <a:xfrm flipH="1" flipV="1">
            <a:off x="5562600" y="2743200"/>
            <a:ext cx="1981200"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42405" name="Group 129"/>
          <p:cNvGrpSpPr>
            <a:grpSpLocks/>
          </p:cNvGrpSpPr>
          <p:nvPr/>
        </p:nvGrpSpPr>
        <p:grpSpPr bwMode="auto">
          <a:xfrm>
            <a:off x="1828800" y="4343400"/>
            <a:ext cx="1524000" cy="152400"/>
            <a:chOff x="1152" y="2736"/>
            <a:chExt cx="960" cy="96"/>
          </a:xfrm>
        </p:grpSpPr>
        <p:sp>
          <p:nvSpPr>
            <p:cNvPr id="142425" name="Rectangle 130"/>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2426" name="Rectangle 131"/>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2427" name="Rectangle 132"/>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2428" name="Rectangle 133"/>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2429" name="Rectangle 134"/>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2430" name="Rectangle 135"/>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2431" name="Rectangle 136"/>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2432" name="Rectangle 137"/>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2433" name="Rectangle 138"/>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2434" name="Rectangle 139"/>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42406" name="Group 140"/>
          <p:cNvGrpSpPr>
            <a:grpSpLocks/>
          </p:cNvGrpSpPr>
          <p:nvPr/>
        </p:nvGrpSpPr>
        <p:grpSpPr bwMode="auto">
          <a:xfrm>
            <a:off x="5791200" y="4343400"/>
            <a:ext cx="1524000" cy="152400"/>
            <a:chOff x="1152" y="2736"/>
            <a:chExt cx="960" cy="96"/>
          </a:xfrm>
        </p:grpSpPr>
        <p:sp>
          <p:nvSpPr>
            <p:cNvPr id="142415" name="Rectangle 141"/>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2416" name="Rectangle 142"/>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2417" name="Rectangle 143"/>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2418" name="Rectangle 144"/>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2419" name="Rectangle 145"/>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2420" name="Rectangle 146"/>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2421" name="Rectangle 147"/>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2422" name="Rectangle 148"/>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2423" name="Rectangle 149"/>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2424" name="Rectangle 150"/>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42407" name="Group 151"/>
          <p:cNvGrpSpPr>
            <a:grpSpLocks/>
          </p:cNvGrpSpPr>
          <p:nvPr/>
        </p:nvGrpSpPr>
        <p:grpSpPr bwMode="auto">
          <a:xfrm>
            <a:off x="6705600" y="3581400"/>
            <a:ext cx="152400" cy="914400"/>
            <a:chOff x="4416" y="2256"/>
            <a:chExt cx="96" cy="576"/>
          </a:xfrm>
        </p:grpSpPr>
        <p:sp>
          <p:nvSpPr>
            <p:cNvPr id="142409" name="Rectangle 152"/>
            <p:cNvSpPr>
              <a:spLocks noChangeArrowheads="1"/>
            </p:cNvSpPr>
            <p:nvPr/>
          </p:nvSpPr>
          <p:spPr bwMode="auto">
            <a:xfrm>
              <a:off x="4416" y="2256"/>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2410" name="Rectangle 153"/>
            <p:cNvSpPr>
              <a:spLocks noChangeArrowheads="1"/>
            </p:cNvSpPr>
            <p:nvPr/>
          </p:nvSpPr>
          <p:spPr bwMode="auto">
            <a:xfrm>
              <a:off x="4416" y="235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2411" name="Rectangle 154"/>
            <p:cNvSpPr>
              <a:spLocks noChangeArrowheads="1"/>
            </p:cNvSpPr>
            <p:nvPr/>
          </p:nvSpPr>
          <p:spPr bwMode="auto">
            <a:xfrm>
              <a:off x="4416" y="2448"/>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2412" name="Rectangle 155"/>
            <p:cNvSpPr>
              <a:spLocks noChangeArrowheads="1"/>
            </p:cNvSpPr>
            <p:nvPr/>
          </p:nvSpPr>
          <p:spPr bwMode="auto">
            <a:xfrm>
              <a:off x="4416" y="2640"/>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2413" name="Rectangle 156"/>
            <p:cNvSpPr>
              <a:spLocks noChangeArrowheads="1"/>
            </p:cNvSpPr>
            <p:nvPr/>
          </p:nvSpPr>
          <p:spPr bwMode="auto">
            <a:xfrm>
              <a:off x="4416" y="2544"/>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2414" name="Rectangle 157"/>
            <p:cNvSpPr>
              <a:spLocks noChangeArrowheads="1"/>
            </p:cNvSpPr>
            <p:nvPr/>
          </p:nvSpPr>
          <p:spPr bwMode="auto">
            <a:xfrm>
              <a:off x="4416" y="2736"/>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grpSp>
      <p:sp>
        <p:nvSpPr>
          <p:cNvPr id="142408" name="Rectangle 158"/>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2820186233"/>
      </p:ext>
    </p:extLst>
  </p:cSld>
  <p:clrMapOvr>
    <a:masterClrMapping/>
  </p:clrMapOvr>
  <p:transition advTm="416"/>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43363"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3364" name="Group 4"/>
          <p:cNvGrpSpPr>
            <a:grpSpLocks/>
          </p:cNvGrpSpPr>
          <p:nvPr/>
        </p:nvGrpSpPr>
        <p:grpSpPr bwMode="auto">
          <a:xfrm rot="2542255">
            <a:off x="1752600" y="5329238"/>
            <a:ext cx="342900" cy="233362"/>
            <a:chOff x="1728" y="2064"/>
            <a:chExt cx="384" cy="240"/>
          </a:xfrm>
        </p:grpSpPr>
        <p:sp>
          <p:nvSpPr>
            <p:cNvPr id="143517"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3518"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3365" name="Group 7"/>
          <p:cNvGrpSpPr>
            <a:grpSpLocks/>
          </p:cNvGrpSpPr>
          <p:nvPr/>
        </p:nvGrpSpPr>
        <p:grpSpPr bwMode="auto">
          <a:xfrm rot="-2651179">
            <a:off x="3124200" y="5329238"/>
            <a:ext cx="342900" cy="233362"/>
            <a:chOff x="1728" y="2064"/>
            <a:chExt cx="384" cy="240"/>
          </a:xfrm>
        </p:grpSpPr>
        <p:sp>
          <p:nvSpPr>
            <p:cNvPr id="143515"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3516"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3366" name="Group 10"/>
          <p:cNvGrpSpPr>
            <a:grpSpLocks/>
          </p:cNvGrpSpPr>
          <p:nvPr/>
        </p:nvGrpSpPr>
        <p:grpSpPr bwMode="auto">
          <a:xfrm rot="-7843673">
            <a:off x="3221832" y="3026568"/>
            <a:ext cx="342900" cy="233363"/>
            <a:chOff x="1728" y="2064"/>
            <a:chExt cx="384" cy="240"/>
          </a:xfrm>
        </p:grpSpPr>
        <p:sp>
          <p:nvSpPr>
            <p:cNvPr id="143513"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3514"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3367"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3368" name="Group 14"/>
          <p:cNvGrpSpPr>
            <a:grpSpLocks/>
          </p:cNvGrpSpPr>
          <p:nvPr/>
        </p:nvGrpSpPr>
        <p:grpSpPr bwMode="auto">
          <a:xfrm rot="-10797907">
            <a:off x="2476500" y="2949575"/>
            <a:ext cx="342900" cy="233363"/>
            <a:chOff x="1728" y="2064"/>
            <a:chExt cx="384" cy="240"/>
          </a:xfrm>
        </p:grpSpPr>
        <p:sp>
          <p:nvSpPr>
            <p:cNvPr id="143511"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3512"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3369" name="Group 17"/>
          <p:cNvGrpSpPr>
            <a:grpSpLocks/>
          </p:cNvGrpSpPr>
          <p:nvPr/>
        </p:nvGrpSpPr>
        <p:grpSpPr bwMode="auto">
          <a:xfrm rot="9922521">
            <a:off x="1752600" y="2949575"/>
            <a:ext cx="342900" cy="233363"/>
            <a:chOff x="1728" y="2064"/>
            <a:chExt cx="384" cy="240"/>
          </a:xfrm>
        </p:grpSpPr>
        <p:sp>
          <p:nvSpPr>
            <p:cNvPr id="143509"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3510"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3370" name="Group 20"/>
          <p:cNvGrpSpPr>
            <a:grpSpLocks/>
          </p:cNvGrpSpPr>
          <p:nvPr/>
        </p:nvGrpSpPr>
        <p:grpSpPr bwMode="auto">
          <a:xfrm>
            <a:off x="1981200" y="3581400"/>
            <a:ext cx="1219200" cy="1524000"/>
            <a:chOff x="1344" y="2448"/>
            <a:chExt cx="768" cy="960"/>
          </a:xfrm>
        </p:grpSpPr>
        <p:sp>
          <p:nvSpPr>
            <p:cNvPr id="143500"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501"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502"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503"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504"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505"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506"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507"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508"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3371" name="Group 30"/>
          <p:cNvGrpSpPr>
            <a:grpSpLocks/>
          </p:cNvGrpSpPr>
          <p:nvPr/>
        </p:nvGrpSpPr>
        <p:grpSpPr bwMode="auto">
          <a:xfrm>
            <a:off x="1828800" y="3733800"/>
            <a:ext cx="1524000" cy="1219200"/>
            <a:chOff x="1248" y="2544"/>
            <a:chExt cx="960" cy="768"/>
          </a:xfrm>
        </p:grpSpPr>
        <p:sp>
          <p:nvSpPr>
            <p:cNvPr id="143491"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92"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93"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94"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95"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96"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97"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98"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99"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3372" name="Group 40"/>
          <p:cNvGrpSpPr>
            <a:grpSpLocks/>
          </p:cNvGrpSpPr>
          <p:nvPr/>
        </p:nvGrpSpPr>
        <p:grpSpPr bwMode="auto">
          <a:xfrm rot="-519728">
            <a:off x="2476500" y="5410200"/>
            <a:ext cx="342900" cy="233363"/>
            <a:chOff x="1728" y="2064"/>
            <a:chExt cx="384" cy="240"/>
          </a:xfrm>
        </p:grpSpPr>
        <p:sp>
          <p:nvSpPr>
            <p:cNvPr id="143489"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3490"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3373"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3374" name="Group 44"/>
          <p:cNvGrpSpPr>
            <a:grpSpLocks/>
          </p:cNvGrpSpPr>
          <p:nvPr/>
        </p:nvGrpSpPr>
        <p:grpSpPr bwMode="auto">
          <a:xfrm rot="2542255">
            <a:off x="5715000" y="5329238"/>
            <a:ext cx="342900" cy="233362"/>
            <a:chOff x="1728" y="2064"/>
            <a:chExt cx="384" cy="240"/>
          </a:xfrm>
        </p:grpSpPr>
        <p:sp>
          <p:nvSpPr>
            <p:cNvPr id="143487" name="Rectangle 4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3488" name="Rectangle 4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3375" name="Group 47"/>
          <p:cNvGrpSpPr>
            <a:grpSpLocks/>
          </p:cNvGrpSpPr>
          <p:nvPr/>
        </p:nvGrpSpPr>
        <p:grpSpPr bwMode="auto">
          <a:xfrm rot="-2651179">
            <a:off x="7086600" y="5329238"/>
            <a:ext cx="342900" cy="233362"/>
            <a:chOff x="1728" y="2064"/>
            <a:chExt cx="384" cy="240"/>
          </a:xfrm>
        </p:grpSpPr>
        <p:sp>
          <p:nvSpPr>
            <p:cNvPr id="143485"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3486"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3376" name="Group 50"/>
          <p:cNvGrpSpPr>
            <a:grpSpLocks/>
          </p:cNvGrpSpPr>
          <p:nvPr/>
        </p:nvGrpSpPr>
        <p:grpSpPr bwMode="auto">
          <a:xfrm rot="-7843673">
            <a:off x="7184232" y="3026568"/>
            <a:ext cx="342900" cy="233363"/>
            <a:chOff x="1728" y="2064"/>
            <a:chExt cx="384" cy="240"/>
          </a:xfrm>
        </p:grpSpPr>
        <p:sp>
          <p:nvSpPr>
            <p:cNvPr id="143483" name="Rectangle 5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3484" name="Rectangle 5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3377"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3378" name="Group 54"/>
          <p:cNvGrpSpPr>
            <a:grpSpLocks/>
          </p:cNvGrpSpPr>
          <p:nvPr/>
        </p:nvGrpSpPr>
        <p:grpSpPr bwMode="auto">
          <a:xfrm rot="-10797907">
            <a:off x="6438900" y="2949575"/>
            <a:ext cx="342900" cy="233363"/>
            <a:chOff x="1728" y="2064"/>
            <a:chExt cx="384" cy="240"/>
          </a:xfrm>
        </p:grpSpPr>
        <p:sp>
          <p:nvSpPr>
            <p:cNvPr id="143481" name="Rectangle 5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3482" name="Rectangle 5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3379" name="Group 57"/>
          <p:cNvGrpSpPr>
            <a:grpSpLocks/>
          </p:cNvGrpSpPr>
          <p:nvPr/>
        </p:nvGrpSpPr>
        <p:grpSpPr bwMode="auto">
          <a:xfrm rot="9922521">
            <a:off x="5715000" y="2949575"/>
            <a:ext cx="342900" cy="233363"/>
            <a:chOff x="1728" y="2064"/>
            <a:chExt cx="384" cy="240"/>
          </a:xfrm>
        </p:grpSpPr>
        <p:sp>
          <p:nvSpPr>
            <p:cNvPr id="143479"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3480"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3380" name="Group 60"/>
          <p:cNvGrpSpPr>
            <a:grpSpLocks/>
          </p:cNvGrpSpPr>
          <p:nvPr/>
        </p:nvGrpSpPr>
        <p:grpSpPr bwMode="auto">
          <a:xfrm>
            <a:off x="5943600" y="3581400"/>
            <a:ext cx="1219200" cy="1524000"/>
            <a:chOff x="1344" y="2448"/>
            <a:chExt cx="768" cy="960"/>
          </a:xfrm>
        </p:grpSpPr>
        <p:sp>
          <p:nvSpPr>
            <p:cNvPr id="143470"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71"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72"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73"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74"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75"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76"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77"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78"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3381" name="Group 70"/>
          <p:cNvGrpSpPr>
            <a:grpSpLocks/>
          </p:cNvGrpSpPr>
          <p:nvPr/>
        </p:nvGrpSpPr>
        <p:grpSpPr bwMode="auto">
          <a:xfrm>
            <a:off x="5791200" y="3733800"/>
            <a:ext cx="1524000" cy="1219200"/>
            <a:chOff x="1248" y="2544"/>
            <a:chExt cx="960" cy="768"/>
          </a:xfrm>
        </p:grpSpPr>
        <p:sp>
          <p:nvSpPr>
            <p:cNvPr id="143461"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62"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63"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64"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65"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66"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67"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68"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469"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3382" name="Group 80"/>
          <p:cNvGrpSpPr>
            <a:grpSpLocks/>
          </p:cNvGrpSpPr>
          <p:nvPr/>
        </p:nvGrpSpPr>
        <p:grpSpPr bwMode="auto">
          <a:xfrm rot="-519728">
            <a:off x="6438900" y="5410200"/>
            <a:ext cx="342900" cy="233363"/>
            <a:chOff x="1728" y="2064"/>
            <a:chExt cx="384" cy="240"/>
          </a:xfrm>
        </p:grpSpPr>
        <p:sp>
          <p:nvSpPr>
            <p:cNvPr id="143459" name="Rectangle 8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3460" name="Rectangle 8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3383"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84"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85"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86"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87" name="Rectangle 87"/>
          <p:cNvSpPr>
            <a:spLocks noChangeArrowheads="1"/>
          </p:cNvSpPr>
          <p:nvPr/>
        </p:nvSpPr>
        <p:spPr bwMode="auto">
          <a:xfrm>
            <a:off x="6400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88" name="Rectangle 88"/>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89" name="Rectangle 89"/>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90" name="Rectangle 90"/>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91" name="Rectangle 91"/>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92" name="Rectangle 92"/>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93" name="Rectangle 93"/>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94" name="Rectangle 94"/>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95" name="Rectangle 95"/>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96" name="Rectangle 96"/>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97" name="Rectangle 97"/>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98" name="Rectangle 98"/>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399" name="Rectangle 99"/>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00" name="Rectangle 100"/>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01" name="Rectangle 101"/>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02" name="Rectangle 102"/>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03" name="Rectangle 103"/>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04" name="Rectangle 104"/>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05" name="Rectangle 105"/>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06" name="Rectangle 106"/>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07" name="Rectangle 107"/>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08" name="Rectangle 108"/>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09" name="Rectangle 109"/>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10" name="Rectangle 110"/>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11" name="Rectangle 111"/>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12" name="Rectangle 112"/>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13" name="Rectangle 113"/>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14" name="Rectangle 114"/>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15" name="Rectangle 115"/>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16" name="Rectangle 116"/>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17" name="Rectangle 117"/>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18" name="Rectangle 118"/>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19" name="Rectangle 119"/>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20" name="Rectangle 120"/>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21" name="Rectangle 121"/>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22" name="Rectangle 122"/>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23" name="Rectangle 123"/>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24" name="Rectangle 124"/>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25" name="Rectangle 125"/>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26" name="Rectangle 126"/>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27" name="Rectangle 127"/>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3428" name="Line 128"/>
          <p:cNvSpPr>
            <a:spLocks noChangeShapeType="1"/>
          </p:cNvSpPr>
          <p:nvPr/>
        </p:nvSpPr>
        <p:spPr bwMode="auto">
          <a:xfrm flipH="1" flipV="1">
            <a:off x="5562600" y="2743200"/>
            <a:ext cx="1981200"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43429" name="Group 129"/>
          <p:cNvGrpSpPr>
            <a:grpSpLocks/>
          </p:cNvGrpSpPr>
          <p:nvPr/>
        </p:nvGrpSpPr>
        <p:grpSpPr bwMode="auto">
          <a:xfrm>
            <a:off x="1828800" y="4343400"/>
            <a:ext cx="1524000" cy="152400"/>
            <a:chOff x="1152" y="2736"/>
            <a:chExt cx="960" cy="96"/>
          </a:xfrm>
        </p:grpSpPr>
        <p:sp>
          <p:nvSpPr>
            <p:cNvPr id="143449" name="Rectangle 130"/>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3450" name="Rectangle 131"/>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3451" name="Rectangle 132"/>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3452" name="Rectangle 133"/>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3453" name="Rectangle 134"/>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3454" name="Rectangle 135"/>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3455" name="Rectangle 136"/>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3456" name="Rectangle 137"/>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3457" name="Rectangle 138"/>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3458" name="Rectangle 139"/>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43430" name="Group 140"/>
          <p:cNvGrpSpPr>
            <a:grpSpLocks/>
          </p:cNvGrpSpPr>
          <p:nvPr/>
        </p:nvGrpSpPr>
        <p:grpSpPr bwMode="auto">
          <a:xfrm>
            <a:off x="5791200" y="4343400"/>
            <a:ext cx="1524000" cy="152400"/>
            <a:chOff x="1152" y="2736"/>
            <a:chExt cx="960" cy="96"/>
          </a:xfrm>
        </p:grpSpPr>
        <p:sp>
          <p:nvSpPr>
            <p:cNvPr id="143439" name="Rectangle 141"/>
            <p:cNvSpPr>
              <a:spLocks noChangeArrowheads="1"/>
            </p:cNvSpPr>
            <p:nvPr/>
          </p:nvSpPr>
          <p:spPr bwMode="auto">
            <a:xfrm>
              <a:off x="1152" y="2736"/>
              <a:ext cx="96" cy="96"/>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3440" name="Rectangle 142"/>
            <p:cNvSpPr>
              <a:spLocks noChangeArrowheads="1"/>
            </p:cNvSpPr>
            <p:nvPr/>
          </p:nvSpPr>
          <p:spPr bwMode="auto">
            <a:xfrm>
              <a:off x="1248" y="2736"/>
              <a:ext cx="96" cy="96"/>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3441" name="Rectangle 143"/>
            <p:cNvSpPr>
              <a:spLocks noChangeArrowheads="1"/>
            </p:cNvSpPr>
            <p:nvPr/>
          </p:nvSpPr>
          <p:spPr bwMode="auto">
            <a:xfrm>
              <a:off x="1344" y="2736"/>
              <a:ext cx="96" cy="96"/>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3442" name="Rectangle 144"/>
            <p:cNvSpPr>
              <a:spLocks noChangeArrowheads="1"/>
            </p:cNvSpPr>
            <p:nvPr/>
          </p:nvSpPr>
          <p:spPr bwMode="auto">
            <a:xfrm>
              <a:off x="1440" y="2736"/>
              <a:ext cx="96" cy="96"/>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3443" name="Rectangle 145"/>
            <p:cNvSpPr>
              <a:spLocks noChangeArrowheads="1"/>
            </p:cNvSpPr>
            <p:nvPr/>
          </p:nvSpPr>
          <p:spPr bwMode="auto">
            <a:xfrm>
              <a:off x="1536" y="2736"/>
              <a:ext cx="96" cy="96"/>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3444" name="Rectangle 146"/>
            <p:cNvSpPr>
              <a:spLocks noChangeArrowheads="1"/>
            </p:cNvSpPr>
            <p:nvPr/>
          </p:nvSpPr>
          <p:spPr bwMode="auto">
            <a:xfrm>
              <a:off x="1632" y="2736"/>
              <a:ext cx="96" cy="96"/>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3445" name="Rectangle 147"/>
            <p:cNvSpPr>
              <a:spLocks noChangeArrowheads="1"/>
            </p:cNvSpPr>
            <p:nvPr/>
          </p:nvSpPr>
          <p:spPr bwMode="auto">
            <a:xfrm>
              <a:off x="1728" y="2736"/>
              <a:ext cx="96" cy="96"/>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3446" name="Rectangle 148"/>
            <p:cNvSpPr>
              <a:spLocks noChangeArrowheads="1"/>
            </p:cNvSpPr>
            <p:nvPr/>
          </p:nvSpPr>
          <p:spPr bwMode="auto">
            <a:xfrm>
              <a:off x="1824" y="2736"/>
              <a:ext cx="96" cy="96"/>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3447" name="Rectangle 149"/>
            <p:cNvSpPr>
              <a:spLocks noChangeArrowheads="1"/>
            </p:cNvSpPr>
            <p:nvPr/>
          </p:nvSpPr>
          <p:spPr bwMode="auto">
            <a:xfrm>
              <a:off x="1920" y="2736"/>
              <a:ext cx="96" cy="96"/>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3448" name="Rectangle 150"/>
            <p:cNvSpPr>
              <a:spLocks noChangeArrowheads="1"/>
            </p:cNvSpPr>
            <p:nvPr/>
          </p:nvSpPr>
          <p:spPr bwMode="auto">
            <a:xfrm>
              <a:off x="2016" y="2736"/>
              <a:ext cx="96" cy="96"/>
            </a:xfrm>
            <a:prstGeom prst="rect">
              <a:avLst/>
            </a:prstGeom>
            <a:solidFill>
              <a:srgbClr val="FFE100"/>
            </a:solidFill>
            <a:ln w="12700">
              <a:solidFill>
                <a:schemeClr val="bg2"/>
              </a:solidFill>
              <a:miter lim="800000"/>
              <a:headEnd/>
              <a:tailEnd/>
            </a:ln>
          </p:spPr>
          <p:txBody>
            <a:bodyPr wrap="none" anchor="ctr"/>
            <a:lstStyle/>
            <a:p>
              <a:endParaRPr lang="en-US"/>
            </a:p>
          </p:txBody>
        </p:sp>
      </p:grpSp>
      <p:grpSp>
        <p:nvGrpSpPr>
          <p:cNvPr id="143431" name="Group 151"/>
          <p:cNvGrpSpPr>
            <a:grpSpLocks/>
          </p:cNvGrpSpPr>
          <p:nvPr/>
        </p:nvGrpSpPr>
        <p:grpSpPr bwMode="auto">
          <a:xfrm>
            <a:off x="6553200" y="3581400"/>
            <a:ext cx="152400" cy="914400"/>
            <a:chOff x="4416" y="2256"/>
            <a:chExt cx="96" cy="576"/>
          </a:xfrm>
        </p:grpSpPr>
        <p:sp>
          <p:nvSpPr>
            <p:cNvPr id="143433" name="Rectangle 152"/>
            <p:cNvSpPr>
              <a:spLocks noChangeArrowheads="1"/>
            </p:cNvSpPr>
            <p:nvPr/>
          </p:nvSpPr>
          <p:spPr bwMode="auto">
            <a:xfrm>
              <a:off x="4416" y="2256"/>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3434" name="Rectangle 153"/>
            <p:cNvSpPr>
              <a:spLocks noChangeArrowheads="1"/>
            </p:cNvSpPr>
            <p:nvPr/>
          </p:nvSpPr>
          <p:spPr bwMode="auto">
            <a:xfrm>
              <a:off x="4416" y="2352"/>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3435" name="Rectangle 154"/>
            <p:cNvSpPr>
              <a:spLocks noChangeArrowheads="1"/>
            </p:cNvSpPr>
            <p:nvPr/>
          </p:nvSpPr>
          <p:spPr bwMode="auto">
            <a:xfrm>
              <a:off x="4416" y="2448"/>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3436" name="Rectangle 155"/>
            <p:cNvSpPr>
              <a:spLocks noChangeArrowheads="1"/>
            </p:cNvSpPr>
            <p:nvPr/>
          </p:nvSpPr>
          <p:spPr bwMode="auto">
            <a:xfrm>
              <a:off x="4416" y="2640"/>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3437" name="Rectangle 156"/>
            <p:cNvSpPr>
              <a:spLocks noChangeArrowheads="1"/>
            </p:cNvSpPr>
            <p:nvPr/>
          </p:nvSpPr>
          <p:spPr bwMode="auto">
            <a:xfrm>
              <a:off x="4416" y="2544"/>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3438" name="Rectangle 157"/>
            <p:cNvSpPr>
              <a:spLocks noChangeArrowheads="1"/>
            </p:cNvSpPr>
            <p:nvPr/>
          </p:nvSpPr>
          <p:spPr bwMode="auto">
            <a:xfrm>
              <a:off x="4416" y="2736"/>
              <a:ext cx="96" cy="96"/>
            </a:xfrm>
            <a:prstGeom prst="rect">
              <a:avLst/>
            </a:prstGeom>
            <a:solidFill>
              <a:schemeClr val="accent1"/>
            </a:solidFill>
            <a:ln w="12700">
              <a:solidFill>
                <a:schemeClr val="bg2"/>
              </a:solidFill>
              <a:miter lim="800000"/>
              <a:headEnd/>
              <a:tailEnd/>
            </a:ln>
          </p:spPr>
          <p:txBody>
            <a:bodyPr wrap="none" anchor="ctr"/>
            <a:lstStyle/>
            <a:p>
              <a:endParaRPr lang="en-US"/>
            </a:p>
          </p:txBody>
        </p:sp>
      </p:grpSp>
      <p:sp>
        <p:nvSpPr>
          <p:cNvPr id="143432" name="Rectangle 158"/>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893656982"/>
      </p:ext>
    </p:extLst>
  </p:cSld>
  <p:clrMapOvr>
    <a:masterClrMapping/>
  </p:clrMapOvr>
  <p:transition advTm="65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345F292-FE7D-8148-B560-C4707117EBD0}" type="slidenum">
              <a:rPr lang="en-US" sz="1400">
                <a:latin typeface="Verdana" charset="0"/>
              </a:rPr>
              <a:pPr/>
              <a:t>21</a:t>
            </a:fld>
            <a:endParaRPr lang="en-US" sz="1400">
              <a:latin typeface="Verdana" charset="0"/>
            </a:endParaRPr>
          </a:p>
        </p:txBody>
      </p:sp>
      <p:sp>
        <p:nvSpPr>
          <p:cNvPr id="55298" name="Text Box 2"/>
          <p:cNvSpPr txBox="1">
            <a:spLocks noChangeArrowheads="1"/>
          </p:cNvSpPr>
          <p:nvPr/>
        </p:nvSpPr>
        <p:spPr bwMode="auto">
          <a:xfrm>
            <a:off x="1517650" y="193675"/>
            <a:ext cx="75168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Multi-Scale Edge Matching </a:t>
            </a:r>
            <a:r>
              <a:rPr lang="en-US" sz="2000"/>
              <a:t>(Marr, Poggio and Grimson, 1979-81)</a:t>
            </a:r>
          </a:p>
        </p:txBody>
      </p:sp>
      <p:pic>
        <p:nvPicPr>
          <p:cNvPr id="55299" name="Picture 3" descr="gri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475" y="990600"/>
            <a:ext cx="6924675" cy="544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5300" name="Text Box 4"/>
          <p:cNvSpPr txBox="1">
            <a:spLocks noChangeArrowheads="1"/>
          </p:cNvSpPr>
          <p:nvPr/>
        </p:nvSpPr>
        <p:spPr bwMode="auto">
          <a:xfrm>
            <a:off x="1831975" y="6461125"/>
            <a:ext cx="73533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000"/>
              <a:t>Reprinted from Vision: A Computational Investigation into the Human Representation and Processing of Visual Information by David Marr.</a:t>
            </a:r>
          </a:p>
          <a:p>
            <a:r>
              <a:rPr lang="en-US" sz="1000">
                <a:sym typeface="Symbol" charset="0"/>
              </a:rPr>
              <a:t></a:t>
            </a:r>
            <a:r>
              <a:rPr lang="en-US" sz="1000"/>
              <a:t> 1982 by David Marr. Reprinted by permission of Henry Holt and Company, LLC.</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44387"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4388" name="Group 4"/>
          <p:cNvGrpSpPr>
            <a:grpSpLocks/>
          </p:cNvGrpSpPr>
          <p:nvPr/>
        </p:nvGrpSpPr>
        <p:grpSpPr bwMode="auto">
          <a:xfrm rot="2542255">
            <a:off x="1752600" y="5329238"/>
            <a:ext cx="342900" cy="233362"/>
            <a:chOff x="1728" y="2064"/>
            <a:chExt cx="384" cy="240"/>
          </a:xfrm>
        </p:grpSpPr>
        <p:sp>
          <p:nvSpPr>
            <p:cNvPr id="144537"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4538"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4389" name="Group 7"/>
          <p:cNvGrpSpPr>
            <a:grpSpLocks/>
          </p:cNvGrpSpPr>
          <p:nvPr/>
        </p:nvGrpSpPr>
        <p:grpSpPr bwMode="auto">
          <a:xfrm rot="-2651179">
            <a:off x="3124200" y="5329238"/>
            <a:ext cx="342900" cy="233362"/>
            <a:chOff x="1728" y="2064"/>
            <a:chExt cx="384" cy="240"/>
          </a:xfrm>
        </p:grpSpPr>
        <p:sp>
          <p:nvSpPr>
            <p:cNvPr id="144535"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4536"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4390" name="Group 10"/>
          <p:cNvGrpSpPr>
            <a:grpSpLocks/>
          </p:cNvGrpSpPr>
          <p:nvPr/>
        </p:nvGrpSpPr>
        <p:grpSpPr bwMode="auto">
          <a:xfrm rot="-7843673">
            <a:off x="3221832" y="3026568"/>
            <a:ext cx="342900" cy="233363"/>
            <a:chOff x="1728" y="2064"/>
            <a:chExt cx="384" cy="240"/>
          </a:xfrm>
        </p:grpSpPr>
        <p:sp>
          <p:nvSpPr>
            <p:cNvPr id="144533"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4534"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4391"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4392" name="Group 14"/>
          <p:cNvGrpSpPr>
            <a:grpSpLocks/>
          </p:cNvGrpSpPr>
          <p:nvPr/>
        </p:nvGrpSpPr>
        <p:grpSpPr bwMode="auto">
          <a:xfrm rot="-10797907">
            <a:off x="2476500" y="2949575"/>
            <a:ext cx="342900" cy="233363"/>
            <a:chOff x="1728" y="2064"/>
            <a:chExt cx="384" cy="240"/>
          </a:xfrm>
        </p:grpSpPr>
        <p:sp>
          <p:nvSpPr>
            <p:cNvPr id="144531"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4532"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4393" name="Group 17"/>
          <p:cNvGrpSpPr>
            <a:grpSpLocks/>
          </p:cNvGrpSpPr>
          <p:nvPr/>
        </p:nvGrpSpPr>
        <p:grpSpPr bwMode="auto">
          <a:xfrm rot="9922521">
            <a:off x="1752600" y="2949575"/>
            <a:ext cx="342900" cy="233363"/>
            <a:chOff x="1728" y="2064"/>
            <a:chExt cx="384" cy="240"/>
          </a:xfrm>
        </p:grpSpPr>
        <p:sp>
          <p:nvSpPr>
            <p:cNvPr id="144529"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4530"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4394" name="Group 20"/>
          <p:cNvGrpSpPr>
            <a:grpSpLocks/>
          </p:cNvGrpSpPr>
          <p:nvPr/>
        </p:nvGrpSpPr>
        <p:grpSpPr bwMode="auto">
          <a:xfrm>
            <a:off x="1981200" y="3581400"/>
            <a:ext cx="1219200" cy="1524000"/>
            <a:chOff x="1344" y="2448"/>
            <a:chExt cx="768" cy="960"/>
          </a:xfrm>
        </p:grpSpPr>
        <p:sp>
          <p:nvSpPr>
            <p:cNvPr id="144520"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21"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22"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23"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24"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25"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26"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27"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28"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4395" name="Group 30"/>
          <p:cNvGrpSpPr>
            <a:grpSpLocks/>
          </p:cNvGrpSpPr>
          <p:nvPr/>
        </p:nvGrpSpPr>
        <p:grpSpPr bwMode="auto">
          <a:xfrm>
            <a:off x="1828800" y="3733800"/>
            <a:ext cx="1524000" cy="1219200"/>
            <a:chOff x="1248" y="2544"/>
            <a:chExt cx="960" cy="768"/>
          </a:xfrm>
        </p:grpSpPr>
        <p:sp>
          <p:nvSpPr>
            <p:cNvPr id="144511"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12"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13"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14"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15"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16"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17"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18"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519"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4396" name="Group 40"/>
          <p:cNvGrpSpPr>
            <a:grpSpLocks/>
          </p:cNvGrpSpPr>
          <p:nvPr/>
        </p:nvGrpSpPr>
        <p:grpSpPr bwMode="auto">
          <a:xfrm rot="-519728">
            <a:off x="2476500" y="5410200"/>
            <a:ext cx="342900" cy="233363"/>
            <a:chOff x="1728" y="2064"/>
            <a:chExt cx="384" cy="240"/>
          </a:xfrm>
        </p:grpSpPr>
        <p:sp>
          <p:nvSpPr>
            <p:cNvPr id="144509"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4510"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4397" name="Rectangle 43"/>
          <p:cNvSpPr>
            <a:spLocks noChangeArrowheads="1"/>
          </p:cNvSpPr>
          <p:nvPr/>
        </p:nvSpPr>
        <p:spPr bwMode="auto">
          <a:xfrm>
            <a:off x="5181600" y="2590800"/>
            <a:ext cx="2743200" cy="3276600"/>
          </a:xfrm>
          <a:prstGeom prst="rect">
            <a:avLst/>
          </a:prstGeom>
          <a:solidFill>
            <a:schemeClr val="tx1"/>
          </a:solidFill>
          <a:ln w="12700">
            <a:solidFill>
              <a:schemeClr val="tx2"/>
            </a:solidFill>
            <a:miter lim="800000"/>
            <a:headEnd/>
            <a:tailEnd/>
          </a:ln>
        </p:spPr>
        <p:txBody>
          <a:bodyPr wrap="none" anchor="ctr"/>
          <a:lstStyle/>
          <a:p>
            <a:endParaRPr lang="en-US"/>
          </a:p>
        </p:txBody>
      </p:sp>
      <p:grpSp>
        <p:nvGrpSpPr>
          <p:cNvPr id="144398" name="Group 44"/>
          <p:cNvGrpSpPr>
            <a:grpSpLocks/>
          </p:cNvGrpSpPr>
          <p:nvPr/>
        </p:nvGrpSpPr>
        <p:grpSpPr bwMode="auto">
          <a:xfrm rot="2542255">
            <a:off x="5715000" y="5329238"/>
            <a:ext cx="342900" cy="233362"/>
            <a:chOff x="1728" y="2064"/>
            <a:chExt cx="384" cy="240"/>
          </a:xfrm>
        </p:grpSpPr>
        <p:sp>
          <p:nvSpPr>
            <p:cNvPr id="144507" name="Rectangle 4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4508" name="Rectangle 4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4399" name="Group 47"/>
          <p:cNvGrpSpPr>
            <a:grpSpLocks/>
          </p:cNvGrpSpPr>
          <p:nvPr/>
        </p:nvGrpSpPr>
        <p:grpSpPr bwMode="auto">
          <a:xfrm rot="-2651179">
            <a:off x="7086600" y="5329238"/>
            <a:ext cx="342900" cy="233362"/>
            <a:chOff x="1728" y="2064"/>
            <a:chExt cx="384" cy="240"/>
          </a:xfrm>
        </p:grpSpPr>
        <p:sp>
          <p:nvSpPr>
            <p:cNvPr id="144505"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4506"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4400" name="Group 50"/>
          <p:cNvGrpSpPr>
            <a:grpSpLocks/>
          </p:cNvGrpSpPr>
          <p:nvPr/>
        </p:nvGrpSpPr>
        <p:grpSpPr bwMode="auto">
          <a:xfrm rot="-7843673">
            <a:off x="7184232" y="3026568"/>
            <a:ext cx="342900" cy="233363"/>
            <a:chOff x="1728" y="2064"/>
            <a:chExt cx="384" cy="240"/>
          </a:xfrm>
        </p:grpSpPr>
        <p:sp>
          <p:nvSpPr>
            <p:cNvPr id="144503" name="Rectangle 5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4504" name="Rectangle 5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4401"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4402" name="Group 54"/>
          <p:cNvGrpSpPr>
            <a:grpSpLocks/>
          </p:cNvGrpSpPr>
          <p:nvPr/>
        </p:nvGrpSpPr>
        <p:grpSpPr bwMode="auto">
          <a:xfrm rot="-10797907">
            <a:off x="6438900" y="2949575"/>
            <a:ext cx="342900" cy="233363"/>
            <a:chOff x="1728" y="2064"/>
            <a:chExt cx="384" cy="240"/>
          </a:xfrm>
        </p:grpSpPr>
        <p:sp>
          <p:nvSpPr>
            <p:cNvPr id="144501" name="Rectangle 5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4502" name="Rectangle 5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4403" name="Group 57"/>
          <p:cNvGrpSpPr>
            <a:grpSpLocks/>
          </p:cNvGrpSpPr>
          <p:nvPr/>
        </p:nvGrpSpPr>
        <p:grpSpPr bwMode="auto">
          <a:xfrm rot="9922521">
            <a:off x="5715000" y="2949575"/>
            <a:ext cx="342900" cy="233363"/>
            <a:chOff x="1728" y="2064"/>
            <a:chExt cx="384" cy="240"/>
          </a:xfrm>
        </p:grpSpPr>
        <p:sp>
          <p:nvSpPr>
            <p:cNvPr id="144499"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4500"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4404" name="Group 60"/>
          <p:cNvGrpSpPr>
            <a:grpSpLocks/>
          </p:cNvGrpSpPr>
          <p:nvPr/>
        </p:nvGrpSpPr>
        <p:grpSpPr bwMode="auto">
          <a:xfrm>
            <a:off x="5943600" y="3581400"/>
            <a:ext cx="1219200" cy="1524000"/>
            <a:chOff x="1344" y="2448"/>
            <a:chExt cx="768" cy="960"/>
          </a:xfrm>
        </p:grpSpPr>
        <p:sp>
          <p:nvSpPr>
            <p:cNvPr id="144490"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91"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92"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93"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94"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95"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96"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97"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98"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4405" name="Group 70"/>
          <p:cNvGrpSpPr>
            <a:grpSpLocks/>
          </p:cNvGrpSpPr>
          <p:nvPr/>
        </p:nvGrpSpPr>
        <p:grpSpPr bwMode="auto">
          <a:xfrm>
            <a:off x="5791200" y="3733800"/>
            <a:ext cx="1524000" cy="1219200"/>
            <a:chOff x="1248" y="2544"/>
            <a:chExt cx="960" cy="768"/>
          </a:xfrm>
        </p:grpSpPr>
        <p:sp>
          <p:nvSpPr>
            <p:cNvPr id="144481"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82"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83"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84"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85"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86"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87"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88"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4489"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4406" name="Group 80"/>
          <p:cNvGrpSpPr>
            <a:grpSpLocks/>
          </p:cNvGrpSpPr>
          <p:nvPr/>
        </p:nvGrpSpPr>
        <p:grpSpPr bwMode="auto">
          <a:xfrm rot="-519728">
            <a:off x="6438900" y="5410200"/>
            <a:ext cx="342900" cy="233363"/>
            <a:chOff x="1728" y="2064"/>
            <a:chExt cx="384" cy="240"/>
          </a:xfrm>
        </p:grpSpPr>
        <p:sp>
          <p:nvSpPr>
            <p:cNvPr id="144479"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4480"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4407"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08"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09"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10" name="Rectangle 86"/>
          <p:cNvSpPr>
            <a:spLocks noChangeArrowheads="1"/>
          </p:cNvSpPr>
          <p:nvPr/>
        </p:nvSpPr>
        <p:spPr bwMode="auto">
          <a:xfrm>
            <a:off x="6248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11" name="Rectangle 87"/>
          <p:cNvSpPr>
            <a:spLocks noChangeArrowheads="1"/>
          </p:cNvSpPr>
          <p:nvPr/>
        </p:nvSpPr>
        <p:spPr bwMode="auto">
          <a:xfrm>
            <a:off x="6400800" y="3581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4412" name="Rectangle 88"/>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13" name="Rectangle 89"/>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14" name="Rectangle 90"/>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15" name="Rectangle 91"/>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16" name="Rectangle 92"/>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17" name="Rectangle 93"/>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18" name="Rectangle 94"/>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19" name="Rectangle 95"/>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20" name="Rectangle 96"/>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21" name="Rectangle 97"/>
          <p:cNvSpPr>
            <a:spLocks noChangeArrowheads="1"/>
          </p:cNvSpPr>
          <p:nvPr/>
        </p:nvSpPr>
        <p:spPr bwMode="auto">
          <a:xfrm>
            <a:off x="6400800" y="37338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4422" name="Rectangle 98"/>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23" name="Rectangle 99"/>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24" name="Rectangle 100"/>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25" name="Rectangle 101"/>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26" name="Rectangle 102"/>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27" name="Rectangle 103"/>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28" name="Rectangle 104"/>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29" name="Rectangle 105"/>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30" name="Rectangle 106"/>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31" name="Rectangle 107"/>
          <p:cNvSpPr>
            <a:spLocks noChangeArrowheads="1"/>
          </p:cNvSpPr>
          <p:nvPr/>
        </p:nvSpPr>
        <p:spPr bwMode="auto">
          <a:xfrm>
            <a:off x="6400800" y="3886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4432" name="Rectangle 108"/>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33" name="Rectangle 109"/>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34" name="Rectangle 110"/>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35" name="Rectangle 111"/>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36" name="Rectangle 112"/>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37" name="Rectangle 113"/>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38" name="Rectangle 114"/>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39" name="Rectangle 115"/>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40" name="Rectangle 116"/>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41" name="Rectangle 117"/>
          <p:cNvSpPr>
            <a:spLocks noChangeArrowheads="1"/>
          </p:cNvSpPr>
          <p:nvPr/>
        </p:nvSpPr>
        <p:spPr bwMode="auto">
          <a:xfrm>
            <a:off x="6400800" y="4191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4442" name="Rectangle 118"/>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43" name="Rectangle 119"/>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44" name="Rectangle 120"/>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45" name="Rectangle 121"/>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46" name="Rectangle 122"/>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47" name="Rectangle 123"/>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48" name="Rectangle 124"/>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49" name="Rectangle 125"/>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50" name="Rectangle 126"/>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51" name="Rectangle 127"/>
          <p:cNvSpPr>
            <a:spLocks noChangeArrowheads="1"/>
          </p:cNvSpPr>
          <p:nvPr/>
        </p:nvSpPr>
        <p:spPr bwMode="auto">
          <a:xfrm>
            <a:off x="6400800" y="4038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4452" name="Rectangle 128"/>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53" name="Rectangle 129"/>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54" name="Rectangle 130"/>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55" name="Rectangle 131"/>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56" name="Rectangle 132"/>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4457" name="Line 133"/>
          <p:cNvSpPr>
            <a:spLocks noChangeShapeType="1"/>
          </p:cNvSpPr>
          <p:nvPr/>
        </p:nvSpPr>
        <p:spPr bwMode="auto">
          <a:xfrm flipH="1" flipV="1">
            <a:off x="5562600" y="2743200"/>
            <a:ext cx="1981200"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4458" name="Rectangle 134"/>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4459" name="Rectangle 135"/>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4460" name="Rectangle 136"/>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4461" name="Rectangle 137"/>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4462" name="Rectangle 138"/>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4463" name="Rectangle 139"/>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4464" name="Rectangle 140"/>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4465" name="Rectangle 141"/>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4466" name="Rectangle 142"/>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4467" name="Rectangle 143"/>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4468" name="Rectangle 144"/>
          <p:cNvSpPr>
            <a:spLocks noChangeArrowheads="1"/>
          </p:cNvSpPr>
          <p:nvPr/>
        </p:nvSpPr>
        <p:spPr bwMode="auto">
          <a:xfrm>
            <a:off x="57912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4469" name="Rectangle 145"/>
          <p:cNvSpPr>
            <a:spLocks noChangeArrowheads="1"/>
          </p:cNvSpPr>
          <p:nvPr/>
        </p:nvSpPr>
        <p:spPr bwMode="auto">
          <a:xfrm>
            <a:off x="59436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4470" name="Rectangle 146"/>
          <p:cNvSpPr>
            <a:spLocks noChangeArrowheads="1"/>
          </p:cNvSpPr>
          <p:nvPr/>
        </p:nvSpPr>
        <p:spPr bwMode="auto">
          <a:xfrm>
            <a:off x="60960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4471" name="Rectangle 147"/>
          <p:cNvSpPr>
            <a:spLocks noChangeArrowheads="1"/>
          </p:cNvSpPr>
          <p:nvPr/>
        </p:nvSpPr>
        <p:spPr bwMode="auto">
          <a:xfrm>
            <a:off x="62484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4472" name="Rectangle 148"/>
          <p:cNvSpPr>
            <a:spLocks noChangeArrowheads="1"/>
          </p:cNvSpPr>
          <p:nvPr/>
        </p:nvSpPr>
        <p:spPr bwMode="auto">
          <a:xfrm>
            <a:off x="6400800" y="4343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4473" name="Rectangle 149"/>
          <p:cNvSpPr>
            <a:spLocks noChangeArrowheads="1"/>
          </p:cNvSpPr>
          <p:nvPr/>
        </p:nvSpPr>
        <p:spPr bwMode="auto">
          <a:xfrm>
            <a:off x="65532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4474" name="Rectangle 150"/>
          <p:cNvSpPr>
            <a:spLocks noChangeArrowheads="1"/>
          </p:cNvSpPr>
          <p:nvPr/>
        </p:nvSpPr>
        <p:spPr bwMode="auto">
          <a:xfrm>
            <a:off x="67056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4475" name="Rectangle 151"/>
          <p:cNvSpPr>
            <a:spLocks noChangeArrowheads="1"/>
          </p:cNvSpPr>
          <p:nvPr/>
        </p:nvSpPr>
        <p:spPr bwMode="auto">
          <a:xfrm>
            <a:off x="68580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4476" name="Rectangle 152"/>
          <p:cNvSpPr>
            <a:spLocks noChangeArrowheads="1"/>
          </p:cNvSpPr>
          <p:nvPr/>
        </p:nvSpPr>
        <p:spPr bwMode="auto">
          <a:xfrm>
            <a:off x="71628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4477" name="Rectangle 153"/>
          <p:cNvSpPr>
            <a:spLocks noChangeArrowheads="1"/>
          </p:cNvSpPr>
          <p:nvPr/>
        </p:nvSpPr>
        <p:spPr bwMode="auto">
          <a:xfrm>
            <a:off x="70104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4478" name="Rectangle 154"/>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1931190977"/>
      </p:ext>
    </p:extLst>
  </p:cSld>
  <p:clrMapOvr>
    <a:masterClrMapping/>
  </p:clrMapOvr>
  <p:transition advTm="17152"/>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45411"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5412" name="Group 4"/>
          <p:cNvGrpSpPr>
            <a:grpSpLocks/>
          </p:cNvGrpSpPr>
          <p:nvPr/>
        </p:nvGrpSpPr>
        <p:grpSpPr bwMode="auto">
          <a:xfrm rot="2542255">
            <a:off x="1752600" y="5329238"/>
            <a:ext cx="342900" cy="233362"/>
            <a:chOff x="1728" y="2064"/>
            <a:chExt cx="384" cy="240"/>
          </a:xfrm>
        </p:grpSpPr>
        <p:sp>
          <p:nvSpPr>
            <p:cNvPr id="145560"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5561"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5413" name="Group 7"/>
          <p:cNvGrpSpPr>
            <a:grpSpLocks/>
          </p:cNvGrpSpPr>
          <p:nvPr/>
        </p:nvGrpSpPr>
        <p:grpSpPr bwMode="auto">
          <a:xfrm rot="-2651179">
            <a:off x="3124200" y="5329238"/>
            <a:ext cx="342900" cy="233362"/>
            <a:chOff x="1728" y="2064"/>
            <a:chExt cx="384" cy="240"/>
          </a:xfrm>
        </p:grpSpPr>
        <p:sp>
          <p:nvSpPr>
            <p:cNvPr id="145558"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5559"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5414" name="Group 10"/>
          <p:cNvGrpSpPr>
            <a:grpSpLocks/>
          </p:cNvGrpSpPr>
          <p:nvPr/>
        </p:nvGrpSpPr>
        <p:grpSpPr bwMode="auto">
          <a:xfrm rot="-7843673">
            <a:off x="3221832" y="3026568"/>
            <a:ext cx="342900" cy="233363"/>
            <a:chOff x="1728" y="2064"/>
            <a:chExt cx="384" cy="240"/>
          </a:xfrm>
        </p:grpSpPr>
        <p:sp>
          <p:nvSpPr>
            <p:cNvPr id="145556"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5557"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5415"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5416" name="Group 14"/>
          <p:cNvGrpSpPr>
            <a:grpSpLocks/>
          </p:cNvGrpSpPr>
          <p:nvPr/>
        </p:nvGrpSpPr>
        <p:grpSpPr bwMode="auto">
          <a:xfrm rot="-10797907">
            <a:off x="2476500" y="2949575"/>
            <a:ext cx="342900" cy="233363"/>
            <a:chOff x="1728" y="2064"/>
            <a:chExt cx="384" cy="240"/>
          </a:xfrm>
        </p:grpSpPr>
        <p:sp>
          <p:nvSpPr>
            <p:cNvPr id="145554"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5555"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5417" name="Group 17"/>
          <p:cNvGrpSpPr>
            <a:grpSpLocks/>
          </p:cNvGrpSpPr>
          <p:nvPr/>
        </p:nvGrpSpPr>
        <p:grpSpPr bwMode="auto">
          <a:xfrm rot="9922521">
            <a:off x="1752600" y="2949575"/>
            <a:ext cx="342900" cy="233363"/>
            <a:chOff x="1728" y="2064"/>
            <a:chExt cx="384" cy="240"/>
          </a:xfrm>
        </p:grpSpPr>
        <p:sp>
          <p:nvSpPr>
            <p:cNvPr id="145552"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5553"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5418" name="Group 20"/>
          <p:cNvGrpSpPr>
            <a:grpSpLocks/>
          </p:cNvGrpSpPr>
          <p:nvPr/>
        </p:nvGrpSpPr>
        <p:grpSpPr bwMode="auto">
          <a:xfrm>
            <a:off x="1981200" y="3581400"/>
            <a:ext cx="1219200" cy="1524000"/>
            <a:chOff x="1344" y="2448"/>
            <a:chExt cx="768" cy="960"/>
          </a:xfrm>
        </p:grpSpPr>
        <p:sp>
          <p:nvSpPr>
            <p:cNvPr id="145543"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44"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45"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46"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47"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48"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49"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50"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51"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5419" name="Group 30"/>
          <p:cNvGrpSpPr>
            <a:grpSpLocks/>
          </p:cNvGrpSpPr>
          <p:nvPr/>
        </p:nvGrpSpPr>
        <p:grpSpPr bwMode="auto">
          <a:xfrm>
            <a:off x="1828800" y="3733800"/>
            <a:ext cx="1524000" cy="1219200"/>
            <a:chOff x="1248" y="2544"/>
            <a:chExt cx="960" cy="768"/>
          </a:xfrm>
        </p:grpSpPr>
        <p:sp>
          <p:nvSpPr>
            <p:cNvPr id="145534"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35"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36"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37"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38"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39"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40"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41"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42"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5420" name="Group 40"/>
          <p:cNvGrpSpPr>
            <a:grpSpLocks/>
          </p:cNvGrpSpPr>
          <p:nvPr/>
        </p:nvGrpSpPr>
        <p:grpSpPr bwMode="auto">
          <a:xfrm rot="-519728">
            <a:off x="2476500" y="5410200"/>
            <a:ext cx="342900" cy="233363"/>
            <a:chOff x="1728" y="2064"/>
            <a:chExt cx="384" cy="240"/>
          </a:xfrm>
        </p:grpSpPr>
        <p:sp>
          <p:nvSpPr>
            <p:cNvPr id="145532"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5533"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5421" name="Rectangle 43"/>
          <p:cNvSpPr>
            <a:spLocks noChangeArrowheads="1"/>
          </p:cNvSpPr>
          <p:nvPr/>
        </p:nvSpPr>
        <p:spPr bwMode="auto">
          <a:xfrm>
            <a:off x="5181600" y="2590800"/>
            <a:ext cx="2743200" cy="3276600"/>
          </a:xfrm>
          <a:prstGeom prst="rect">
            <a:avLst/>
          </a:prstGeom>
          <a:solidFill>
            <a:schemeClr val="tx1"/>
          </a:solidFill>
          <a:ln w="12700">
            <a:solidFill>
              <a:schemeClr val="tx2"/>
            </a:solidFill>
            <a:miter lim="800000"/>
            <a:headEnd/>
            <a:tailEnd/>
          </a:ln>
        </p:spPr>
        <p:txBody>
          <a:bodyPr wrap="none" anchor="ctr"/>
          <a:lstStyle/>
          <a:p>
            <a:endParaRPr lang="en-US"/>
          </a:p>
        </p:txBody>
      </p:sp>
      <p:grpSp>
        <p:nvGrpSpPr>
          <p:cNvPr id="145422" name="Group 44"/>
          <p:cNvGrpSpPr>
            <a:grpSpLocks/>
          </p:cNvGrpSpPr>
          <p:nvPr/>
        </p:nvGrpSpPr>
        <p:grpSpPr bwMode="auto">
          <a:xfrm rot="2542255">
            <a:off x="5715000" y="5329238"/>
            <a:ext cx="342900" cy="233362"/>
            <a:chOff x="1728" y="2064"/>
            <a:chExt cx="384" cy="240"/>
          </a:xfrm>
        </p:grpSpPr>
        <p:sp>
          <p:nvSpPr>
            <p:cNvPr id="145530" name="Rectangle 4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5531" name="Rectangle 4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5423" name="Group 47"/>
          <p:cNvGrpSpPr>
            <a:grpSpLocks/>
          </p:cNvGrpSpPr>
          <p:nvPr/>
        </p:nvGrpSpPr>
        <p:grpSpPr bwMode="auto">
          <a:xfrm rot="-2651179">
            <a:off x="7086600" y="5329238"/>
            <a:ext cx="342900" cy="233362"/>
            <a:chOff x="1728" y="2064"/>
            <a:chExt cx="384" cy="240"/>
          </a:xfrm>
        </p:grpSpPr>
        <p:sp>
          <p:nvSpPr>
            <p:cNvPr id="145528"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5529"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5424" name="Group 50"/>
          <p:cNvGrpSpPr>
            <a:grpSpLocks/>
          </p:cNvGrpSpPr>
          <p:nvPr/>
        </p:nvGrpSpPr>
        <p:grpSpPr bwMode="auto">
          <a:xfrm rot="-7843673">
            <a:off x="7184232" y="3026568"/>
            <a:ext cx="342900" cy="233363"/>
            <a:chOff x="1728" y="2064"/>
            <a:chExt cx="384" cy="240"/>
          </a:xfrm>
        </p:grpSpPr>
        <p:sp>
          <p:nvSpPr>
            <p:cNvPr id="145526" name="Rectangle 5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5527" name="Rectangle 5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5425"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5426" name="Group 54"/>
          <p:cNvGrpSpPr>
            <a:grpSpLocks/>
          </p:cNvGrpSpPr>
          <p:nvPr/>
        </p:nvGrpSpPr>
        <p:grpSpPr bwMode="auto">
          <a:xfrm rot="-10797907">
            <a:off x="6438900" y="2949575"/>
            <a:ext cx="342900" cy="233363"/>
            <a:chOff x="1728" y="2064"/>
            <a:chExt cx="384" cy="240"/>
          </a:xfrm>
        </p:grpSpPr>
        <p:sp>
          <p:nvSpPr>
            <p:cNvPr id="145524" name="Rectangle 5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5525" name="Rectangle 5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5427" name="Group 57"/>
          <p:cNvGrpSpPr>
            <a:grpSpLocks/>
          </p:cNvGrpSpPr>
          <p:nvPr/>
        </p:nvGrpSpPr>
        <p:grpSpPr bwMode="auto">
          <a:xfrm rot="9922521">
            <a:off x="5715000" y="2949575"/>
            <a:ext cx="342900" cy="233363"/>
            <a:chOff x="1728" y="2064"/>
            <a:chExt cx="384" cy="240"/>
          </a:xfrm>
        </p:grpSpPr>
        <p:sp>
          <p:nvSpPr>
            <p:cNvPr id="145522"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5523"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5428" name="Group 60"/>
          <p:cNvGrpSpPr>
            <a:grpSpLocks/>
          </p:cNvGrpSpPr>
          <p:nvPr/>
        </p:nvGrpSpPr>
        <p:grpSpPr bwMode="auto">
          <a:xfrm>
            <a:off x="5943600" y="3581400"/>
            <a:ext cx="1219200" cy="1524000"/>
            <a:chOff x="1344" y="2448"/>
            <a:chExt cx="768" cy="960"/>
          </a:xfrm>
        </p:grpSpPr>
        <p:sp>
          <p:nvSpPr>
            <p:cNvPr id="145513"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4"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5"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6"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7"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8"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9"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20"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21"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5429" name="Group 70"/>
          <p:cNvGrpSpPr>
            <a:grpSpLocks/>
          </p:cNvGrpSpPr>
          <p:nvPr/>
        </p:nvGrpSpPr>
        <p:grpSpPr bwMode="auto">
          <a:xfrm>
            <a:off x="5791200" y="3733800"/>
            <a:ext cx="1524000" cy="1219200"/>
            <a:chOff x="1248" y="2544"/>
            <a:chExt cx="960" cy="768"/>
          </a:xfrm>
        </p:grpSpPr>
        <p:sp>
          <p:nvSpPr>
            <p:cNvPr id="145504"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05"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06"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07"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08"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09"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0"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1"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5512"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5430" name="Group 80"/>
          <p:cNvGrpSpPr>
            <a:grpSpLocks/>
          </p:cNvGrpSpPr>
          <p:nvPr/>
        </p:nvGrpSpPr>
        <p:grpSpPr bwMode="auto">
          <a:xfrm rot="-519728">
            <a:off x="6438900" y="5410200"/>
            <a:ext cx="342900" cy="233363"/>
            <a:chOff x="1728" y="2064"/>
            <a:chExt cx="384" cy="240"/>
          </a:xfrm>
        </p:grpSpPr>
        <p:sp>
          <p:nvSpPr>
            <p:cNvPr id="145502"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5503"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5431"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32"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33" name="Rectangle 85"/>
          <p:cNvSpPr>
            <a:spLocks noChangeArrowheads="1"/>
          </p:cNvSpPr>
          <p:nvPr/>
        </p:nvSpPr>
        <p:spPr bwMode="auto">
          <a:xfrm>
            <a:off x="6096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34" name="Rectangle 86"/>
          <p:cNvSpPr>
            <a:spLocks noChangeArrowheads="1"/>
          </p:cNvSpPr>
          <p:nvPr/>
        </p:nvSpPr>
        <p:spPr bwMode="auto">
          <a:xfrm>
            <a:off x="6248400" y="3581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5435" name="Rectangle 87"/>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36" name="Rectangle 88"/>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37" name="Rectangle 89"/>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38" name="Rectangle 90"/>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39" name="Rectangle 91"/>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40" name="Rectangle 92"/>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41" name="Rectangle 93"/>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42" name="Rectangle 94"/>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43" name="Rectangle 95"/>
          <p:cNvSpPr>
            <a:spLocks noChangeArrowheads="1"/>
          </p:cNvSpPr>
          <p:nvPr/>
        </p:nvSpPr>
        <p:spPr bwMode="auto">
          <a:xfrm>
            <a:off x="6248400" y="37338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5444" name="Rectangle 96"/>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45" name="Rectangle 97"/>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46" name="Rectangle 98"/>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47" name="Rectangle 99"/>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48" name="Rectangle 100"/>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49" name="Rectangle 101"/>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50" name="Rectangle 102"/>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51" name="Rectangle 103"/>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52" name="Rectangle 104"/>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53" name="Rectangle 105"/>
          <p:cNvSpPr>
            <a:spLocks noChangeArrowheads="1"/>
          </p:cNvSpPr>
          <p:nvPr/>
        </p:nvSpPr>
        <p:spPr bwMode="auto">
          <a:xfrm>
            <a:off x="6248400" y="3886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5454" name="Rectangle 106"/>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55" name="Rectangle 107"/>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56" name="Rectangle 108"/>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57" name="Rectangle 109"/>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58" name="Rectangle 110"/>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59" name="Rectangle 111"/>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60" name="Rectangle 112"/>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61" name="Rectangle 113"/>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62" name="Rectangle 114"/>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63" name="Rectangle 115"/>
          <p:cNvSpPr>
            <a:spLocks noChangeArrowheads="1"/>
          </p:cNvSpPr>
          <p:nvPr/>
        </p:nvSpPr>
        <p:spPr bwMode="auto">
          <a:xfrm>
            <a:off x="6248400" y="4191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5464" name="Rectangle 116"/>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65" name="Rectangle 117"/>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66" name="Rectangle 118"/>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67" name="Rectangle 119"/>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68" name="Rectangle 120"/>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69" name="Rectangle 121"/>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70" name="Rectangle 122"/>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71" name="Rectangle 123"/>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72" name="Rectangle 124"/>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73" name="Rectangle 125"/>
          <p:cNvSpPr>
            <a:spLocks noChangeArrowheads="1"/>
          </p:cNvSpPr>
          <p:nvPr/>
        </p:nvSpPr>
        <p:spPr bwMode="auto">
          <a:xfrm>
            <a:off x="6248400" y="4038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5474" name="Rectangle 126"/>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75" name="Rectangle 127"/>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76" name="Rectangle 128"/>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77" name="Rectangle 129"/>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78" name="Rectangle 130"/>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79" name="Rectangle 131"/>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5480" name="Line 132"/>
          <p:cNvSpPr>
            <a:spLocks noChangeShapeType="1"/>
          </p:cNvSpPr>
          <p:nvPr/>
        </p:nvSpPr>
        <p:spPr bwMode="auto">
          <a:xfrm flipH="1" flipV="1">
            <a:off x="5562600" y="2743200"/>
            <a:ext cx="1981200"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5481" name="Rectangle 133"/>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5482" name="Rectangle 134"/>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5483" name="Rectangle 135"/>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5484" name="Rectangle 136"/>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5485" name="Rectangle 137"/>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5486" name="Rectangle 138"/>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5487" name="Rectangle 139"/>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5488" name="Rectangle 140"/>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5489" name="Rectangle 141"/>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5490" name="Rectangle 142"/>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5491" name="Rectangle 143"/>
          <p:cNvSpPr>
            <a:spLocks noChangeArrowheads="1"/>
          </p:cNvSpPr>
          <p:nvPr/>
        </p:nvSpPr>
        <p:spPr bwMode="auto">
          <a:xfrm>
            <a:off x="57912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5492" name="Rectangle 144"/>
          <p:cNvSpPr>
            <a:spLocks noChangeArrowheads="1"/>
          </p:cNvSpPr>
          <p:nvPr/>
        </p:nvSpPr>
        <p:spPr bwMode="auto">
          <a:xfrm>
            <a:off x="59436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5493" name="Rectangle 145"/>
          <p:cNvSpPr>
            <a:spLocks noChangeArrowheads="1"/>
          </p:cNvSpPr>
          <p:nvPr/>
        </p:nvSpPr>
        <p:spPr bwMode="auto">
          <a:xfrm>
            <a:off x="60960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5494" name="Rectangle 146"/>
          <p:cNvSpPr>
            <a:spLocks noChangeArrowheads="1"/>
          </p:cNvSpPr>
          <p:nvPr/>
        </p:nvSpPr>
        <p:spPr bwMode="auto">
          <a:xfrm>
            <a:off x="65532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5495" name="Rectangle 147"/>
          <p:cNvSpPr>
            <a:spLocks noChangeArrowheads="1"/>
          </p:cNvSpPr>
          <p:nvPr/>
        </p:nvSpPr>
        <p:spPr bwMode="auto">
          <a:xfrm>
            <a:off x="67056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5496" name="Rectangle 148"/>
          <p:cNvSpPr>
            <a:spLocks noChangeArrowheads="1"/>
          </p:cNvSpPr>
          <p:nvPr/>
        </p:nvSpPr>
        <p:spPr bwMode="auto">
          <a:xfrm>
            <a:off x="68580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5497" name="Rectangle 149"/>
          <p:cNvSpPr>
            <a:spLocks noChangeArrowheads="1"/>
          </p:cNvSpPr>
          <p:nvPr/>
        </p:nvSpPr>
        <p:spPr bwMode="auto">
          <a:xfrm>
            <a:off x="71628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5498" name="Rectangle 150"/>
          <p:cNvSpPr>
            <a:spLocks noChangeArrowheads="1"/>
          </p:cNvSpPr>
          <p:nvPr/>
        </p:nvSpPr>
        <p:spPr bwMode="auto">
          <a:xfrm>
            <a:off x="70104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5499" name="Rectangle 151"/>
          <p:cNvSpPr>
            <a:spLocks noChangeArrowheads="1"/>
          </p:cNvSpPr>
          <p:nvPr/>
        </p:nvSpPr>
        <p:spPr bwMode="auto">
          <a:xfrm>
            <a:off x="64008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5500" name="Rectangle 152"/>
          <p:cNvSpPr>
            <a:spLocks noChangeArrowheads="1"/>
          </p:cNvSpPr>
          <p:nvPr/>
        </p:nvSpPr>
        <p:spPr bwMode="auto">
          <a:xfrm>
            <a:off x="6248400" y="4343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5501" name="Rectangle 153"/>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2076380613"/>
      </p:ext>
    </p:extLst>
  </p:cSld>
  <p:clrMapOvr>
    <a:masterClrMapping/>
  </p:clrMapOvr>
  <p:transition advTm="3904"/>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46435"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6436" name="Group 4"/>
          <p:cNvGrpSpPr>
            <a:grpSpLocks/>
          </p:cNvGrpSpPr>
          <p:nvPr/>
        </p:nvGrpSpPr>
        <p:grpSpPr bwMode="auto">
          <a:xfrm rot="2542255">
            <a:off x="1752600" y="5329238"/>
            <a:ext cx="342900" cy="233362"/>
            <a:chOff x="1728" y="2064"/>
            <a:chExt cx="384" cy="240"/>
          </a:xfrm>
        </p:grpSpPr>
        <p:sp>
          <p:nvSpPr>
            <p:cNvPr id="146583"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6584"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6437" name="Group 7"/>
          <p:cNvGrpSpPr>
            <a:grpSpLocks/>
          </p:cNvGrpSpPr>
          <p:nvPr/>
        </p:nvGrpSpPr>
        <p:grpSpPr bwMode="auto">
          <a:xfrm rot="-2651179">
            <a:off x="3124200" y="5329238"/>
            <a:ext cx="342900" cy="233362"/>
            <a:chOff x="1728" y="2064"/>
            <a:chExt cx="384" cy="240"/>
          </a:xfrm>
        </p:grpSpPr>
        <p:sp>
          <p:nvSpPr>
            <p:cNvPr id="146581"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6582"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6438" name="Group 10"/>
          <p:cNvGrpSpPr>
            <a:grpSpLocks/>
          </p:cNvGrpSpPr>
          <p:nvPr/>
        </p:nvGrpSpPr>
        <p:grpSpPr bwMode="auto">
          <a:xfrm rot="-7843673">
            <a:off x="3221832" y="3026568"/>
            <a:ext cx="342900" cy="233363"/>
            <a:chOff x="1728" y="2064"/>
            <a:chExt cx="384" cy="240"/>
          </a:xfrm>
        </p:grpSpPr>
        <p:sp>
          <p:nvSpPr>
            <p:cNvPr id="146579"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6580"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6439"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6440" name="Group 14"/>
          <p:cNvGrpSpPr>
            <a:grpSpLocks/>
          </p:cNvGrpSpPr>
          <p:nvPr/>
        </p:nvGrpSpPr>
        <p:grpSpPr bwMode="auto">
          <a:xfrm rot="-10797907">
            <a:off x="2476500" y="2949575"/>
            <a:ext cx="342900" cy="233363"/>
            <a:chOff x="1728" y="2064"/>
            <a:chExt cx="384" cy="240"/>
          </a:xfrm>
        </p:grpSpPr>
        <p:sp>
          <p:nvSpPr>
            <p:cNvPr id="146577"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6578"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6441" name="Group 17"/>
          <p:cNvGrpSpPr>
            <a:grpSpLocks/>
          </p:cNvGrpSpPr>
          <p:nvPr/>
        </p:nvGrpSpPr>
        <p:grpSpPr bwMode="auto">
          <a:xfrm rot="9922521">
            <a:off x="1752600" y="2949575"/>
            <a:ext cx="342900" cy="233363"/>
            <a:chOff x="1728" y="2064"/>
            <a:chExt cx="384" cy="240"/>
          </a:xfrm>
        </p:grpSpPr>
        <p:sp>
          <p:nvSpPr>
            <p:cNvPr id="146575"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6576"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6442" name="Group 20"/>
          <p:cNvGrpSpPr>
            <a:grpSpLocks/>
          </p:cNvGrpSpPr>
          <p:nvPr/>
        </p:nvGrpSpPr>
        <p:grpSpPr bwMode="auto">
          <a:xfrm>
            <a:off x="1981200" y="3581400"/>
            <a:ext cx="1219200" cy="1524000"/>
            <a:chOff x="1344" y="2448"/>
            <a:chExt cx="768" cy="960"/>
          </a:xfrm>
        </p:grpSpPr>
        <p:sp>
          <p:nvSpPr>
            <p:cNvPr id="146566"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67"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68"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69"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70"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71"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72"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73"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74"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6443" name="Group 30"/>
          <p:cNvGrpSpPr>
            <a:grpSpLocks/>
          </p:cNvGrpSpPr>
          <p:nvPr/>
        </p:nvGrpSpPr>
        <p:grpSpPr bwMode="auto">
          <a:xfrm>
            <a:off x="1828800" y="3733800"/>
            <a:ext cx="1524000" cy="1219200"/>
            <a:chOff x="1248" y="2544"/>
            <a:chExt cx="960" cy="768"/>
          </a:xfrm>
        </p:grpSpPr>
        <p:sp>
          <p:nvSpPr>
            <p:cNvPr id="146557"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58"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59"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60"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61"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62"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63"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64"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65"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6444" name="Group 40"/>
          <p:cNvGrpSpPr>
            <a:grpSpLocks/>
          </p:cNvGrpSpPr>
          <p:nvPr/>
        </p:nvGrpSpPr>
        <p:grpSpPr bwMode="auto">
          <a:xfrm rot="-519728">
            <a:off x="2476500" y="5410200"/>
            <a:ext cx="342900" cy="233363"/>
            <a:chOff x="1728" y="2064"/>
            <a:chExt cx="384" cy="240"/>
          </a:xfrm>
        </p:grpSpPr>
        <p:sp>
          <p:nvSpPr>
            <p:cNvPr id="146555"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6556"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6445" name="Rectangle 43"/>
          <p:cNvSpPr>
            <a:spLocks noChangeArrowheads="1"/>
          </p:cNvSpPr>
          <p:nvPr/>
        </p:nvSpPr>
        <p:spPr bwMode="auto">
          <a:xfrm>
            <a:off x="5181600" y="2590800"/>
            <a:ext cx="2743200" cy="3276600"/>
          </a:xfrm>
          <a:prstGeom prst="rect">
            <a:avLst/>
          </a:prstGeom>
          <a:solidFill>
            <a:schemeClr val="tx1"/>
          </a:solidFill>
          <a:ln w="12700">
            <a:solidFill>
              <a:schemeClr val="tx2"/>
            </a:solidFill>
            <a:miter lim="800000"/>
            <a:headEnd/>
            <a:tailEnd/>
          </a:ln>
        </p:spPr>
        <p:txBody>
          <a:bodyPr wrap="none" anchor="ctr"/>
          <a:lstStyle/>
          <a:p>
            <a:endParaRPr lang="en-US"/>
          </a:p>
        </p:txBody>
      </p:sp>
      <p:grpSp>
        <p:nvGrpSpPr>
          <p:cNvPr id="146446" name="Group 44"/>
          <p:cNvGrpSpPr>
            <a:grpSpLocks/>
          </p:cNvGrpSpPr>
          <p:nvPr/>
        </p:nvGrpSpPr>
        <p:grpSpPr bwMode="auto">
          <a:xfrm rot="2542255">
            <a:off x="5715000" y="5329238"/>
            <a:ext cx="342900" cy="233362"/>
            <a:chOff x="1728" y="2064"/>
            <a:chExt cx="384" cy="240"/>
          </a:xfrm>
        </p:grpSpPr>
        <p:sp>
          <p:nvSpPr>
            <p:cNvPr id="146553" name="Rectangle 4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6554" name="Rectangle 4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6447" name="Group 47"/>
          <p:cNvGrpSpPr>
            <a:grpSpLocks/>
          </p:cNvGrpSpPr>
          <p:nvPr/>
        </p:nvGrpSpPr>
        <p:grpSpPr bwMode="auto">
          <a:xfrm rot="-2651179">
            <a:off x="7086600" y="5329238"/>
            <a:ext cx="342900" cy="233362"/>
            <a:chOff x="1728" y="2064"/>
            <a:chExt cx="384" cy="240"/>
          </a:xfrm>
        </p:grpSpPr>
        <p:sp>
          <p:nvSpPr>
            <p:cNvPr id="146551"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6552"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6448" name="Group 50"/>
          <p:cNvGrpSpPr>
            <a:grpSpLocks/>
          </p:cNvGrpSpPr>
          <p:nvPr/>
        </p:nvGrpSpPr>
        <p:grpSpPr bwMode="auto">
          <a:xfrm rot="-7843673">
            <a:off x="7184232" y="3026568"/>
            <a:ext cx="342900" cy="233363"/>
            <a:chOff x="1728" y="2064"/>
            <a:chExt cx="384" cy="240"/>
          </a:xfrm>
        </p:grpSpPr>
        <p:sp>
          <p:nvSpPr>
            <p:cNvPr id="146549" name="Rectangle 5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6550" name="Rectangle 5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6449"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6450" name="Group 54"/>
          <p:cNvGrpSpPr>
            <a:grpSpLocks/>
          </p:cNvGrpSpPr>
          <p:nvPr/>
        </p:nvGrpSpPr>
        <p:grpSpPr bwMode="auto">
          <a:xfrm rot="-10797907">
            <a:off x="6438900" y="2949575"/>
            <a:ext cx="342900" cy="233363"/>
            <a:chOff x="1728" y="2064"/>
            <a:chExt cx="384" cy="240"/>
          </a:xfrm>
        </p:grpSpPr>
        <p:sp>
          <p:nvSpPr>
            <p:cNvPr id="146547" name="Rectangle 5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6548" name="Rectangle 5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6451" name="Group 57"/>
          <p:cNvGrpSpPr>
            <a:grpSpLocks/>
          </p:cNvGrpSpPr>
          <p:nvPr/>
        </p:nvGrpSpPr>
        <p:grpSpPr bwMode="auto">
          <a:xfrm rot="9922521">
            <a:off x="5715000" y="2949575"/>
            <a:ext cx="342900" cy="233363"/>
            <a:chOff x="1728" y="2064"/>
            <a:chExt cx="384" cy="240"/>
          </a:xfrm>
        </p:grpSpPr>
        <p:sp>
          <p:nvSpPr>
            <p:cNvPr id="146545"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6546"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6452" name="Group 60"/>
          <p:cNvGrpSpPr>
            <a:grpSpLocks/>
          </p:cNvGrpSpPr>
          <p:nvPr/>
        </p:nvGrpSpPr>
        <p:grpSpPr bwMode="auto">
          <a:xfrm>
            <a:off x="5943600" y="3581400"/>
            <a:ext cx="1219200" cy="1524000"/>
            <a:chOff x="1344" y="2448"/>
            <a:chExt cx="768" cy="960"/>
          </a:xfrm>
        </p:grpSpPr>
        <p:sp>
          <p:nvSpPr>
            <p:cNvPr id="146536"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7"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8"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9"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40"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41"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42"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43"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44"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6453" name="Group 70"/>
          <p:cNvGrpSpPr>
            <a:grpSpLocks/>
          </p:cNvGrpSpPr>
          <p:nvPr/>
        </p:nvGrpSpPr>
        <p:grpSpPr bwMode="auto">
          <a:xfrm>
            <a:off x="5791200" y="3733800"/>
            <a:ext cx="1524000" cy="1219200"/>
            <a:chOff x="1248" y="2544"/>
            <a:chExt cx="960" cy="768"/>
          </a:xfrm>
        </p:grpSpPr>
        <p:sp>
          <p:nvSpPr>
            <p:cNvPr id="146527"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28"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29"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0"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1"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2"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3"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4"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535"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6454" name="Group 80"/>
          <p:cNvGrpSpPr>
            <a:grpSpLocks/>
          </p:cNvGrpSpPr>
          <p:nvPr/>
        </p:nvGrpSpPr>
        <p:grpSpPr bwMode="auto">
          <a:xfrm rot="-519728">
            <a:off x="6438900" y="5410200"/>
            <a:ext cx="342900" cy="233363"/>
            <a:chOff x="1728" y="2064"/>
            <a:chExt cx="384" cy="240"/>
          </a:xfrm>
        </p:grpSpPr>
        <p:sp>
          <p:nvSpPr>
            <p:cNvPr id="146525"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6526"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6455"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56" name="Rectangle 84"/>
          <p:cNvSpPr>
            <a:spLocks noChangeArrowheads="1"/>
          </p:cNvSpPr>
          <p:nvPr/>
        </p:nvSpPr>
        <p:spPr bwMode="auto">
          <a:xfrm>
            <a:off x="5943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57" name="Rectangle 85"/>
          <p:cNvSpPr>
            <a:spLocks noChangeArrowheads="1"/>
          </p:cNvSpPr>
          <p:nvPr/>
        </p:nvSpPr>
        <p:spPr bwMode="auto">
          <a:xfrm>
            <a:off x="6096000" y="3581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6458" name="Rectangle 86"/>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59" name="Rectangle 87"/>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60" name="Rectangle 88"/>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61" name="Rectangle 89"/>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62" name="Rectangle 90"/>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63" name="Rectangle 91"/>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64" name="Rectangle 92"/>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65" name="Rectangle 93"/>
          <p:cNvSpPr>
            <a:spLocks noChangeArrowheads="1"/>
          </p:cNvSpPr>
          <p:nvPr/>
        </p:nvSpPr>
        <p:spPr bwMode="auto">
          <a:xfrm>
            <a:off x="6096000" y="37338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6466" name="Rectangle 94"/>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67" name="Rectangle 95"/>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68" name="Rectangle 96"/>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69" name="Rectangle 97"/>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70" name="Rectangle 98"/>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71" name="Rectangle 99"/>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72" name="Rectangle 100"/>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73" name="Rectangle 101"/>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74" name="Rectangle 102"/>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75" name="Rectangle 103"/>
          <p:cNvSpPr>
            <a:spLocks noChangeArrowheads="1"/>
          </p:cNvSpPr>
          <p:nvPr/>
        </p:nvSpPr>
        <p:spPr bwMode="auto">
          <a:xfrm>
            <a:off x="6096000" y="3886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6476" name="Rectangle 104"/>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77" name="Rectangle 105"/>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78" name="Rectangle 106"/>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79" name="Rectangle 107"/>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80" name="Rectangle 108"/>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81" name="Rectangle 109"/>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82" name="Rectangle 110"/>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83" name="Rectangle 111"/>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84" name="Rectangle 112"/>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85" name="Rectangle 113"/>
          <p:cNvSpPr>
            <a:spLocks noChangeArrowheads="1"/>
          </p:cNvSpPr>
          <p:nvPr/>
        </p:nvSpPr>
        <p:spPr bwMode="auto">
          <a:xfrm>
            <a:off x="6096000" y="4191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6486" name="Rectangle 114"/>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87" name="Rectangle 115"/>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88" name="Rectangle 116"/>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89" name="Rectangle 117"/>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90" name="Rectangle 118"/>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91" name="Rectangle 119"/>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92" name="Rectangle 120"/>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93" name="Rectangle 121"/>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94" name="Rectangle 122"/>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95" name="Rectangle 123"/>
          <p:cNvSpPr>
            <a:spLocks noChangeArrowheads="1"/>
          </p:cNvSpPr>
          <p:nvPr/>
        </p:nvSpPr>
        <p:spPr bwMode="auto">
          <a:xfrm>
            <a:off x="6096000" y="4038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6496" name="Rectangle 124"/>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97" name="Rectangle 125"/>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98" name="Rectangle 126"/>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499" name="Rectangle 127"/>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500" name="Rectangle 128"/>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501" name="Rectangle 129"/>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502" name="Rectangle 130"/>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6503" name="Line 131"/>
          <p:cNvSpPr>
            <a:spLocks noChangeShapeType="1"/>
          </p:cNvSpPr>
          <p:nvPr/>
        </p:nvSpPr>
        <p:spPr bwMode="auto">
          <a:xfrm flipH="1" flipV="1">
            <a:off x="5562600" y="2743200"/>
            <a:ext cx="1981200"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6504" name="Rectangle 132"/>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6505" name="Rectangle 133"/>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6506" name="Rectangle 134"/>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6507" name="Rectangle 135"/>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6508" name="Rectangle 136"/>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6509" name="Rectangle 137"/>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6510" name="Rectangle 138"/>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6511" name="Rectangle 139"/>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6512" name="Rectangle 140"/>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6513" name="Rectangle 141"/>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6514" name="Rectangle 142"/>
          <p:cNvSpPr>
            <a:spLocks noChangeArrowheads="1"/>
          </p:cNvSpPr>
          <p:nvPr/>
        </p:nvSpPr>
        <p:spPr bwMode="auto">
          <a:xfrm>
            <a:off x="57912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6515" name="Rectangle 143"/>
          <p:cNvSpPr>
            <a:spLocks noChangeArrowheads="1"/>
          </p:cNvSpPr>
          <p:nvPr/>
        </p:nvSpPr>
        <p:spPr bwMode="auto">
          <a:xfrm>
            <a:off x="59436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6516" name="Rectangle 144"/>
          <p:cNvSpPr>
            <a:spLocks noChangeArrowheads="1"/>
          </p:cNvSpPr>
          <p:nvPr/>
        </p:nvSpPr>
        <p:spPr bwMode="auto">
          <a:xfrm>
            <a:off x="6096000" y="4343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6517" name="Rectangle 145"/>
          <p:cNvSpPr>
            <a:spLocks noChangeArrowheads="1"/>
          </p:cNvSpPr>
          <p:nvPr/>
        </p:nvSpPr>
        <p:spPr bwMode="auto">
          <a:xfrm>
            <a:off x="65532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6518" name="Rectangle 146"/>
          <p:cNvSpPr>
            <a:spLocks noChangeArrowheads="1"/>
          </p:cNvSpPr>
          <p:nvPr/>
        </p:nvSpPr>
        <p:spPr bwMode="auto">
          <a:xfrm>
            <a:off x="67056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6519" name="Rectangle 147"/>
          <p:cNvSpPr>
            <a:spLocks noChangeArrowheads="1"/>
          </p:cNvSpPr>
          <p:nvPr/>
        </p:nvSpPr>
        <p:spPr bwMode="auto">
          <a:xfrm>
            <a:off x="68580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6520" name="Rectangle 148"/>
          <p:cNvSpPr>
            <a:spLocks noChangeArrowheads="1"/>
          </p:cNvSpPr>
          <p:nvPr/>
        </p:nvSpPr>
        <p:spPr bwMode="auto">
          <a:xfrm>
            <a:off x="71628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6521" name="Rectangle 149"/>
          <p:cNvSpPr>
            <a:spLocks noChangeArrowheads="1"/>
          </p:cNvSpPr>
          <p:nvPr/>
        </p:nvSpPr>
        <p:spPr bwMode="auto">
          <a:xfrm>
            <a:off x="70104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6522" name="Rectangle 150"/>
          <p:cNvSpPr>
            <a:spLocks noChangeArrowheads="1"/>
          </p:cNvSpPr>
          <p:nvPr/>
        </p:nvSpPr>
        <p:spPr bwMode="auto">
          <a:xfrm>
            <a:off x="64008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6523" name="Rectangle 151"/>
          <p:cNvSpPr>
            <a:spLocks noChangeArrowheads="1"/>
          </p:cNvSpPr>
          <p:nvPr/>
        </p:nvSpPr>
        <p:spPr bwMode="auto">
          <a:xfrm>
            <a:off x="62484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6524" name="Rectangle 152"/>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442466870"/>
      </p:ext>
    </p:extLst>
  </p:cSld>
  <p:clrMapOvr>
    <a:masterClrMapping/>
  </p:clrMapOvr>
  <p:transition advTm="592"/>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47459"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7460" name="Group 4"/>
          <p:cNvGrpSpPr>
            <a:grpSpLocks/>
          </p:cNvGrpSpPr>
          <p:nvPr/>
        </p:nvGrpSpPr>
        <p:grpSpPr bwMode="auto">
          <a:xfrm rot="2542255">
            <a:off x="1752600" y="5329238"/>
            <a:ext cx="342900" cy="233362"/>
            <a:chOff x="1728" y="2064"/>
            <a:chExt cx="384" cy="240"/>
          </a:xfrm>
        </p:grpSpPr>
        <p:sp>
          <p:nvSpPr>
            <p:cNvPr id="147606"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7607"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7461" name="Group 7"/>
          <p:cNvGrpSpPr>
            <a:grpSpLocks/>
          </p:cNvGrpSpPr>
          <p:nvPr/>
        </p:nvGrpSpPr>
        <p:grpSpPr bwMode="auto">
          <a:xfrm rot="-2651179">
            <a:off x="3124200" y="5329238"/>
            <a:ext cx="342900" cy="233362"/>
            <a:chOff x="1728" y="2064"/>
            <a:chExt cx="384" cy="240"/>
          </a:xfrm>
        </p:grpSpPr>
        <p:sp>
          <p:nvSpPr>
            <p:cNvPr id="147604"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7605"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7462" name="Group 10"/>
          <p:cNvGrpSpPr>
            <a:grpSpLocks/>
          </p:cNvGrpSpPr>
          <p:nvPr/>
        </p:nvGrpSpPr>
        <p:grpSpPr bwMode="auto">
          <a:xfrm rot="-7843673">
            <a:off x="3221832" y="3026568"/>
            <a:ext cx="342900" cy="233363"/>
            <a:chOff x="1728" y="2064"/>
            <a:chExt cx="384" cy="240"/>
          </a:xfrm>
        </p:grpSpPr>
        <p:sp>
          <p:nvSpPr>
            <p:cNvPr id="147602"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7603"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7463"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7464" name="Group 14"/>
          <p:cNvGrpSpPr>
            <a:grpSpLocks/>
          </p:cNvGrpSpPr>
          <p:nvPr/>
        </p:nvGrpSpPr>
        <p:grpSpPr bwMode="auto">
          <a:xfrm rot="-10797907">
            <a:off x="2476500" y="2949575"/>
            <a:ext cx="342900" cy="233363"/>
            <a:chOff x="1728" y="2064"/>
            <a:chExt cx="384" cy="240"/>
          </a:xfrm>
        </p:grpSpPr>
        <p:sp>
          <p:nvSpPr>
            <p:cNvPr id="147600"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7601"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7465" name="Group 17"/>
          <p:cNvGrpSpPr>
            <a:grpSpLocks/>
          </p:cNvGrpSpPr>
          <p:nvPr/>
        </p:nvGrpSpPr>
        <p:grpSpPr bwMode="auto">
          <a:xfrm rot="9922521">
            <a:off x="1752600" y="2949575"/>
            <a:ext cx="342900" cy="233363"/>
            <a:chOff x="1728" y="2064"/>
            <a:chExt cx="384" cy="240"/>
          </a:xfrm>
        </p:grpSpPr>
        <p:sp>
          <p:nvSpPr>
            <p:cNvPr id="147598"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7599"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7466" name="Group 20"/>
          <p:cNvGrpSpPr>
            <a:grpSpLocks/>
          </p:cNvGrpSpPr>
          <p:nvPr/>
        </p:nvGrpSpPr>
        <p:grpSpPr bwMode="auto">
          <a:xfrm>
            <a:off x="1981200" y="3581400"/>
            <a:ext cx="1219200" cy="1524000"/>
            <a:chOff x="1344" y="2448"/>
            <a:chExt cx="768" cy="960"/>
          </a:xfrm>
        </p:grpSpPr>
        <p:sp>
          <p:nvSpPr>
            <p:cNvPr id="147589"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90"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91"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92"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93"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94"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95"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96"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97"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7467" name="Group 30"/>
          <p:cNvGrpSpPr>
            <a:grpSpLocks/>
          </p:cNvGrpSpPr>
          <p:nvPr/>
        </p:nvGrpSpPr>
        <p:grpSpPr bwMode="auto">
          <a:xfrm>
            <a:off x="1828800" y="3733800"/>
            <a:ext cx="1524000" cy="1219200"/>
            <a:chOff x="1248" y="2544"/>
            <a:chExt cx="960" cy="768"/>
          </a:xfrm>
        </p:grpSpPr>
        <p:sp>
          <p:nvSpPr>
            <p:cNvPr id="147580"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81"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82"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83"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84"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85"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86"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87"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88"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7468" name="Group 40"/>
          <p:cNvGrpSpPr>
            <a:grpSpLocks/>
          </p:cNvGrpSpPr>
          <p:nvPr/>
        </p:nvGrpSpPr>
        <p:grpSpPr bwMode="auto">
          <a:xfrm rot="-519728">
            <a:off x="2476500" y="5410200"/>
            <a:ext cx="342900" cy="233363"/>
            <a:chOff x="1728" y="2064"/>
            <a:chExt cx="384" cy="240"/>
          </a:xfrm>
        </p:grpSpPr>
        <p:sp>
          <p:nvSpPr>
            <p:cNvPr id="147578"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7579"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7469" name="Rectangle 43"/>
          <p:cNvSpPr>
            <a:spLocks noChangeArrowheads="1"/>
          </p:cNvSpPr>
          <p:nvPr/>
        </p:nvSpPr>
        <p:spPr bwMode="auto">
          <a:xfrm>
            <a:off x="5181600" y="2590800"/>
            <a:ext cx="2743200" cy="3276600"/>
          </a:xfrm>
          <a:prstGeom prst="rect">
            <a:avLst/>
          </a:prstGeom>
          <a:solidFill>
            <a:schemeClr val="tx1"/>
          </a:solidFill>
          <a:ln w="12700">
            <a:solidFill>
              <a:schemeClr val="tx2"/>
            </a:solidFill>
            <a:miter lim="800000"/>
            <a:headEnd/>
            <a:tailEnd/>
          </a:ln>
        </p:spPr>
        <p:txBody>
          <a:bodyPr wrap="none" anchor="ctr"/>
          <a:lstStyle/>
          <a:p>
            <a:endParaRPr lang="en-US"/>
          </a:p>
        </p:txBody>
      </p:sp>
      <p:grpSp>
        <p:nvGrpSpPr>
          <p:cNvPr id="147470" name="Group 44"/>
          <p:cNvGrpSpPr>
            <a:grpSpLocks/>
          </p:cNvGrpSpPr>
          <p:nvPr/>
        </p:nvGrpSpPr>
        <p:grpSpPr bwMode="auto">
          <a:xfrm rot="2542255">
            <a:off x="5715000" y="5329238"/>
            <a:ext cx="342900" cy="233362"/>
            <a:chOff x="1728" y="2064"/>
            <a:chExt cx="384" cy="240"/>
          </a:xfrm>
        </p:grpSpPr>
        <p:sp>
          <p:nvSpPr>
            <p:cNvPr id="147576" name="Rectangle 4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7577" name="Rectangle 4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7471" name="Group 47"/>
          <p:cNvGrpSpPr>
            <a:grpSpLocks/>
          </p:cNvGrpSpPr>
          <p:nvPr/>
        </p:nvGrpSpPr>
        <p:grpSpPr bwMode="auto">
          <a:xfrm rot="-2651179">
            <a:off x="7086600" y="5329238"/>
            <a:ext cx="342900" cy="233362"/>
            <a:chOff x="1728" y="2064"/>
            <a:chExt cx="384" cy="240"/>
          </a:xfrm>
        </p:grpSpPr>
        <p:sp>
          <p:nvSpPr>
            <p:cNvPr id="147574"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7575"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7472" name="Group 50"/>
          <p:cNvGrpSpPr>
            <a:grpSpLocks/>
          </p:cNvGrpSpPr>
          <p:nvPr/>
        </p:nvGrpSpPr>
        <p:grpSpPr bwMode="auto">
          <a:xfrm rot="-7843673">
            <a:off x="7184232" y="3026568"/>
            <a:ext cx="342900" cy="233363"/>
            <a:chOff x="1728" y="2064"/>
            <a:chExt cx="384" cy="240"/>
          </a:xfrm>
        </p:grpSpPr>
        <p:sp>
          <p:nvSpPr>
            <p:cNvPr id="147572" name="Rectangle 5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7573" name="Rectangle 5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7473"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7474" name="Group 54"/>
          <p:cNvGrpSpPr>
            <a:grpSpLocks/>
          </p:cNvGrpSpPr>
          <p:nvPr/>
        </p:nvGrpSpPr>
        <p:grpSpPr bwMode="auto">
          <a:xfrm rot="-10797907">
            <a:off x="6438900" y="2949575"/>
            <a:ext cx="342900" cy="233363"/>
            <a:chOff x="1728" y="2064"/>
            <a:chExt cx="384" cy="240"/>
          </a:xfrm>
        </p:grpSpPr>
        <p:sp>
          <p:nvSpPr>
            <p:cNvPr id="147570" name="Rectangle 5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7571" name="Rectangle 5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7475" name="Group 57"/>
          <p:cNvGrpSpPr>
            <a:grpSpLocks/>
          </p:cNvGrpSpPr>
          <p:nvPr/>
        </p:nvGrpSpPr>
        <p:grpSpPr bwMode="auto">
          <a:xfrm rot="9922521">
            <a:off x="5715000" y="2949575"/>
            <a:ext cx="342900" cy="233363"/>
            <a:chOff x="1728" y="2064"/>
            <a:chExt cx="384" cy="240"/>
          </a:xfrm>
        </p:grpSpPr>
        <p:sp>
          <p:nvSpPr>
            <p:cNvPr id="147568" name="Rectangle 5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7569" name="Rectangle 5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7476" name="Group 60"/>
          <p:cNvGrpSpPr>
            <a:grpSpLocks/>
          </p:cNvGrpSpPr>
          <p:nvPr/>
        </p:nvGrpSpPr>
        <p:grpSpPr bwMode="auto">
          <a:xfrm>
            <a:off x="5943600" y="3581400"/>
            <a:ext cx="1219200" cy="1524000"/>
            <a:chOff x="1344" y="2448"/>
            <a:chExt cx="768" cy="960"/>
          </a:xfrm>
        </p:grpSpPr>
        <p:sp>
          <p:nvSpPr>
            <p:cNvPr id="147559"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60"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61"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62"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63"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64"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65"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66"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67"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7477" name="Group 70"/>
          <p:cNvGrpSpPr>
            <a:grpSpLocks/>
          </p:cNvGrpSpPr>
          <p:nvPr/>
        </p:nvGrpSpPr>
        <p:grpSpPr bwMode="auto">
          <a:xfrm>
            <a:off x="5791200" y="3733800"/>
            <a:ext cx="1524000" cy="1219200"/>
            <a:chOff x="1248" y="2544"/>
            <a:chExt cx="960" cy="768"/>
          </a:xfrm>
        </p:grpSpPr>
        <p:sp>
          <p:nvSpPr>
            <p:cNvPr id="147550"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51"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52"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53"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54"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55"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56"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57"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7558"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7478" name="Group 80"/>
          <p:cNvGrpSpPr>
            <a:grpSpLocks/>
          </p:cNvGrpSpPr>
          <p:nvPr/>
        </p:nvGrpSpPr>
        <p:grpSpPr bwMode="auto">
          <a:xfrm rot="-519728">
            <a:off x="6438900" y="5410200"/>
            <a:ext cx="342900" cy="233363"/>
            <a:chOff x="1728" y="2064"/>
            <a:chExt cx="384" cy="240"/>
          </a:xfrm>
        </p:grpSpPr>
        <p:sp>
          <p:nvSpPr>
            <p:cNvPr id="147548"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7549"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7479" name="Rectangle 83"/>
          <p:cNvSpPr>
            <a:spLocks noChangeArrowheads="1"/>
          </p:cNvSpPr>
          <p:nvPr/>
        </p:nvSpPr>
        <p:spPr bwMode="auto">
          <a:xfrm>
            <a:off x="5791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80" name="Rectangle 84"/>
          <p:cNvSpPr>
            <a:spLocks noChangeArrowheads="1"/>
          </p:cNvSpPr>
          <p:nvPr/>
        </p:nvSpPr>
        <p:spPr bwMode="auto">
          <a:xfrm>
            <a:off x="5943600" y="3581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7481" name="Rectangle 85"/>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82" name="Rectangle 86"/>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83" name="Rectangle 87"/>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84" name="Rectangle 88"/>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85" name="Rectangle 89"/>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86" name="Rectangle 90"/>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87" name="Rectangle 91"/>
          <p:cNvSpPr>
            <a:spLocks noChangeArrowheads="1"/>
          </p:cNvSpPr>
          <p:nvPr/>
        </p:nvSpPr>
        <p:spPr bwMode="auto">
          <a:xfrm>
            <a:off x="5943600" y="37338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7488" name="Rectangle 92"/>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89" name="Rectangle 93"/>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90" name="Rectangle 94"/>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91" name="Rectangle 95"/>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92" name="Rectangle 96"/>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93" name="Rectangle 97"/>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94" name="Rectangle 98"/>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95" name="Rectangle 99"/>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96" name="Rectangle 100"/>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97" name="Rectangle 101"/>
          <p:cNvSpPr>
            <a:spLocks noChangeArrowheads="1"/>
          </p:cNvSpPr>
          <p:nvPr/>
        </p:nvSpPr>
        <p:spPr bwMode="auto">
          <a:xfrm>
            <a:off x="5943600" y="3886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7498" name="Rectangle 102"/>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499" name="Rectangle 103"/>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00" name="Rectangle 104"/>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01" name="Rectangle 105"/>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02" name="Rectangle 106"/>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03" name="Rectangle 107"/>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04" name="Rectangle 108"/>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05" name="Rectangle 109"/>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06" name="Rectangle 110"/>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07" name="Rectangle 111"/>
          <p:cNvSpPr>
            <a:spLocks noChangeArrowheads="1"/>
          </p:cNvSpPr>
          <p:nvPr/>
        </p:nvSpPr>
        <p:spPr bwMode="auto">
          <a:xfrm>
            <a:off x="5943600" y="4191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7508" name="Rectangle 112"/>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09" name="Rectangle 113"/>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10" name="Rectangle 114"/>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11" name="Rectangle 115"/>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12" name="Rectangle 116"/>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13" name="Rectangle 117"/>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14" name="Rectangle 118"/>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15" name="Rectangle 119"/>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16" name="Rectangle 120"/>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17" name="Rectangle 121"/>
          <p:cNvSpPr>
            <a:spLocks noChangeArrowheads="1"/>
          </p:cNvSpPr>
          <p:nvPr/>
        </p:nvSpPr>
        <p:spPr bwMode="auto">
          <a:xfrm>
            <a:off x="5943600" y="4038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7518" name="Rectangle 122"/>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19" name="Rectangle 123"/>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20" name="Rectangle 124"/>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21" name="Rectangle 125"/>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22" name="Rectangle 126"/>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23" name="Rectangle 127"/>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24" name="Rectangle 128"/>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25" name="Rectangle 129"/>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7526" name="Line 130"/>
          <p:cNvSpPr>
            <a:spLocks noChangeShapeType="1"/>
          </p:cNvSpPr>
          <p:nvPr/>
        </p:nvSpPr>
        <p:spPr bwMode="auto">
          <a:xfrm flipH="1" flipV="1">
            <a:off x="5562600" y="2743200"/>
            <a:ext cx="1981200"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7527" name="Rectangle 131"/>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7528" name="Rectangle 132"/>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7529" name="Rectangle 133"/>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7530" name="Rectangle 134"/>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7531" name="Rectangle 135"/>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7532" name="Rectangle 136"/>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7533" name="Rectangle 137"/>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7534" name="Rectangle 138"/>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7535" name="Rectangle 139"/>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7536" name="Rectangle 140"/>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7537" name="Rectangle 141"/>
          <p:cNvSpPr>
            <a:spLocks noChangeArrowheads="1"/>
          </p:cNvSpPr>
          <p:nvPr/>
        </p:nvSpPr>
        <p:spPr bwMode="auto">
          <a:xfrm>
            <a:off x="57912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7538" name="Rectangle 142"/>
          <p:cNvSpPr>
            <a:spLocks noChangeArrowheads="1"/>
          </p:cNvSpPr>
          <p:nvPr/>
        </p:nvSpPr>
        <p:spPr bwMode="auto">
          <a:xfrm>
            <a:off x="5943600" y="4343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7539" name="Rectangle 143"/>
          <p:cNvSpPr>
            <a:spLocks noChangeArrowheads="1"/>
          </p:cNvSpPr>
          <p:nvPr/>
        </p:nvSpPr>
        <p:spPr bwMode="auto">
          <a:xfrm>
            <a:off x="60960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7540" name="Rectangle 144"/>
          <p:cNvSpPr>
            <a:spLocks noChangeArrowheads="1"/>
          </p:cNvSpPr>
          <p:nvPr/>
        </p:nvSpPr>
        <p:spPr bwMode="auto">
          <a:xfrm>
            <a:off x="65532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7541" name="Rectangle 145"/>
          <p:cNvSpPr>
            <a:spLocks noChangeArrowheads="1"/>
          </p:cNvSpPr>
          <p:nvPr/>
        </p:nvSpPr>
        <p:spPr bwMode="auto">
          <a:xfrm>
            <a:off x="67056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7542" name="Rectangle 146"/>
          <p:cNvSpPr>
            <a:spLocks noChangeArrowheads="1"/>
          </p:cNvSpPr>
          <p:nvPr/>
        </p:nvSpPr>
        <p:spPr bwMode="auto">
          <a:xfrm>
            <a:off x="68580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7543" name="Rectangle 147"/>
          <p:cNvSpPr>
            <a:spLocks noChangeArrowheads="1"/>
          </p:cNvSpPr>
          <p:nvPr/>
        </p:nvSpPr>
        <p:spPr bwMode="auto">
          <a:xfrm>
            <a:off x="71628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7544" name="Rectangle 148"/>
          <p:cNvSpPr>
            <a:spLocks noChangeArrowheads="1"/>
          </p:cNvSpPr>
          <p:nvPr/>
        </p:nvSpPr>
        <p:spPr bwMode="auto">
          <a:xfrm>
            <a:off x="70104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7545" name="Rectangle 149"/>
          <p:cNvSpPr>
            <a:spLocks noChangeArrowheads="1"/>
          </p:cNvSpPr>
          <p:nvPr/>
        </p:nvSpPr>
        <p:spPr bwMode="auto">
          <a:xfrm>
            <a:off x="64008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7546" name="Rectangle 150"/>
          <p:cNvSpPr>
            <a:spLocks noChangeArrowheads="1"/>
          </p:cNvSpPr>
          <p:nvPr/>
        </p:nvSpPr>
        <p:spPr bwMode="auto">
          <a:xfrm>
            <a:off x="62484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7547" name="Rectangle 151"/>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2880140066"/>
      </p:ext>
    </p:extLst>
  </p:cSld>
  <p:clrMapOvr>
    <a:masterClrMapping/>
  </p:clrMapOvr>
  <p:transition advTm="432"/>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48483"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8484" name="Group 4"/>
          <p:cNvGrpSpPr>
            <a:grpSpLocks/>
          </p:cNvGrpSpPr>
          <p:nvPr/>
        </p:nvGrpSpPr>
        <p:grpSpPr bwMode="auto">
          <a:xfrm rot="2542255">
            <a:off x="1752600" y="5329238"/>
            <a:ext cx="342900" cy="233362"/>
            <a:chOff x="1728" y="2064"/>
            <a:chExt cx="384" cy="240"/>
          </a:xfrm>
        </p:grpSpPr>
        <p:sp>
          <p:nvSpPr>
            <p:cNvPr id="148629"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8630"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8485" name="Group 7"/>
          <p:cNvGrpSpPr>
            <a:grpSpLocks/>
          </p:cNvGrpSpPr>
          <p:nvPr/>
        </p:nvGrpSpPr>
        <p:grpSpPr bwMode="auto">
          <a:xfrm rot="-2651179">
            <a:off x="3124200" y="5329238"/>
            <a:ext cx="342900" cy="233362"/>
            <a:chOff x="1728" y="2064"/>
            <a:chExt cx="384" cy="240"/>
          </a:xfrm>
        </p:grpSpPr>
        <p:sp>
          <p:nvSpPr>
            <p:cNvPr id="148627"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8628"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8486" name="Group 10"/>
          <p:cNvGrpSpPr>
            <a:grpSpLocks/>
          </p:cNvGrpSpPr>
          <p:nvPr/>
        </p:nvGrpSpPr>
        <p:grpSpPr bwMode="auto">
          <a:xfrm rot="-7843673">
            <a:off x="3221832" y="3026568"/>
            <a:ext cx="342900" cy="233363"/>
            <a:chOff x="1728" y="2064"/>
            <a:chExt cx="384" cy="240"/>
          </a:xfrm>
        </p:grpSpPr>
        <p:sp>
          <p:nvSpPr>
            <p:cNvPr id="148625"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8626"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8487"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8488" name="Group 14"/>
          <p:cNvGrpSpPr>
            <a:grpSpLocks/>
          </p:cNvGrpSpPr>
          <p:nvPr/>
        </p:nvGrpSpPr>
        <p:grpSpPr bwMode="auto">
          <a:xfrm rot="-10797907">
            <a:off x="2476500" y="2949575"/>
            <a:ext cx="342900" cy="233363"/>
            <a:chOff x="1728" y="2064"/>
            <a:chExt cx="384" cy="240"/>
          </a:xfrm>
        </p:grpSpPr>
        <p:sp>
          <p:nvSpPr>
            <p:cNvPr id="148623"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8624"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8489" name="Group 17"/>
          <p:cNvGrpSpPr>
            <a:grpSpLocks/>
          </p:cNvGrpSpPr>
          <p:nvPr/>
        </p:nvGrpSpPr>
        <p:grpSpPr bwMode="auto">
          <a:xfrm rot="9922521">
            <a:off x="1752600" y="2949575"/>
            <a:ext cx="342900" cy="233363"/>
            <a:chOff x="1728" y="2064"/>
            <a:chExt cx="384" cy="240"/>
          </a:xfrm>
        </p:grpSpPr>
        <p:sp>
          <p:nvSpPr>
            <p:cNvPr id="148621"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8622"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8490" name="Group 20"/>
          <p:cNvGrpSpPr>
            <a:grpSpLocks/>
          </p:cNvGrpSpPr>
          <p:nvPr/>
        </p:nvGrpSpPr>
        <p:grpSpPr bwMode="auto">
          <a:xfrm>
            <a:off x="1981200" y="3581400"/>
            <a:ext cx="1219200" cy="1524000"/>
            <a:chOff x="1344" y="2448"/>
            <a:chExt cx="768" cy="960"/>
          </a:xfrm>
        </p:grpSpPr>
        <p:sp>
          <p:nvSpPr>
            <p:cNvPr id="148612"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13"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14"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15"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16"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17"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18"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19"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20"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8491" name="Group 30"/>
          <p:cNvGrpSpPr>
            <a:grpSpLocks/>
          </p:cNvGrpSpPr>
          <p:nvPr/>
        </p:nvGrpSpPr>
        <p:grpSpPr bwMode="auto">
          <a:xfrm>
            <a:off x="1828800" y="3733800"/>
            <a:ext cx="1524000" cy="1219200"/>
            <a:chOff x="1248" y="2544"/>
            <a:chExt cx="960" cy="768"/>
          </a:xfrm>
        </p:grpSpPr>
        <p:sp>
          <p:nvSpPr>
            <p:cNvPr id="148603"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04"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05"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06"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07"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08"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09"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10"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611"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8492" name="Group 40"/>
          <p:cNvGrpSpPr>
            <a:grpSpLocks/>
          </p:cNvGrpSpPr>
          <p:nvPr/>
        </p:nvGrpSpPr>
        <p:grpSpPr bwMode="auto">
          <a:xfrm rot="-519728">
            <a:off x="2476500" y="5410200"/>
            <a:ext cx="342900" cy="233363"/>
            <a:chOff x="1728" y="2064"/>
            <a:chExt cx="384" cy="240"/>
          </a:xfrm>
        </p:grpSpPr>
        <p:sp>
          <p:nvSpPr>
            <p:cNvPr id="148601"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8602"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8493" name="Rectangle 43"/>
          <p:cNvSpPr>
            <a:spLocks noChangeArrowheads="1"/>
          </p:cNvSpPr>
          <p:nvPr/>
        </p:nvSpPr>
        <p:spPr bwMode="auto">
          <a:xfrm>
            <a:off x="5181600" y="2590800"/>
            <a:ext cx="2743200" cy="3276600"/>
          </a:xfrm>
          <a:prstGeom prst="rect">
            <a:avLst/>
          </a:prstGeom>
          <a:solidFill>
            <a:schemeClr val="tx1"/>
          </a:solidFill>
          <a:ln w="12700">
            <a:solidFill>
              <a:schemeClr val="tx2"/>
            </a:solidFill>
            <a:miter lim="800000"/>
            <a:headEnd/>
            <a:tailEnd/>
          </a:ln>
        </p:spPr>
        <p:txBody>
          <a:bodyPr wrap="none" anchor="ctr"/>
          <a:lstStyle/>
          <a:p>
            <a:endParaRPr lang="en-US"/>
          </a:p>
        </p:txBody>
      </p:sp>
      <p:grpSp>
        <p:nvGrpSpPr>
          <p:cNvPr id="148494" name="Group 44"/>
          <p:cNvGrpSpPr>
            <a:grpSpLocks/>
          </p:cNvGrpSpPr>
          <p:nvPr/>
        </p:nvGrpSpPr>
        <p:grpSpPr bwMode="auto">
          <a:xfrm rot="2542255">
            <a:off x="5715000" y="5329238"/>
            <a:ext cx="342900" cy="233362"/>
            <a:chOff x="1728" y="2064"/>
            <a:chExt cx="384" cy="240"/>
          </a:xfrm>
        </p:grpSpPr>
        <p:sp>
          <p:nvSpPr>
            <p:cNvPr id="148599"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8600"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8495" name="Group 47"/>
          <p:cNvGrpSpPr>
            <a:grpSpLocks/>
          </p:cNvGrpSpPr>
          <p:nvPr/>
        </p:nvGrpSpPr>
        <p:grpSpPr bwMode="auto">
          <a:xfrm rot="-2651179">
            <a:off x="7086600" y="5329238"/>
            <a:ext cx="342900" cy="233362"/>
            <a:chOff x="1728" y="2064"/>
            <a:chExt cx="384" cy="240"/>
          </a:xfrm>
        </p:grpSpPr>
        <p:sp>
          <p:nvSpPr>
            <p:cNvPr id="148597"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8598"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8496" name="Group 50"/>
          <p:cNvGrpSpPr>
            <a:grpSpLocks/>
          </p:cNvGrpSpPr>
          <p:nvPr/>
        </p:nvGrpSpPr>
        <p:grpSpPr bwMode="auto">
          <a:xfrm rot="-7843673">
            <a:off x="7184232" y="3026568"/>
            <a:ext cx="342900" cy="233363"/>
            <a:chOff x="1728" y="2064"/>
            <a:chExt cx="384" cy="240"/>
          </a:xfrm>
        </p:grpSpPr>
        <p:sp>
          <p:nvSpPr>
            <p:cNvPr id="148595" name="Rectangle 5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8596" name="Rectangle 5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8497"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8498" name="Group 54"/>
          <p:cNvGrpSpPr>
            <a:grpSpLocks/>
          </p:cNvGrpSpPr>
          <p:nvPr/>
        </p:nvGrpSpPr>
        <p:grpSpPr bwMode="auto">
          <a:xfrm rot="-10797907">
            <a:off x="6438900" y="2949575"/>
            <a:ext cx="342900" cy="233363"/>
            <a:chOff x="1728" y="2064"/>
            <a:chExt cx="384" cy="240"/>
          </a:xfrm>
        </p:grpSpPr>
        <p:sp>
          <p:nvSpPr>
            <p:cNvPr id="148593" name="Rectangle 5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8594" name="Rectangle 5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8499" name="Group 57"/>
          <p:cNvGrpSpPr>
            <a:grpSpLocks/>
          </p:cNvGrpSpPr>
          <p:nvPr/>
        </p:nvGrpSpPr>
        <p:grpSpPr bwMode="auto">
          <a:xfrm rot="9922521">
            <a:off x="5715000" y="2949575"/>
            <a:ext cx="342900" cy="233363"/>
            <a:chOff x="1728" y="2064"/>
            <a:chExt cx="384" cy="240"/>
          </a:xfrm>
        </p:grpSpPr>
        <p:sp>
          <p:nvSpPr>
            <p:cNvPr id="148591" name="Rectangle 5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8592" name="Rectangle 5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8500" name="Group 60"/>
          <p:cNvGrpSpPr>
            <a:grpSpLocks/>
          </p:cNvGrpSpPr>
          <p:nvPr/>
        </p:nvGrpSpPr>
        <p:grpSpPr bwMode="auto">
          <a:xfrm>
            <a:off x="5943600" y="3581400"/>
            <a:ext cx="1219200" cy="1524000"/>
            <a:chOff x="1344" y="2448"/>
            <a:chExt cx="768" cy="960"/>
          </a:xfrm>
        </p:grpSpPr>
        <p:sp>
          <p:nvSpPr>
            <p:cNvPr id="148582"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83"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84"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85"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86"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87"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88"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89"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90"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8501" name="Group 70"/>
          <p:cNvGrpSpPr>
            <a:grpSpLocks/>
          </p:cNvGrpSpPr>
          <p:nvPr/>
        </p:nvGrpSpPr>
        <p:grpSpPr bwMode="auto">
          <a:xfrm>
            <a:off x="5791200" y="3733800"/>
            <a:ext cx="1524000" cy="1219200"/>
            <a:chOff x="1248" y="2544"/>
            <a:chExt cx="960" cy="768"/>
          </a:xfrm>
        </p:grpSpPr>
        <p:sp>
          <p:nvSpPr>
            <p:cNvPr id="148573"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74"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75"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76"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77"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78"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79"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80"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8581"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8502" name="Group 80"/>
          <p:cNvGrpSpPr>
            <a:grpSpLocks/>
          </p:cNvGrpSpPr>
          <p:nvPr/>
        </p:nvGrpSpPr>
        <p:grpSpPr bwMode="auto">
          <a:xfrm rot="-519728">
            <a:off x="6438900" y="5410200"/>
            <a:ext cx="342900" cy="233363"/>
            <a:chOff x="1728" y="2064"/>
            <a:chExt cx="384" cy="240"/>
          </a:xfrm>
        </p:grpSpPr>
        <p:sp>
          <p:nvSpPr>
            <p:cNvPr id="148571"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8572"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8503" name="Rectangle 83"/>
          <p:cNvSpPr>
            <a:spLocks noChangeArrowheads="1"/>
          </p:cNvSpPr>
          <p:nvPr/>
        </p:nvSpPr>
        <p:spPr bwMode="auto">
          <a:xfrm>
            <a:off x="5791200" y="3581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8504" name="Rectangle 84"/>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05" name="Rectangle 85"/>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06" name="Rectangle 86"/>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07" name="Rectangle 87"/>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08" name="Rectangle 88"/>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09" name="Rectangle 89"/>
          <p:cNvSpPr>
            <a:spLocks noChangeArrowheads="1"/>
          </p:cNvSpPr>
          <p:nvPr/>
        </p:nvSpPr>
        <p:spPr bwMode="auto">
          <a:xfrm>
            <a:off x="5791200" y="37338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8510" name="Rectangle 90"/>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11" name="Rectangle 91"/>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12" name="Rectangle 92"/>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13" name="Rectangle 93"/>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14" name="Rectangle 94"/>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15" name="Rectangle 95"/>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16" name="Rectangle 96"/>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17" name="Rectangle 97"/>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18" name="Rectangle 98"/>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19" name="Rectangle 99"/>
          <p:cNvSpPr>
            <a:spLocks noChangeArrowheads="1"/>
          </p:cNvSpPr>
          <p:nvPr/>
        </p:nvSpPr>
        <p:spPr bwMode="auto">
          <a:xfrm>
            <a:off x="5791200" y="38862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8520" name="Rectangle 100"/>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21" name="Rectangle 101"/>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22" name="Rectangle 102"/>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23" name="Rectangle 103"/>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24" name="Rectangle 104"/>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25" name="Rectangle 105"/>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26" name="Rectangle 106"/>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27" name="Rectangle 107"/>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28" name="Rectangle 108"/>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29" name="Rectangle 109"/>
          <p:cNvSpPr>
            <a:spLocks noChangeArrowheads="1"/>
          </p:cNvSpPr>
          <p:nvPr/>
        </p:nvSpPr>
        <p:spPr bwMode="auto">
          <a:xfrm>
            <a:off x="5791200" y="41910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8530" name="Rectangle 110"/>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31" name="Rectangle 111"/>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32" name="Rectangle 112"/>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33" name="Rectangle 113"/>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34" name="Rectangle 114"/>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35" name="Rectangle 115"/>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36" name="Rectangle 116"/>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37" name="Rectangle 117"/>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38" name="Rectangle 118"/>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39" name="Rectangle 119"/>
          <p:cNvSpPr>
            <a:spLocks noChangeArrowheads="1"/>
          </p:cNvSpPr>
          <p:nvPr/>
        </p:nvSpPr>
        <p:spPr bwMode="auto">
          <a:xfrm>
            <a:off x="5791200" y="40386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8540" name="Rectangle 120"/>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41" name="Rectangle 121"/>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42" name="Rectangle 122"/>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43" name="Rectangle 123"/>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44" name="Rectangle 124"/>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45" name="Rectangle 125"/>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46" name="Rectangle 126"/>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47" name="Rectangle 127"/>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48" name="Rectangle 128"/>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8549" name="Line 129"/>
          <p:cNvSpPr>
            <a:spLocks noChangeShapeType="1"/>
          </p:cNvSpPr>
          <p:nvPr/>
        </p:nvSpPr>
        <p:spPr bwMode="auto">
          <a:xfrm flipH="1" flipV="1">
            <a:off x="5562600" y="2743200"/>
            <a:ext cx="1981200"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8550" name="Rectangle 130"/>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8551" name="Rectangle 131"/>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8552" name="Rectangle 132"/>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8553" name="Rectangle 133"/>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8554" name="Rectangle 134"/>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8555" name="Rectangle 135"/>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8556" name="Rectangle 136"/>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8557" name="Rectangle 137"/>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8558" name="Rectangle 138"/>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8559" name="Rectangle 139"/>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8560" name="Rectangle 140"/>
          <p:cNvSpPr>
            <a:spLocks noChangeArrowheads="1"/>
          </p:cNvSpPr>
          <p:nvPr/>
        </p:nvSpPr>
        <p:spPr bwMode="auto">
          <a:xfrm>
            <a:off x="5791200" y="4343400"/>
            <a:ext cx="152400" cy="152400"/>
          </a:xfrm>
          <a:prstGeom prst="rect">
            <a:avLst/>
          </a:prstGeom>
          <a:solidFill>
            <a:schemeClr val="accent1"/>
          </a:solidFill>
          <a:ln w="12700">
            <a:solidFill>
              <a:schemeClr val="bg2"/>
            </a:solidFill>
            <a:miter lim="800000"/>
            <a:headEnd/>
            <a:tailEnd/>
          </a:ln>
        </p:spPr>
        <p:txBody>
          <a:bodyPr wrap="none" anchor="ctr"/>
          <a:lstStyle/>
          <a:p>
            <a:endParaRPr lang="en-US"/>
          </a:p>
        </p:txBody>
      </p:sp>
      <p:sp>
        <p:nvSpPr>
          <p:cNvPr id="148561" name="Rectangle 141"/>
          <p:cNvSpPr>
            <a:spLocks noChangeArrowheads="1"/>
          </p:cNvSpPr>
          <p:nvPr/>
        </p:nvSpPr>
        <p:spPr bwMode="auto">
          <a:xfrm>
            <a:off x="59436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8562" name="Rectangle 142"/>
          <p:cNvSpPr>
            <a:spLocks noChangeArrowheads="1"/>
          </p:cNvSpPr>
          <p:nvPr/>
        </p:nvSpPr>
        <p:spPr bwMode="auto">
          <a:xfrm>
            <a:off x="60960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8563" name="Rectangle 143"/>
          <p:cNvSpPr>
            <a:spLocks noChangeArrowheads="1"/>
          </p:cNvSpPr>
          <p:nvPr/>
        </p:nvSpPr>
        <p:spPr bwMode="auto">
          <a:xfrm>
            <a:off x="65532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8564" name="Rectangle 144"/>
          <p:cNvSpPr>
            <a:spLocks noChangeArrowheads="1"/>
          </p:cNvSpPr>
          <p:nvPr/>
        </p:nvSpPr>
        <p:spPr bwMode="auto">
          <a:xfrm>
            <a:off x="67056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8565" name="Rectangle 145"/>
          <p:cNvSpPr>
            <a:spLocks noChangeArrowheads="1"/>
          </p:cNvSpPr>
          <p:nvPr/>
        </p:nvSpPr>
        <p:spPr bwMode="auto">
          <a:xfrm>
            <a:off x="68580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8566" name="Rectangle 146"/>
          <p:cNvSpPr>
            <a:spLocks noChangeArrowheads="1"/>
          </p:cNvSpPr>
          <p:nvPr/>
        </p:nvSpPr>
        <p:spPr bwMode="auto">
          <a:xfrm>
            <a:off x="71628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8567" name="Rectangle 147"/>
          <p:cNvSpPr>
            <a:spLocks noChangeArrowheads="1"/>
          </p:cNvSpPr>
          <p:nvPr/>
        </p:nvSpPr>
        <p:spPr bwMode="auto">
          <a:xfrm>
            <a:off x="70104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8568" name="Rectangle 148"/>
          <p:cNvSpPr>
            <a:spLocks noChangeArrowheads="1"/>
          </p:cNvSpPr>
          <p:nvPr/>
        </p:nvSpPr>
        <p:spPr bwMode="auto">
          <a:xfrm>
            <a:off x="64008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8569" name="Rectangle 149"/>
          <p:cNvSpPr>
            <a:spLocks noChangeArrowheads="1"/>
          </p:cNvSpPr>
          <p:nvPr/>
        </p:nvSpPr>
        <p:spPr bwMode="auto">
          <a:xfrm>
            <a:off x="62484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8570" name="Rectangle 150"/>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470009205"/>
      </p:ext>
    </p:extLst>
  </p:cSld>
  <p:clrMapOvr>
    <a:masterClrMapping/>
  </p:clrMapOvr>
  <p:transition advTm="1264"/>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en-US">
                <a:latin typeface="Verdana" charset="0"/>
              </a:rPr>
              <a:t>Multi-Pass Plane Sweep</a:t>
            </a:r>
          </a:p>
        </p:txBody>
      </p:sp>
      <p:sp>
        <p:nvSpPr>
          <p:cNvPr id="149507" name="Rectangle 3"/>
          <p:cNvSpPr>
            <a:spLocks noChangeArrowheads="1"/>
          </p:cNvSpPr>
          <p:nvPr/>
        </p:nvSpPr>
        <p:spPr bwMode="auto">
          <a:xfrm>
            <a:off x="12192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9508" name="Group 4"/>
          <p:cNvGrpSpPr>
            <a:grpSpLocks/>
          </p:cNvGrpSpPr>
          <p:nvPr/>
        </p:nvGrpSpPr>
        <p:grpSpPr bwMode="auto">
          <a:xfrm rot="2542255">
            <a:off x="1752600" y="5329238"/>
            <a:ext cx="342900" cy="233362"/>
            <a:chOff x="1728" y="2064"/>
            <a:chExt cx="384" cy="240"/>
          </a:xfrm>
        </p:grpSpPr>
        <p:sp>
          <p:nvSpPr>
            <p:cNvPr id="149652" name="Rectangle 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9653" name="Rectangle 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9509" name="Group 7"/>
          <p:cNvGrpSpPr>
            <a:grpSpLocks/>
          </p:cNvGrpSpPr>
          <p:nvPr/>
        </p:nvGrpSpPr>
        <p:grpSpPr bwMode="auto">
          <a:xfrm rot="-2651179">
            <a:off x="3124200" y="5329238"/>
            <a:ext cx="342900" cy="233362"/>
            <a:chOff x="1728" y="2064"/>
            <a:chExt cx="384" cy="240"/>
          </a:xfrm>
        </p:grpSpPr>
        <p:sp>
          <p:nvSpPr>
            <p:cNvPr id="149650" name="Rectangle 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9651" name="Rectangle 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9510" name="Group 10"/>
          <p:cNvGrpSpPr>
            <a:grpSpLocks/>
          </p:cNvGrpSpPr>
          <p:nvPr/>
        </p:nvGrpSpPr>
        <p:grpSpPr bwMode="auto">
          <a:xfrm rot="-7843673">
            <a:off x="3221832" y="3026568"/>
            <a:ext cx="342900" cy="233363"/>
            <a:chOff x="1728" y="2064"/>
            <a:chExt cx="384" cy="240"/>
          </a:xfrm>
        </p:grpSpPr>
        <p:sp>
          <p:nvSpPr>
            <p:cNvPr id="149648" name="Rectangle 1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9649" name="Rectangle 1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9511" name="Rectangle 13"/>
          <p:cNvSpPr>
            <a:spLocks noChangeArrowheads="1"/>
          </p:cNvSpPr>
          <p:nvPr/>
        </p:nvSpPr>
        <p:spPr bwMode="auto">
          <a:xfrm>
            <a:off x="18288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9512" name="Group 14"/>
          <p:cNvGrpSpPr>
            <a:grpSpLocks/>
          </p:cNvGrpSpPr>
          <p:nvPr/>
        </p:nvGrpSpPr>
        <p:grpSpPr bwMode="auto">
          <a:xfrm rot="-10797907">
            <a:off x="2476500" y="2949575"/>
            <a:ext cx="342900" cy="233363"/>
            <a:chOff x="1728" y="2064"/>
            <a:chExt cx="384" cy="240"/>
          </a:xfrm>
        </p:grpSpPr>
        <p:sp>
          <p:nvSpPr>
            <p:cNvPr id="149646" name="Rectangle 15"/>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9647" name="Rectangle 16"/>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9513" name="Group 17"/>
          <p:cNvGrpSpPr>
            <a:grpSpLocks/>
          </p:cNvGrpSpPr>
          <p:nvPr/>
        </p:nvGrpSpPr>
        <p:grpSpPr bwMode="auto">
          <a:xfrm rot="9922521">
            <a:off x="1752600" y="2949575"/>
            <a:ext cx="342900" cy="233363"/>
            <a:chOff x="1728" y="2064"/>
            <a:chExt cx="384" cy="240"/>
          </a:xfrm>
        </p:grpSpPr>
        <p:sp>
          <p:nvSpPr>
            <p:cNvPr id="149644" name="Rectangle 18"/>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9645" name="Rectangle 19"/>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grpSp>
        <p:nvGrpSpPr>
          <p:cNvPr id="149514" name="Group 20"/>
          <p:cNvGrpSpPr>
            <a:grpSpLocks/>
          </p:cNvGrpSpPr>
          <p:nvPr/>
        </p:nvGrpSpPr>
        <p:grpSpPr bwMode="auto">
          <a:xfrm>
            <a:off x="1981200" y="3581400"/>
            <a:ext cx="1219200" cy="1524000"/>
            <a:chOff x="1344" y="2448"/>
            <a:chExt cx="768" cy="960"/>
          </a:xfrm>
        </p:grpSpPr>
        <p:sp>
          <p:nvSpPr>
            <p:cNvPr id="149635" name="Line 2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36" name="Line 2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37" name="Line 2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38" name="Line 2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39" name="Line 2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40" name="Line 2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41" name="Line 2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42" name="Line 2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43" name="Line 2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9515" name="Group 30"/>
          <p:cNvGrpSpPr>
            <a:grpSpLocks/>
          </p:cNvGrpSpPr>
          <p:nvPr/>
        </p:nvGrpSpPr>
        <p:grpSpPr bwMode="auto">
          <a:xfrm>
            <a:off x="1828800" y="3733800"/>
            <a:ext cx="1524000" cy="1219200"/>
            <a:chOff x="1248" y="2544"/>
            <a:chExt cx="960" cy="768"/>
          </a:xfrm>
        </p:grpSpPr>
        <p:sp>
          <p:nvSpPr>
            <p:cNvPr id="149626" name="Line 3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27" name="Line 3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28" name="Line 3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29" name="Line 3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30" name="Line 3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31" name="Line 3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32" name="Line 3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33" name="Line 3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34" name="Line 3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9516" name="Group 40"/>
          <p:cNvGrpSpPr>
            <a:grpSpLocks/>
          </p:cNvGrpSpPr>
          <p:nvPr/>
        </p:nvGrpSpPr>
        <p:grpSpPr bwMode="auto">
          <a:xfrm rot="-519728">
            <a:off x="2476500" y="5410200"/>
            <a:ext cx="342900" cy="233363"/>
            <a:chOff x="1728" y="2064"/>
            <a:chExt cx="384" cy="240"/>
          </a:xfrm>
        </p:grpSpPr>
        <p:sp>
          <p:nvSpPr>
            <p:cNvPr id="149624" name="Rectangle 41"/>
            <p:cNvSpPr>
              <a:spLocks noChangeArrowheads="1"/>
            </p:cNvSpPr>
            <p:nvPr/>
          </p:nvSpPr>
          <p:spPr bwMode="auto">
            <a:xfrm>
              <a:off x="1728" y="2160"/>
              <a:ext cx="384" cy="144"/>
            </a:xfrm>
            <a:prstGeom prst="rect">
              <a:avLst/>
            </a:prstGeom>
            <a:solidFill>
              <a:schemeClr val="folHlink"/>
            </a:solidFill>
            <a:ln w="9525">
              <a:solidFill>
                <a:schemeClr val="bg2"/>
              </a:solidFill>
              <a:miter lim="800000"/>
              <a:headEnd/>
              <a:tailEnd/>
            </a:ln>
          </p:spPr>
          <p:txBody>
            <a:bodyPr wrap="none" anchor="ctr"/>
            <a:lstStyle/>
            <a:p>
              <a:endParaRPr lang="en-US"/>
            </a:p>
          </p:txBody>
        </p:sp>
        <p:sp>
          <p:nvSpPr>
            <p:cNvPr id="149625" name="Rectangle 42"/>
            <p:cNvSpPr>
              <a:spLocks noChangeArrowheads="1"/>
            </p:cNvSpPr>
            <p:nvPr/>
          </p:nvSpPr>
          <p:spPr bwMode="auto">
            <a:xfrm>
              <a:off x="1872" y="2064"/>
              <a:ext cx="96" cy="96"/>
            </a:xfrm>
            <a:prstGeom prst="rect">
              <a:avLst/>
            </a:prstGeom>
            <a:solidFill>
              <a:schemeClr val="folHlink"/>
            </a:solidFill>
            <a:ln w="9525">
              <a:solidFill>
                <a:schemeClr val="bg2"/>
              </a:solidFill>
              <a:miter lim="800000"/>
              <a:headEnd/>
              <a:tailEnd/>
            </a:ln>
          </p:spPr>
          <p:txBody>
            <a:bodyPr wrap="none" anchor="ctr"/>
            <a:lstStyle/>
            <a:p>
              <a:endParaRPr lang="en-US"/>
            </a:p>
          </p:txBody>
        </p:sp>
      </p:grpSp>
      <p:sp>
        <p:nvSpPr>
          <p:cNvPr id="149517" name="Rectangle 43"/>
          <p:cNvSpPr>
            <a:spLocks noChangeArrowheads="1"/>
          </p:cNvSpPr>
          <p:nvPr/>
        </p:nvSpPr>
        <p:spPr bwMode="auto">
          <a:xfrm>
            <a:off x="5181600" y="2590800"/>
            <a:ext cx="2743200" cy="3276600"/>
          </a:xfrm>
          <a:prstGeom prst="rect">
            <a:avLst/>
          </a:prstGeom>
          <a:solidFill>
            <a:schemeClr val="tx1"/>
          </a:solidFill>
          <a:ln w="12700">
            <a:solidFill>
              <a:schemeClr val="bg2"/>
            </a:solidFill>
            <a:miter lim="800000"/>
            <a:headEnd/>
            <a:tailEnd/>
          </a:ln>
        </p:spPr>
        <p:txBody>
          <a:bodyPr wrap="none" anchor="ctr"/>
          <a:lstStyle/>
          <a:p>
            <a:endParaRPr lang="en-US"/>
          </a:p>
        </p:txBody>
      </p:sp>
      <p:grpSp>
        <p:nvGrpSpPr>
          <p:cNvPr id="149518" name="Group 44"/>
          <p:cNvGrpSpPr>
            <a:grpSpLocks/>
          </p:cNvGrpSpPr>
          <p:nvPr/>
        </p:nvGrpSpPr>
        <p:grpSpPr bwMode="auto">
          <a:xfrm rot="2542255">
            <a:off x="5715000" y="5329238"/>
            <a:ext cx="342900" cy="233362"/>
            <a:chOff x="1728" y="2064"/>
            <a:chExt cx="384" cy="240"/>
          </a:xfrm>
        </p:grpSpPr>
        <p:sp>
          <p:nvSpPr>
            <p:cNvPr id="149622" name="Rectangle 4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9623" name="Rectangle 4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9519" name="Group 47"/>
          <p:cNvGrpSpPr>
            <a:grpSpLocks/>
          </p:cNvGrpSpPr>
          <p:nvPr/>
        </p:nvGrpSpPr>
        <p:grpSpPr bwMode="auto">
          <a:xfrm rot="-2651179">
            <a:off x="7086600" y="5329238"/>
            <a:ext cx="342900" cy="233362"/>
            <a:chOff x="1728" y="2064"/>
            <a:chExt cx="384" cy="240"/>
          </a:xfrm>
        </p:grpSpPr>
        <p:sp>
          <p:nvSpPr>
            <p:cNvPr id="149620" name="Rectangle 4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9621" name="Rectangle 4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9520" name="Group 50"/>
          <p:cNvGrpSpPr>
            <a:grpSpLocks/>
          </p:cNvGrpSpPr>
          <p:nvPr/>
        </p:nvGrpSpPr>
        <p:grpSpPr bwMode="auto">
          <a:xfrm rot="-7843673">
            <a:off x="7184232" y="3026568"/>
            <a:ext cx="342900" cy="233363"/>
            <a:chOff x="1728" y="2064"/>
            <a:chExt cx="384" cy="240"/>
          </a:xfrm>
        </p:grpSpPr>
        <p:sp>
          <p:nvSpPr>
            <p:cNvPr id="149618" name="Rectangle 5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9619" name="Rectangle 5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9521" name="Rectangle 53"/>
          <p:cNvSpPr>
            <a:spLocks noChangeArrowheads="1"/>
          </p:cNvSpPr>
          <p:nvPr/>
        </p:nvSpPr>
        <p:spPr bwMode="auto">
          <a:xfrm>
            <a:off x="5791200" y="3581400"/>
            <a:ext cx="1524000" cy="1524000"/>
          </a:xfrm>
          <a:prstGeom prst="rect">
            <a:avLst/>
          </a:prstGeom>
          <a:noFill/>
          <a:ln w="952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149522" name="Group 54"/>
          <p:cNvGrpSpPr>
            <a:grpSpLocks/>
          </p:cNvGrpSpPr>
          <p:nvPr/>
        </p:nvGrpSpPr>
        <p:grpSpPr bwMode="auto">
          <a:xfrm rot="-10797907">
            <a:off x="6438900" y="2949575"/>
            <a:ext cx="342900" cy="233363"/>
            <a:chOff x="1728" y="2064"/>
            <a:chExt cx="384" cy="240"/>
          </a:xfrm>
        </p:grpSpPr>
        <p:sp>
          <p:nvSpPr>
            <p:cNvPr id="149616" name="Rectangle 55"/>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9617" name="Rectangle 56"/>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9523" name="Group 57"/>
          <p:cNvGrpSpPr>
            <a:grpSpLocks/>
          </p:cNvGrpSpPr>
          <p:nvPr/>
        </p:nvGrpSpPr>
        <p:grpSpPr bwMode="auto">
          <a:xfrm rot="9922521">
            <a:off x="5715000" y="2949575"/>
            <a:ext cx="342900" cy="233363"/>
            <a:chOff x="1728" y="2064"/>
            <a:chExt cx="384" cy="240"/>
          </a:xfrm>
        </p:grpSpPr>
        <p:sp>
          <p:nvSpPr>
            <p:cNvPr id="149614" name="Rectangle 58"/>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9615" name="Rectangle 59"/>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grpSp>
        <p:nvGrpSpPr>
          <p:cNvPr id="149524" name="Group 60"/>
          <p:cNvGrpSpPr>
            <a:grpSpLocks/>
          </p:cNvGrpSpPr>
          <p:nvPr/>
        </p:nvGrpSpPr>
        <p:grpSpPr bwMode="auto">
          <a:xfrm>
            <a:off x="5943600" y="3581400"/>
            <a:ext cx="1219200" cy="1524000"/>
            <a:chOff x="1344" y="2448"/>
            <a:chExt cx="768" cy="960"/>
          </a:xfrm>
        </p:grpSpPr>
        <p:sp>
          <p:nvSpPr>
            <p:cNvPr id="149605" name="Line 61"/>
            <p:cNvSpPr>
              <a:spLocks noChangeShapeType="1"/>
            </p:cNvSpPr>
            <p:nvPr/>
          </p:nvSpPr>
          <p:spPr bwMode="auto">
            <a:xfrm>
              <a:off x="134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06" name="Line 62"/>
            <p:cNvSpPr>
              <a:spLocks noChangeShapeType="1"/>
            </p:cNvSpPr>
            <p:nvPr/>
          </p:nvSpPr>
          <p:spPr bwMode="auto">
            <a:xfrm>
              <a:off x="144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07" name="Line 63"/>
            <p:cNvSpPr>
              <a:spLocks noChangeShapeType="1"/>
            </p:cNvSpPr>
            <p:nvPr/>
          </p:nvSpPr>
          <p:spPr bwMode="auto">
            <a:xfrm>
              <a:off x="153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08" name="Line 64"/>
            <p:cNvSpPr>
              <a:spLocks noChangeShapeType="1"/>
            </p:cNvSpPr>
            <p:nvPr/>
          </p:nvSpPr>
          <p:spPr bwMode="auto">
            <a:xfrm>
              <a:off x="163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09" name="Line 65"/>
            <p:cNvSpPr>
              <a:spLocks noChangeShapeType="1"/>
            </p:cNvSpPr>
            <p:nvPr/>
          </p:nvSpPr>
          <p:spPr bwMode="auto">
            <a:xfrm>
              <a:off x="1728"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10" name="Line 66"/>
            <p:cNvSpPr>
              <a:spLocks noChangeShapeType="1"/>
            </p:cNvSpPr>
            <p:nvPr/>
          </p:nvSpPr>
          <p:spPr bwMode="auto">
            <a:xfrm>
              <a:off x="1824"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11" name="Line 67"/>
            <p:cNvSpPr>
              <a:spLocks noChangeShapeType="1"/>
            </p:cNvSpPr>
            <p:nvPr/>
          </p:nvSpPr>
          <p:spPr bwMode="auto">
            <a:xfrm>
              <a:off x="1920"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12" name="Line 68"/>
            <p:cNvSpPr>
              <a:spLocks noChangeShapeType="1"/>
            </p:cNvSpPr>
            <p:nvPr/>
          </p:nvSpPr>
          <p:spPr bwMode="auto">
            <a:xfrm>
              <a:off x="2016"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13" name="Line 69"/>
            <p:cNvSpPr>
              <a:spLocks noChangeShapeType="1"/>
            </p:cNvSpPr>
            <p:nvPr/>
          </p:nvSpPr>
          <p:spPr bwMode="auto">
            <a:xfrm>
              <a:off x="2112" y="2448"/>
              <a:ext cx="0" cy="96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9525" name="Group 70"/>
          <p:cNvGrpSpPr>
            <a:grpSpLocks/>
          </p:cNvGrpSpPr>
          <p:nvPr/>
        </p:nvGrpSpPr>
        <p:grpSpPr bwMode="auto">
          <a:xfrm>
            <a:off x="5791200" y="3733800"/>
            <a:ext cx="1524000" cy="1219200"/>
            <a:chOff x="1248" y="2544"/>
            <a:chExt cx="960" cy="768"/>
          </a:xfrm>
        </p:grpSpPr>
        <p:sp>
          <p:nvSpPr>
            <p:cNvPr id="149596" name="Line 71"/>
            <p:cNvSpPr>
              <a:spLocks noChangeShapeType="1"/>
            </p:cNvSpPr>
            <p:nvPr/>
          </p:nvSpPr>
          <p:spPr bwMode="auto">
            <a:xfrm>
              <a:off x="1248" y="254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597" name="Line 72"/>
            <p:cNvSpPr>
              <a:spLocks noChangeShapeType="1"/>
            </p:cNvSpPr>
            <p:nvPr/>
          </p:nvSpPr>
          <p:spPr bwMode="auto">
            <a:xfrm>
              <a:off x="1248" y="264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598" name="Line 73"/>
            <p:cNvSpPr>
              <a:spLocks noChangeShapeType="1"/>
            </p:cNvSpPr>
            <p:nvPr/>
          </p:nvSpPr>
          <p:spPr bwMode="auto">
            <a:xfrm>
              <a:off x="1248" y="273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599" name="Line 74"/>
            <p:cNvSpPr>
              <a:spLocks noChangeShapeType="1"/>
            </p:cNvSpPr>
            <p:nvPr/>
          </p:nvSpPr>
          <p:spPr bwMode="auto">
            <a:xfrm>
              <a:off x="1248" y="283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00" name="Line 75"/>
            <p:cNvSpPr>
              <a:spLocks noChangeShapeType="1"/>
            </p:cNvSpPr>
            <p:nvPr/>
          </p:nvSpPr>
          <p:spPr bwMode="auto">
            <a:xfrm>
              <a:off x="1248" y="2928"/>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01" name="Line 76"/>
            <p:cNvSpPr>
              <a:spLocks noChangeShapeType="1"/>
            </p:cNvSpPr>
            <p:nvPr/>
          </p:nvSpPr>
          <p:spPr bwMode="auto">
            <a:xfrm>
              <a:off x="1248" y="3024"/>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02" name="Line 77"/>
            <p:cNvSpPr>
              <a:spLocks noChangeShapeType="1"/>
            </p:cNvSpPr>
            <p:nvPr/>
          </p:nvSpPr>
          <p:spPr bwMode="auto">
            <a:xfrm>
              <a:off x="1248" y="3120"/>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03" name="Line 78"/>
            <p:cNvSpPr>
              <a:spLocks noChangeShapeType="1"/>
            </p:cNvSpPr>
            <p:nvPr/>
          </p:nvSpPr>
          <p:spPr bwMode="auto">
            <a:xfrm>
              <a:off x="1248" y="3216"/>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9604" name="Line 79"/>
            <p:cNvSpPr>
              <a:spLocks noChangeShapeType="1"/>
            </p:cNvSpPr>
            <p:nvPr/>
          </p:nvSpPr>
          <p:spPr bwMode="auto">
            <a:xfrm>
              <a:off x="1248" y="3312"/>
              <a:ext cx="960" cy="0"/>
            </a:xfrm>
            <a:prstGeom prst="line">
              <a:avLst/>
            </a:prstGeom>
            <a:noFill/>
            <a:ln w="952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9526" name="Group 80"/>
          <p:cNvGrpSpPr>
            <a:grpSpLocks/>
          </p:cNvGrpSpPr>
          <p:nvPr/>
        </p:nvGrpSpPr>
        <p:grpSpPr bwMode="auto">
          <a:xfrm rot="-519728">
            <a:off x="6438900" y="5410200"/>
            <a:ext cx="342900" cy="233363"/>
            <a:chOff x="1728" y="2064"/>
            <a:chExt cx="384" cy="240"/>
          </a:xfrm>
        </p:grpSpPr>
        <p:sp>
          <p:nvSpPr>
            <p:cNvPr id="149594" name="Rectangle 81"/>
            <p:cNvSpPr>
              <a:spLocks noChangeArrowheads="1"/>
            </p:cNvSpPr>
            <p:nvPr/>
          </p:nvSpPr>
          <p:spPr bwMode="auto">
            <a:xfrm>
              <a:off x="1728" y="2160"/>
              <a:ext cx="384" cy="144"/>
            </a:xfrm>
            <a:prstGeom prst="rect">
              <a:avLst/>
            </a:prstGeom>
            <a:solidFill>
              <a:schemeClr val="accent1"/>
            </a:solidFill>
            <a:ln w="9525">
              <a:solidFill>
                <a:schemeClr val="bg2"/>
              </a:solidFill>
              <a:miter lim="800000"/>
              <a:headEnd/>
              <a:tailEnd/>
            </a:ln>
          </p:spPr>
          <p:txBody>
            <a:bodyPr wrap="none" anchor="ctr"/>
            <a:lstStyle/>
            <a:p>
              <a:endParaRPr lang="en-US"/>
            </a:p>
          </p:txBody>
        </p:sp>
        <p:sp>
          <p:nvSpPr>
            <p:cNvPr id="149595" name="Rectangle 82"/>
            <p:cNvSpPr>
              <a:spLocks noChangeArrowheads="1"/>
            </p:cNvSpPr>
            <p:nvPr/>
          </p:nvSpPr>
          <p:spPr bwMode="auto">
            <a:xfrm>
              <a:off x="1872" y="2064"/>
              <a:ext cx="96" cy="96"/>
            </a:xfrm>
            <a:prstGeom prst="rect">
              <a:avLst/>
            </a:prstGeom>
            <a:solidFill>
              <a:schemeClr val="accent1"/>
            </a:solidFill>
            <a:ln w="9525">
              <a:solidFill>
                <a:schemeClr val="bg2"/>
              </a:solidFill>
              <a:miter lim="800000"/>
              <a:headEnd/>
              <a:tailEnd/>
            </a:ln>
          </p:spPr>
          <p:txBody>
            <a:bodyPr wrap="none" anchor="ctr"/>
            <a:lstStyle/>
            <a:p>
              <a:endParaRPr lang="en-US"/>
            </a:p>
          </p:txBody>
        </p:sp>
      </p:grpSp>
      <p:sp>
        <p:nvSpPr>
          <p:cNvPr id="149527" name="Rectangle 83"/>
          <p:cNvSpPr>
            <a:spLocks noChangeArrowheads="1"/>
          </p:cNvSpPr>
          <p:nvPr/>
        </p:nvSpPr>
        <p:spPr bwMode="auto">
          <a:xfrm>
            <a:off x="65532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28" name="Rectangle 84"/>
          <p:cNvSpPr>
            <a:spLocks noChangeArrowheads="1"/>
          </p:cNvSpPr>
          <p:nvPr/>
        </p:nvSpPr>
        <p:spPr bwMode="auto">
          <a:xfrm>
            <a:off x="67056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29" name="Rectangle 85"/>
          <p:cNvSpPr>
            <a:spLocks noChangeArrowheads="1"/>
          </p:cNvSpPr>
          <p:nvPr/>
        </p:nvSpPr>
        <p:spPr bwMode="auto">
          <a:xfrm>
            <a:off x="68580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30" name="Rectangle 86"/>
          <p:cNvSpPr>
            <a:spLocks noChangeArrowheads="1"/>
          </p:cNvSpPr>
          <p:nvPr/>
        </p:nvSpPr>
        <p:spPr bwMode="auto">
          <a:xfrm>
            <a:off x="70104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31" name="Rectangle 87"/>
          <p:cNvSpPr>
            <a:spLocks noChangeArrowheads="1"/>
          </p:cNvSpPr>
          <p:nvPr/>
        </p:nvSpPr>
        <p:spPr bwMode="auto">
          <a:xfrm>
            <a:off x="7162800" y="35814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32" name="Rectangle 88"/>
          <p:cNvSpPr>
            <a:spLocks noChangeArrowheads="1"/>
          </p:cNvSpPr>
          <p:nvPr/>
        </p:nvSpPr>
        <p:spPr bwMode="auto">
          <a:xfrm>
            <a:off x="5791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33" name="Rectangle 89"/>
          <p:cNvSpPr>
            <a:spLocks noChangeArrowheads="1"/>
          </p:cNvSpPr>
          <p:nvPr/>
        </p:nvSpPr>
        <p:spPr bwMode="auto">
          <a:xfrm>
            <a:off x="5943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34" name="Rectangle 90"/>
          <p:cNvSpPr>
            <a:spLocks noChangeArrowheads="1"/>
          </p:cNvSpPr>
          <p:nvPr/>
        </p:nvSpPr>
        <p:spPr bwMode="auto">
          <a:xfrm>
            <a:off x="6096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35" name="Rectangle 91"/>
          <p:cNvSpPr>
            <a:spLocks noChangeArrowheads="1"/>
          </p:cNvSpPr>
          <p:nvPr/>
        </p:nvSpPr>
        <p:spPr bwMode="auto">
          <a:xfrm>
            <a:off x="6248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36" name="Rectangle 92"/>
          <p:cNvSpPr>
            <a:spLocks noChangeArrowheads="1"/>
          </p:cNvSpPr>
          <p:nvPr/>
        </p:nvSpPr>
        <p:spPr bwMode="auto">
          <a:xfrm>
            <a:off x="6400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37" name="Rectangle 93"/>
          <p:cNvSpPr>
            <a:spLocks noChangeArrowheads="1"/>
          </p:cNvSpPr>
          <p:nvPr/>
        </p:nvSpPr>
        <p:spPr bwMode="auto">
          <a:xfrm>
            <a:off x="65532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38" name="Rectangle 94"/>
          <p:cNvSpPr>
            <a:spLocks noChangeArrowheads="1"/>
          </p:cNvSpPr>
          <p:nvPr/>
        </p:nvSpPr>
        <p:spPr bwMode="auto">
          <a:xfrm>
            <a:off x="67056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39" name="Rectangle 95"/>
          <p:cNvSpPr>
            <a:spLocks noChangeArrowheads="1"/>
          </p:cNvSpPr>
          <p:nvPr/>
        </p:nvSpPr>
        <p:spPr bwMode="auto">
          <a:xfrm>
            <a:off x="68580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40" name="Rectangle 96"/>
          <p:cNvSpPr>
            <a:spLocks noChangeArrowheads="1"/>
          </p:cNvSpPr>
          <p:nvPr/>
        </p:nvSpPr>
        <p:spPr bwMode="auto">
          <a:xfrm>
            <a:off x="70104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41" name="Rectangle 97"/>
          <p:cNvSpPr>
            <a:spLocks noChangeArrowheads="1"/>
          </p:cNvSpPr>
          <p:nvPr/>
        </p:nvSpPr>
        <p:spPr bwMode="auto">
          <a:xfrm>
            <a:off x="7162800" y="37338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42" name="Rectangle 98"/>
          <p:cNvSpPr>
            <a:spLocks noChangeArrowheads="1"/>
          </p:cNvSpPr>
          <p:nvPr/>
        </p:nvSpPr>
        <p:spPr bwMode="auto">
          <a:xfrm>
            <a:off x="5791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43" name="Rectangle 99"/>
          <p:cNvSpPr>
            <a:spLocks noChangeArrowheads="1"/>
          </p:cNvSpPr>
          <p:nvPr/>
        </p:nvSpPr>
        <p:spPr bwMode="auto">
          <a:xfrm>
            <a:off x="5943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44" name="Rectangle 100"/>
          <p:cNvSpPr>
            <a:spLocks noChangeArrowheads="1"/>
          </p:cNvSpPr>
          <p:nvPr/>
        </p:nvSpPr>
        <p:spPr bwMode="auto">
          <a:xfrm>
            <a:off x="6096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45" name="Rectangle 101"/>
          <p:cNvSpPr>
            <a:spLocks noChangeArrowheads="1"/>
          </p:cNvSpPr>
          <p:nvPr/>
        </p:nvSpPr>
        <p:spPr bwMode="auto">
          <a:xfrm>
            <a:off x="6248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46" name="Rectangle 102"/>
          <p:cNvSpPr>
            <a:spLocks noChangeArrowheads="1"/>
          </p:cNvSpPr>
          <p:nvPr/>
        </p:nvSpPr>
        <p:spPr bwMode="auto">
          <a:xfrm>
            <a:off x="6400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47" name="Rectangle 103"/>
          <p:cNvSpPr>
            <a:spLocks noChangeArrowheads="1"/>
          </p:cNvSpPr>
          <p:nvPr/>
        </p:nvSpPr>
        <p:spPr bwMode="auto">
          <a:xfrm>
            <a:off x="65532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48" name="Rectangle 104"/>
          <p:cNvSpPr>
            <a:spLocks noChangeArrowheads="1"/>
          </p:cNvSpPr>
          <p:nvPr/>
        </p:nvSpPr>
        <p:spPr bwMode="auto">
          <a:xfrm>
            <a:off x="67056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49" name="Rectangle 105"/>
          <p:cNvSpPr>
            <a:spLocks noChangeArrowheads="1"/>
          </p:cNvSpPr>
          <p:nvPr/>
        </p:nvSpPr>
        <p:spPr bwMode="auto">
          <a:xfrm>
            <a:off x="68580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50" name="Rectangle 106"/>
          <p:cNvSpPr>
            <a:spLocks noChangeArrowheads="1"/>
          </p:cNvSpPr>
          <p:nvPr/>
        </p:nvSpPr>
        <p:spPr bwMode="auto">
          <a:xfrm>
            <a:off x="70104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51" name="Rectangle 107"/>
          <p:cNvSpPr>
            <a:spLocks noChangeArrowheads="1"/>
          </p:cNvSpPr>
          <p:nvPr/>
        </p:nvSpPr>
        <p:spPr bwMode="auto">
          <a:xfrm>
            <a:off x="7162800" y="38862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52" name="Rectangle 108"/>
          <p:cNvSpPr>
            <a:spLocks noChangeArrowheads="1"/>
          </p:cNvSpPr>
          <p:nvPr/>
        </p:nvSpPr>
        <p:spPr bwMode="auto">
          <a:xfrm>
            <a:off x="5791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53" name="Rectangle 109"/>
          <p:cNvSpPr>
            <a:spLocks noChangeArrowheads="1"/>
          </p:cNvSpPr>
          <p:nvPr/>
        </p:nvSpPr>
        <p:spPr bwMode="auto">
          <a:xfrm>
            <a:off x="5943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54" name="Rectangle 110"/>
          <p:cNvSpPr>
            <a:spLocks noChangeArrowheads="1"/>
          </p:cNvSpPr>
          <p:nvPr/>
        </p:nvSpPr>
        <p:spPr bwMode="auto">
          <a:xfrm>
            <a:off x="6096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55" name="Rectangle 111"/>
          <p:cNvSpPr>
            <a:spLocks noChangeArrowheads="1"/>
          </p:cNvSpPr>
          <p:nvPr/>
        </p:nvSpPr>
        <p:spPr bwMode="auto">
          <a:xfrm>
            <a:off x="6248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56" name="Rectangle 112"/>
          <p:cNvSpPr>
            <a:spLocks noChangeArrowheads="1"/>
          </p:cNvSpPr>
          <p:nvPr/>
        </p:nvSpPr>
        <p:spPr bwMode="auto">
          <a:xfrm>
            <a:off x="6400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57" name="Rectangle 113"/>
          <p:cNvSpPr>
            <a:spLocks noChangeArrowheads="1"/>
          </p:cNvSpPr>
          <p:nvPr/>
        </p:nvSpPr>
        <p:spPr bwMode="auto">
          <a:xfrm>
            <a:off x="65532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58" name="Rectangle 114"/>
          <p:cNvSpPr>
            <a:spLocks noChangeArrowheads="1"/>
          </p:cNvSpPr>
          <p:nvPr/>
        </p:nvSpPr>
        <p:spPr bwMode="auto">
          <a:xfrm>
            <a:off x="67056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59" name="Rectangle 115"/>
          <p:cNvSpPr>
            <a:spLocks noChangeArrowheads="1"/>
          </p:cNvSpPr>
          <p:nvPr/>
        </p:nvSpPr>
        <p:spPr bwMode="auto">
          <a:xfrm>
            <a:off x="68580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60" name="Rectangle 116"/>
          <p:cNvSpPr>
            <a:spLocks noChangeArrowheads="1"/>
          </p:cNvSpPr>
          <p:nvPr/>
        </p:nvSpPr>
        <p:spPr bwMode="auto">
          <a:xfrm>
            <a:off x="70104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61" name="Rectangle 117"/>
          <p:cNvSpPr>
            <a:spLocks noChangeArrowheads="1"/>
          </p:cNvSpPr>
          <p:nvPr/>
        </p:nvSpPr>
        <p:spPr bwMode="auto">
          <a:xfrm>
            <a:off x="7162800" y="41910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62" name="Rectangle 118"/>
          <p:cNvSpPr>
            <a:spLocks noChangeArrowheads="1"/>
          </p:cNvSpPr>
          <p:nvPr/>
        </p:nvSpPr>
        <p:spPr bwMode="auto">
          <a:xfrm>
            <a:off x="5791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63" name="Rectangle 119"/>
          <p:cNvSpPr>
            <a:spLocks noChangeArrowheads="1"/>
          </p:cNvSpPr>
          <p:nvPr/>
        </p:nvSpPr>
        <p:spPr bwMode="auto">
          <a:xfrm>
            <a:off x="5943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64" name="Rectangle 120"/>
          <p:cNvSpPr>
            <a:spLocks noChangeArrowheads="1"/>
          </p:cNvSpPr>
          <p:nvPr/>
        </p:nvSpPr>
        <p:spPr bwMode="auto">
          <a:xfrm>
            <a:off x="6096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65" name="Rectangle 121"/>
          <p:cNvSpPr>
            <a:spLocks noChangeArrowheads="1"/>
          </p:cNvSpPr>
          <p:nvPr/>
        </p:nvSpPr>
        <p:spPr bwMode="auto">
          <a:xfrm>
            <a:off x="6248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66" name="Rectangle 122"/>
          <p:cNvSpPr>
            <a:spLocks noChangeArrowheads="1"/>
          </p:cNvSpPr>
          <p:nvPr/>
        </p:nvSpPr>
        <p:spPr bwMode="auto">
          <a:xfrm>
            <a:off x="6400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67" name="Rectangle 123"/>
          <p:cNvSpPr>
            <a:spLocks noChangeArrowheads="1"/>
          </p:cNvSpPr>
          <p:nvPr/>
        </p:nvSpPr>
        <p:spPr bwMode="auto">
          <a:xfrm>
            <a:off x="65532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68" name="Rectangle 124"/>
          <p:cNvSpPr>
            <a:spLocks noChangeArrowheads="1"/>
          </p:cNvSpPr>
          <p:nvPr/>
        </p:nvSpPr>
        <p:spPr bwMode="auto">
          <a:xfrm>
            <a:off x="67056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69" name="Rectangle 125"/>
          <p:cNvSpPr>
            <a:spLocks noChangeArrowheads="1"/>
          </p:cNvSpPr>
          <p:nvPr/>
        </p:nvSpPr>
        <p:spPr bwMode="auto">
          <a:xfrm>
            <a:off x="68580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70" name="Rectangle 126"/>
          <p:cNvSpPr>
            <a:spLocks noChangeArrowheads="1"/>
          </p:cNvSpPr>
          <p:nvPr/>
        </p:nvSpPr>
        <p:spPr bwMode="auto">
          <a:xfrm>
            <a:off x="70104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71" name="Rectangle 127"/>
          <p:cNvSpPr>
            <a:spLocks noChangeArrowheads="1"/>
          </p:cNvSpPr>
          <p:nvPr/>
        </p:nvSpPr>
        <p:spPr bwMode="auto">
          <a:xfrm>
            <a:off x="7162800" y="4038600"/>
            <a:ext cx="152400" cy="152400"/>
          </a:xfrm>
          <a:prstGeom prst="rect">
            <a:avLst/>
          </a:prstGeom>
          <a:solidFill>
            <a:schemeClr val="folHlink"/>
          </a:solidFill>
          <a:ln w="12700">
            <a:solidFill>
              <a:schemeClr val="bg2"/>
            </a:solidFill>
            <a:miter lim="800000"/>
            <a:headEnd/>
            <a:tailEnd/>
          </a:ln>
        </p:spPr>
        <p:txBody>
          <a:bodyPr wrap="none" anchor="ctr"/>
          <a:lstStyle/>
          <a:p>
            <a:endParaRPr lang="en-US"/>
          </a:p>
        </p:txBody>
      </p:sp>
      <p:sp>
        <p:nvSpPr>
          <p:cNvPr id="149572" name="Line 128"/>
          <p:cNvSpPr>
            <a:spLocks noChangeShapeType="1"/>
          </p:cNvSpPr>
          <p:nvPr/>
        </p:nvSpPr>
        <p:spPr bwMode="auto">
          <a:xfrm flipH="1" flipV="1">
            <a:off x="5562600" y="2743200"/>
            <a:ext cx="1981200"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49573" name="Rectangle 129"/>
          <p:cNvSpPr>
            <a:spLocks noChangeArrowheads="1"/>
          </p:cNvSpPr>
          <p:nvPr/>
        </p:nvSpPr>
        <p:spPr bwMode="auto">
          <a:xfrm>
            <a:off x="18288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9574" name="Rectangle 130"/>
          <p:cNvSpPr>
            <a:spLocks noChangeArrowheads="1"/>
          </p:cNvSpPr>
          <p:nvPr/>
        </p:nvSpPr>
        <p:spPr bwMode="auto">
          <a:xfrm>
            <a:off x="19812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9575" name="Rectangle 131"/>
          <p:cNvSpPr>
            <a:spLocks noChangeArrowheads="1"/>
          </p:cNvSpPr>
          <p:nvPr/>
        </p:nvSpPr>
        <p:spPr bwMode="auto">
          <a:xfrm>
            <a:off x="21336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9576" name="Rectangle 132"/>
          <p:cNvSpPr>
            <a:spLocks noChangeArrowheads="1"/>
          </p:cNvSpPr>
          <p:nvPr/>
        </p:nvSpPr>
        <p:spPr bwMode="auto">
          <a:xfrm>
            <a:off x="22860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9577" name="Rectangle 133"/>
          <p:cNvSpPr>
            <a:spLocks noChangeArrowheads="1"/>
          </p:cNvSpPr>
          <p:nvPr/>
        </p:nvSpPr>
        <p:spPr bwMode="auto">
          <a:xfrm>
            <a:off x="24384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9578" name="Rectangle 134"/>
          <p:cNvSpPr>
            <a:spLocks noChangeArrowheads="1"/>
          </p:cNvSpPr>
          <p:nvPr/>
        </p:nvSpPr>
        <p:spPr bwMode="auto">
          <a:xfrm>
            <a:off x="25908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9579" name="Rectangle 135"/>
          <p:cNvSpPr>
            <a:spLocks noChangeArrowheads="1"/>
          </p:cNvSpPr>
          <p:nvPr/>
        </p:nvSpPr>
        <p:spPr bwMode="auto">
          <a:xfrm>
            <a:off x="27432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9580" name="Rectangle 136"/>
          <p:cNvSpPr>
            <a:spLocks noChangeArrowheads="1"/>
          </p:cNvSpPr>
          <p:nvPr/>
        </p:nvSpPr>
        <p:spPr bwMode="auto">
          <a:xfrm>
            <a:off x="28956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9581" name="Rectangle 137"/>
          <p:cNvSpPr>
            <a:spLocks noChangeArrowheads="1"/>
          </p:cNvSpPr>
          <p:nvPr/>
        </p:nvSpPr>
        <p:spPr bwMode="auto">
          <a:xfrm>
            <a:off x="30480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9582" name="Rectangle 138"/>
          <p:cNvSpPr>
            <a:spLocks noChangeArrowheads="1"/>
          </p:cNvSpPr>
          <p:nvPr/>
        </p:nvSpPr>
        <p:spPr bwMode="auto">
          <a:xfrm>
            <a:off x="32004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9583" name="Rectangle 139"/>
          <p:cNvSpPr>
            <a:spLocks noChangeArrowheads="1"/>
          </p:cNvSpPr>
          <p:nvPr/>
        </p:nvSpPr>
        <p:spPr bwMode="auto">
          <a:xfrm>
            <a:off x="5791200" y="4343400"/>
            <a:ext cx="152400" cy="152400"/>
          </a:xfrm>
          <a:prstGeom prst="rect">
            <a:avLst/>
          </a:prstGeom>
          <a:solidFill>
            <a:srgbClr val="FF0000"/>
          </a:solidFill>
          <a:ln w="12700">
            <a:solidFill>
              <a:schemeClr val="bg2"/>
            </a:solidFill>
            <a:miter lim="800000"/>
            <a:headEnd/>
            <a:tailEnd/>
          </a:ln>
        </p:spPr>
        <p:txBody>
          <a:bodyPr wrap="none" anchor="ctr"/>
          <a:lstStyle/>
          <a:p>
            <a:endParaRPr lang="en-US"/>
          </a:p>
        </p:txBody>
      </p:sp>
      <p:sp>
        <p:nvSpPr>
          <p:cNvPr id="149584" name="Rectangle 140"/>
          <p:cNvSpPr>
            <a:spLocks noChangeArrowheads="1"/>
          </p:cNvSpPr>
          <p:nvPr/>
        </p:nvSpPr>
        <p:spPr bwMode="auto">
          <a:xfrm>
            <a:off x="5943600" y="4343400"/>
            <a:ext cx="152400" cy="152400"/>
          </a:xfrm>
          <a:prstGeom prst="rect">
            <a:avLst/>
          </a:prstGeom>
          <a:solidFill>
            <a:srgbClr val="FF1900"/>
          </a:solidFill>
          <a:ln w="12700">
            <a:solidFill>
              <a:schemeClr val="bg2"/>
            </a:solidFill>
            <a:miter lim="800000"/>
            <a:headEnd/>
            <a:tailEnd/>
          </a:ln>
        </p:spPr>
        <p:txBody>
          <a:bodyPr wrap="none" anchor="ctr"/>
          <a:lstStyle/>
          <a:p>
            <a:endParaRPr lang="en-US"/>
          </a:p>
        </p:txBody>
      </p:sp>
      <p:sp>
        <p:nvSpPr>
          <p:cNvPr id="149585" name="Rectangle 141"/>
          <p:cNvSpPr>
            <a:spLocks noChangeArrowheads="1"/>
          </p:cNvSpPr>
          <p:nvPr/>
        </p:nvSpPr>
        <p:spPr bwMode="auto">
          <a:xfrm>
            <a:off x="6096000" y="4343400"/>
            <a:ext cx="152400" cy="152400"/>
          </a:xfrm>
          <a:prstGeom prst="rect">
            <a:avLst/>
          </a:prstGeom>
          <a:solidFill>
            <a:srgbClr val="FF3200"/>
          </a:solidFill>
          <a:ln w="12700">
            <a:solidFill>
              <a:schemeClr val="bg2"/>
            </a:solidFill>
            <a:miter lim="800000"/>
            <a:headEnd/>
            <a:tailEnd/>
          </a:ln>
        </p:spPr>
        <p:txBody>
          <a:bodyPr wrap="none" anchor="ctr"/>
          <a:lstStyle/>
          <a:p>
            <a:endParaRPr lang="en-US"/>
          </a:p>
        </p:txBody>
      </p:sp>
      <p:sp>
        <p:nvSpPr>
          <p:cNvPr id="149586" name="Rectangle 142"/>
          <p:cNvSpPr>
            <a:spLocks noChangeArrowheads="1"/>
          </p:cNvSpPr>
          <p:nvPr/>
        </p:nvSpPr>
        <p:spPr bwMode="auto">
          <a:xfrm>
            <a:off x="6553200" y="4343400"/>
            <a:ext cx="152400" cy="152400"/>
          </a:xfrm>
          <a:prstGeom prst="rect">
            <a:avLst/>
          </a:prstGeom>
          <a:solidFill>
            <a:srgbClr val="FF7D00"/>
          </a:solidFill>
          <a:ln w="12700">
            <a:solidFill>
              <a:schemeClr val="bg2"/>
            </a:solidFill>
            <a:miter lim="800000"/>
            <a:headEnd/>
            <a:tailEnd/>
          </a:ln>
        </p:spPr>
        <p:txBody>
          <a:bodyPr wrap="none" anchor="ctr"/>
          <a:lstStyle/>
          <a:p>
            <a:endParaRPr lang="en-US"/>
          </a:p>
        </p:txBody>
      </p:sp>
      <p:sp>
        <p:nvSpPr>
          <p:cNvPr id="149587" name="Rectangle 143"/>
          <p:cNvSpPr>
            <a:spLocks noChangeArrowheads="1"/>
          </p:cNvSpPr>
          <p:nvPr/>
        </p:nvSpPr>
        <p:spPr bwMode="auto">
          <a:xfrm>
            <a:off x="6705600" y="4343400"/>
            <a:ext cx="152400" cy="152400"/>
          </a:xfrm>
          <a:prstGeom prst="rect">
            <a:avLst/>
          </a:prstGeom>
          <a:solidFill>
            <a:srgbClr val="FF9600"/>
          </a:solidFill>
          <a:ln w="12700">
            <a:solidFill>
              <a:schemeClr val="bg2"/>
            </a:solidFill>
            <a:miter lim="800000"/>
            <a:headEnd/>
            <a:tailEnd/>
          </a:ln>
        </p:spPr>
        <p:txBody>
          <a:bodyPr wrap="none" anchor="ctr"/>
          <a:lstStyle/>
          <a:p>
            <a:endParaRPr lang="en-US"/>
          </a:p>
        </p:txBody>
      </p:sp>
      <p:sp>
        <p:nvSpPr>
          <p:cNvPr id="149588" name="Rectangle 144"/>
          <p:cNvSpPr>
            <a:spLocks noChangeArrowheads="1"/>
          </p:cNvSpPr>
          <p:nvPr/>
        </p:nvSpPr>
        <p:spPr bwMode="auto">
          <a:xfrm>
            <a:off x="6858000" y="4343400"/>
            <a:ext cx="152400" cy="152400"/>
          </a:xfrm>
          <a:prstGeom prst="rect">
            <a:avLst/>
          </a:prstGeom>
          <a:solidFill>
            <a:srgbClr val="FFAF00"/>
          </a:solidFill>
          <a:ln w="12700">
            <a:solidFill>
              <a:schemeClr val="bg2"/>
            </a:solidFill>
            <a:miter lim="800000"/>
            <a:headEnd/>
            <a:tailEnd/>
          </a:ln>
        </p:spPr>
        <p:txBody>
          <a:bodyPr wrap="none" anchor="ctr"/>
          <a:lstStyle/>
          <a:p>
            <a:endParaRPr lang="en-US"/>
          </a:p>
        </p:txBody>
      </p:sp>
      <p:sp>
        <p:nvSpPr>
          <p:cNvPr id="149589" name="Rectangle 145"/>
          <p:cNvSpPr>
            <a:spLocks noChangeArrowheads="1"/>
          </p:cNvSpPr>
          <p:nvPr/>
        </p:nvSpPr>
        <p:spPr bwMode="auto">
          <a:xfrm>
            <a:off x="7162800" y="4343400"/>
            <a:ext cx="152400" cy="152400"/>
          </a:xfrm>
          <a:prstGeom prst="rect">
            <a:avLst/>
          </a:prstGeom>
          <a:solidFill>
            <a:srgbClr val="FFE100"/>
          </a:solidFill>
          <a:ln w="12700">
            <a:solidFill>
              <a:schemeClr val="bg2"/>
            </a:solidFill>
            <a:miter lim="800000"/>
            <a:headEnd/>
            <a:tailEnd/>
          </a:ln>
        </p:spPr>
        <p:txBody>
          <a:bodyPr wrap="none" anchor="ctr"/>
          <a:lstStyle/>
          <a:p>
            <a:endParaRPr lang="en-US"/>
          </a:p>
        </p:txBody>
      </p:sp>
      <p:sp>
        <p:nvSpPr>
          <p:cNvPr id="149590" name="Rectangle 146"/>
          <p:cNvSpPr>
            <a:spLocks noChangeArrowheads="1"/>
          </p:cNvSpPr>
          <p:nvPr/>
        </p:nvSpPr>
        <p:spPr bwMode="auto">
          <a:xfrm>
            <a:off x="7010400" y="4343400"/>
            <a:ext cx="152400" cy="152400"/>
          </a:xfrm>
          <a:prstGeom prst="rect">
            <a:avLst/>
          </a:prstGeom>
          <a:solidFill>
            <a:srgbClr val="FFC800"/>
          </a:solidFill>
          <a:ln w="12700">
            <a:solidFill>
              <a:schemeClr val="bg2"/>
            </a:solidFill>
            <a:miter lim="800000"/>
            <a:headEnd/>
            <a:tailEnd/>
          </a:ln>
        </p:spPr>
        <p:txBody>
          <a:bodyPr wrap="none" anchor="ctr"/>
          <a:lstStyle/>
          <a:p>
            <a:endParaRPr lang="en-US"/>
          </a:p>
        </p:txBody>
      </p:sp>
      <p:sp>
        <p:nvSpPr>
          <p:cNvPr id="149591" name="Rectangle 147"/>
          <p:cNvSpPr>
            <a:spLocks noChangeArrowheads="1"/>
          </p:cNvSpPr>
          <p:nvPr/>
        </p:nvSpPr>
        <p:spPr bwMode="auto">
          <a:xfrm>
            <a:off x="6400800" y="4343400"/>
            <a:ext cx="152400" cy="152400"/>
          </a:xfrm>
          <a:prstGeom prst="rect">
            <a:avLst/>
          </a:prstGeom>
          <a:solidFill>
            <a:srgbClr val="FF6400"/>
          </a:solidFill>
          <a:ln w="12700">
            <a:solidFill>
              <a:schemeClr val="bg2"/>
            </a:solidFill>
            <a:miter lim="800000"/>
            <a:headEnd/>
            <a:tailEnd/>
          </a:ln>
        </p:spPr>
        <p:txBody>
          <a:bodyPr wrap="none" anchor="ctr"/>
          <a:lstStyle/>
          <a:p>
            <a:endParaRPr lang="en-US"/>
          </a:p>
        </p:txBody>
      </p:sp>
      <p:sp>
        <p:nvSpPr>
          <p:cNvPr id="149592" name="Rectangle 148"/>
          <p:cNvSpPr>
            <a:spLocks noChangeArrowheads="1"/>
          </p:cNvSpPr>
          <p:nvPr/>
        </p:nvSpPr>
        <p:spPr bwMode="auto">
          <a:xfrm>
            <a:off x="6248400" y="4343400"/>
            <a:ext cx="152400" cy="152400"/>
          </a:xfrm>
          <a:prstGeom prst="rect">
            <a:avLst/>
          </a:prstGeom>
          <a:solidFill>
            <a:srgbClr val="FF4B00"/>
          </a:solidFill>
          <a:ln w="12700">
            <a:solidFill>
              <a:schemeClr val="bg2"/>
            </a:solidFill>
            <a:miter lim="800000"/>
            <a:headEnd/>
            <a:tailEnd/>
          </a:ln>
        </p:spPr>
        <p:txBody>
          <a:bodyPr wrap="none" anchor="ctr"/>
          <a:lstStyle/>
          <a:p>
            <a:endParaRPr lang="en-US"/>
          </a:p>
        </p:txBody>
      </p:sp>
      <p:sp>
        <p:nvSpPr>
          <p:cNvPr id="149593" name="Rectangle 149"/>
          <p:cNvSpPr>
            <a:spLocks noGrp="1" noChangeArrowheads="1"/>
          </p:cNvSpPr>
          <p:nvPr>
            <p:ph type="body" idx="1"/>
          </p:nvPr>
        </p:nvSpPr>
        <p:spPr>
          <a:xfrm>
            <a:off x="1654175" y="1344613"/>
            <a:ext cx="7162800" cy="714375"/>
          </a:xfrm>
          <a:noFill/>
        </p:spPr>
        <p:txBody>
          <a:bodyPr/>
          <a:lstStyle/>
          <a:p>
            <a:pPr lvl="1" eaLnBrk="1" hangingPunct="1">
              <a:spcBef>
                <a:spcPct val="0"/>
              </a:spcBef>
            </a:pPr>
            <a:r>
              <a:rPr lang="en-US" sz="2000">
                <a:latin typeface="Verdana" charset="0"/>
              </a:rPr>
              <a:t>Sweep plane in each of 6 principle directions</a:t>
            </a:r>
          </a:p>
          <a:p>
            <a:pPr lvl="1" eaLnBrk="1" hangingPunct="1">
              <a:spcBef>
                <a:spcPct val="0"/>
              </a:spcBef>
            </a:pPr>
            <a:r>
              <a:rPr lang="en-US" sz="2000">
                <a:latin typeface="Verdana" charset="0"/>
              </a:rPr>
              <a:t>Consider cameras on only one side of plane</a:t>
            </a:r>
          </a:p>
          <a:p>
            <a:pPr lvl="1" eaLnBrk="1" hangingPunct="1">
              <a:spcBef>
                <a:spcPct val="0"/>
              </a:spcBef>
            </a:pPr>
            <a:r>
              <a:rPr lang="en-US" sz="2000">
                <a:latin typeface="Verdana" charset="0"/>
              </a:rPr>
              <a:t>Repeat until convergence</a:t>
            </a:r>
          </a:p>
        </p:txBody>
      </p:sp>
    </p:spTree>
    <p:extLst>
      <p:ext uri="{BB962C8B-B14F-4D97-AF65-F5344CB8AC3E}">
        <p14:creationId xmlns:p14="http://schemas.microsoft.com/office/powerpoint/2010/main" val="3580519293"/>
      </p:ext>
    </p:extLst>
  </p:cSld>
  <p:clrMapOvr>
    <a:masterClrMapping/>
  </p:clrMapOvr>
  <p:transition advTm="29024"/>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1676400" y="0"/>
            <a:ext cx="7239000" cy="768350"/>
          </a:xfrm>
        </p:spPr>
        <p:txBody>
          <a:bodyPr/>
          <a:lstStyle/>
          <a:p>
            <a:pPr eaLnBrk="1" hangingPunct="1"/>
            <a:r>
              <a:rPr lang="en-US" sz="2800">
                <a:latin typeface="Verdana" charset="0"/>
              </a:rPr>
              <a:t>Space Carving Results:  African Violet</a:t>
            </a:r>
          </a:p>
        </p:txBody>
      </p:sp>
      <p:pic>
        <p:nvPicPr>
          <p:cNvPr id="150531" name="Picture 3" descr="fviolet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41538" y="1031875"/>
            <a:ext cx="2871787" cy="2368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0532" name="Picture 4" descr="fviolet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94375" y="1031875"/>
            <a:ext cx="2747963" cy="237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0533" name="Picture 5" descr="violet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46725" y="3927475"/>
            <a:ext cx="3148013"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0534" name="Picture 6" descr="violet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141538" y="3971925"/>
            <a:ext cx="2943225" cy="2317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2583" name="Text Box 7"/>
          <p:cNvSpPr txBox="1">
            <a:spLocks noChangeArrowheads="1"/>
          </p:cNvSpPr>
          <p:nvPr/>
        </p:nvSpPr>
        <p:spPr bwMode="auto">
          <a:xfrm>
            <a:off x="1878013" y="3394075"/>
            <a:ext cx="3360737" cy="427038"/>
          </a:xfrm>
          <a:prstGeom prst="rect">
            <a:avLst/>
          </a:prstGeom>
          <a:noFill/>
          <a:ln w="9525">
            <a:noFill/>
            <a:miter lim="800000"/>
            <a:headEnd/>
            <a:tailEnd/>
          </a:ln>
          <a:effectLst/>
        </p:spPr>
        <p:txBody>
          <a:bodyPr wrap="none">
            <a:spAutoFit/>
          </a:bodyPr>
          <a:lstStyle/>
          <a:p>
            <a:pPr algn="ctr" eaLnBrk="0" hangingPunct="0">
              <a:defRPr/>
            </a:pPr>
            <a:r>
              <a:rPr lang="en-US" sz="2200" b="1">
                <a:solidFill>
                  <a:schemeClr val="tx2"/>
                </a:solidFill>
                <a:effectLst>
                  <a:outerShdw blurRad="38100" dist="38100" dir="2700000" algn="tl">
                    <a:srgbClr val="C0C0C0"/>
                  </a:outerShdw>
                </a:effectLst>
                <a:latin typeface="Tahoma" pitchFamily="34" charset="0"/>
                <a:ea typeface="+mn-ea"/>
              </a:rPr>
              <a:t>Input Image (1 of 45) </a:t>
            </a:r>
            <a:endParaRPr lang="en-US" b="1">
              <a:solidFill>
                <a:schemeClr val="tx2"/>
              </a:solidFill>
              <a:effectLst>
                <a:outerShdw blurRad="38100" dist="38100" dir="2700000" algn="tl">
                  <a:srgbClr val="C0C0C0"/>
                </a:outerShdw>
              </a:effectLst>
              <a:latin typeface="Times New Roman" pitchFamily="18" charset="0"/>
              <a:ea typeface="+mn-ea"/>
            </a:endParaRPr>
          </a:p>
        </p:txBody>
      </p:sp>
      <p:sp>
        <p:nvSpPr>
          <p:cNvPr id="792584" name="Text Box 8"/>
          <p:cNvSpPr txBox="1">
            <a:spLocks noChangeArrowheads="1"/>
          </p:cNvSpPr>
          <p:nvPr/>
        </p:nvSpPr>
        <p:spPr bwMode="auto">
          <a:xfrm>
            <a:off x="5988050" y="3394075"/>
            <a:ext cx="2314575" cy="427038"/>
          </a:xfrm>
          <a:prstGeom prst="rect">
            <a:avLst/>
          </a:prstGeom>
          <a:noFill/>
          <a:ln w="9525">
            <a:noFill/>
            <a:miter lim="800000"/>
            <a:headEnd/>
            <a:tailEnd/>
          </a:ln>
          <a:effectLst/>
        </p:spPr>
        <p:txBody>
          <a:bodyPr wrap="none">
            <a:spAutoFit/>
          </a:bodyPr>
          <a:lstStyle/>
          <a:p>
            <a:pPr algn="ctr" eaLnBrk="0" hangingPunct="0">
              <a:defRPr/>
            </a:pPr>
            <a:r>
              <a:rPr lang="en-US" sz="2200" b="1">
                <a:solidFill>
                  <a:schemeClr val="tx2"/>
                </a:solidFill>
                <a:effectLst>
                  <a:outerShdw blurRad="38100" dist="38100" dir="2700000" algn="tl">
                    <a:srgbClr val="C0C0C0"/>
                  </a:outerShdw>
                </a:effectLst>
                <a:latin typeface="Tahoma" pitchFamily="34" charset="0"/>
                <a:ea typeface="+mn-ea"/>
              </a:rPr>
              <a:t>Reconstruction</a:t>
            </a:r>
            <a:endParaRPr lang="en-US" b="1">
              <a:solidFill>
                <a:schemeClr val="tx2"/>
              </a:solidFill>
              <a:effectLst>
                <a:outerShdw blurRad="38100" dist="38100" dir="2700000" algn="tl">
                  <a:srgbClr val="C0C0C0"/>
                </a:outerShdw>
              </a:effectLst>
              <a:latin typeface="Times New Roman" pitchFamily="18" charset="0"/>
              <a:ea typeface="+mn-ea"/>
            </a:endParaRPr>
          </a:p>
        </p:txBody>
      </p:sp>
      <p:sp>
        <p:nvSpPr>
          <p:cNvPr id="792585" name="Text Box 9"/>
          <p:cNvSpPr txBox="1">
            <a:spLocks noChangeArrowheads="1"/>
          </p:cNvSpPr>
          <p:nvPr/>
        </p:nvSpPr>
        <p:spPr bwMode="auto">
          <a:xfrm>
            <a:off x="5999163" y="6289675"/>
            <a:ext cx="2314575" cy="427038"/>
          </a:xfrm>
          <a:prstGeom prst="rect">
            <a:avLst/>
          </a:prstGeom>
          <a:noFill/>
          <a:ln w="9525">
            <a:noFill/>
            <a:miter lim="800000"/>
            <a:headEnd/>
            <a:tailEnd/>
          </a:ln>
          <a:effectLst/>
        </p:spPr>
        <p:txBody>
          <a:bodyPr wrap="none">
            <a:spAutoFit/>
          </a:bodyPr>
          <a:lstStyle/>
          <a:p>
            <a:pPr algn="ctr" eaLnBrk="0" hangingPunct="0">
              <a:defRPr/>
            </a:pPr>
            <a:r>
              <a:rPr lang="en-US" sz="2200" b="1">
                <a:solidFill>
                  <a:schemeClr val="tx2"/>
                </a:solidFill>
                <a:effectLst>
                  <a:outerShdw blurRad="38100" dist="38100" dir="2700000" algn="tl">
                    <a:srgbClr val="C0C0C0"/>
                  </a:outerShdw>
                </a:effectLst>
                <a:latin typeface="Tahoma" pitchFamily="34" charset="0"/>
                <a:ea typeface="+mn-ea"/>
              </a:rPr>
              <a:t>Reconstruction</a:t>
            </a:r>
            <a:endParaRPr lang="en-US" b="1">
              <a:solidFill>
                <a:schemeClr val="tx2"/>
              </a:solidFill>
              <a:effectLst>
                <a:outerShdw blurRad="38100" dist="38100" dir="2700000" algn="tl">
                  <a:srgbClr val="C0C0C0"/>
                </a:outerShdw>
              </a:effectLst>
              <a:latin typeface="Times New Roman" pitchFamily="18" charset="0"/>
              <a:ea typeface="+mn-ea"/>
            </a:endParaRPr>
          </a:p>
        </p:txBody>
      </p:sp>
      <p:sp>
        <p:nvSpPr>
          <p:cNvPr id="792586" name="Text Box 10"/>
          <p:cNvSpPr txBox="1">
            <a:spLocks noChangeArrowheads="1"/>
          </p:cNvSpPr>
          <p:nvPr/>
        </p:nvSpPr>
        <p:spPr bwMode="auto">
          <a:xfrm>
            <a:off x="2522538" y="6289675"/>
            <a:ext cx="2314575" cy="427038"/>
          </a:xfrm>
          <a:prstGeom prst="rect">
            <a:avLst/>
          </a:prstGeom>
          <a:noFill/>
          <a:ln w="9525">
            <a:noFill/>
            <a:miter lim="800000"/>
            <a:headEnd/>
            <a:tailEnd/>
          </a:ln>
          <a:effectLst/>
        </p:spPr>
        <p:txBody>
          <a:bodyPr wrap="none">
            <a:spAutoFit/>
          </a:bodyPr>
          <a:lstStyle/>
          <a:p>
            <a:pPr algn="ctr" eaLnBrk="0" hangingPunct="0">
              <a:defRPr/>
            </a:pPr>
            <a:r>
              <a:rPr lang="en-US" sz="2200" b="1">
                <a:solidFill>
                  <a:schemeClr val="tx2"/>
                </a:solidFill>
                <a:effectLst>
                  <a:outerShdw blurRad="38100" dist="38100" dir="2700000" algn="tl">
                    <a:srgbClr val="C0C0C0"/>
                  </a:outerShdw>
                </a:effectLst>
                <a:latin typeface="Tahoma" pitchFamily="34" charset="0"/>
                <a:ea typeface="+mn-ea"/>
              </a:rPr>
              <a:t>Reconstruction</a:t>
            </a:r>
            <a:endParaRPr lang="en-US" b="1">
              <a:solidFill>
                <a:schemeClr val="tx2"/>
              </a:solidFill>
              <a:effectLst>
                <a:outerShdw blurRad="38100" dist="38100" dir="2700000" algn="tl">
                  <a:srgbClr val="C0C0C0"/>
                </a:outerShdw>
              </a:effectLst>
              <a:latin typeface="Times New Roman" pitchFamily="18" charset="0"/>
              <a:ea typeface="+mn-ea"/>
            </a:endParaRPr>
          </a:p>
        </p:txBody>
      </p:sp>
    </p:spTree>
    <p:extLst>
      <p:ext uri="{BB962C8B-B14F-4D97-AF65-F5344CB8AC3E}">
        <p14:creationId xmlns:p14="http://schemas.microsoft.com/office/powerpoint/2010/main" val="4169323585"/>
      </p:ext>
    </p:extLst>
  </p:cSld>
  <p:clrMapOvr>
    <a:masterClrMapping/>
  </p:clrMapOvr>
  <p:transition advTm="29024"/>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676400" y="227013"/>
            <a:ext cx="7239000" cy="636587"/>
          </a:xfrm>
        </p:spPr>
        <p:txBody>
          <a:bodyPr/>
          <a:lstStyle/>
          <a:p>
            <a:pPr eaLnBrk="1" hangingPunct="1"/>
            <a:r>
              <a:rPr lang="en-US" sz="3200">
                <a:latin typeface="Verdana" charset="0"/>
              </a:rPr>
              <a:t>Space Carving Results:  Hand</a:t>
            </a:r>
          </a:p>
        </p:txBody>
      </p:sp>
      <p:sp>
        <p:nvSpPr>
          <p:cNvPr id="794627" name="Text Box 3"/>
          <p:cNvSpPr txBox="1">
            <a:spLocks noChangeArrowheads="1"/>
          </p:cNvSpPr>
          <p:nvPr/>
        </p:nvSpPr>
        <p:spPr bwMode="auto">
          <a:xfrm>
            <a:off x="2544763" y="4429125"/>
            <a:ext cx="1963737" cy="762000"/>
          </a:xfrm>
          <a:prstGeom prst="rect">
            <a:avLst/>
          </a:prstGeom>
          <a:noFill/>
          <a:ln w="9525">
            <a:noFill/>
            <a:miter lim="800000"/>
            <a:headEnd/>
            <a:tailEnd/>
          </a:ln>
          <a:effectLst/>
        </p:spPr>
        <p:txBody>
          <a:bodyPr wrap="none">
            <a:spAutoFit/>
          </a:bodyPr>
          <a:lstStyle/>
          <a:p>
            <a:pPr algn="ctr" eaLnBrk="0" hangingPunct="0">
              <a:defRPr/>
            </a:pPr>
            <a:r>
              <a:rPr lang="en-US" sz="2200" b="1">
                <a:solidFill>
                  <a:schemeClr val="tx2"/>
                </a:solidFill>
                <a:effectLst>
                  <a:outerShdw blurRad="38100" dist="38100" dir="2700000" algn="tl">
                    <a:srgbClr val="C0C0C0"/>
                  </a:outerShdw>
                </a:effectLst>
                <a:latin typeface="Tahoma" pitchFamily="34" charset="0"/>
                <a:ea typeface="+mn-ea"/>
              </a:rPr>
              <a:t>Input Image</a:t>
            </a:r>
          </a:p>
          <a:p>
            <a:pPr algn="ctr" eaLnBrk="0" hangingPunct="0">
              <a:defRPr/>
            </a:pPr>
            <a:r>
              <a:rPr lang="en-US" sz="2200" b="1">
                <a:solidFill>
                  <a:schemeClr val="tx2"/>
                </a:solidFill>
                <a:effectLst>
                  <a:outerShdw blurRad="38100" dist="38100" dir="2700000" algn="tl">
                    <a:srgbClr val="C0C0C0"/>
                  </a:outerShdw>
                </a:effectLst>
                <a:latin typeface="Tahoma" pitchFamily="34" charset="0"/>
                <a:ea typeface="+mn-ea"/>
              </a:rPr>
              <a:t>(1 of 100) </a:t>
            </a:r>
            <a:endParaRPr lang="en-US" b="1">
              <a:solidFill>
                <a:schemeClr val="tx2"/>
              </a:solidFill>
              <a:effectLst>
                <a:outerShdw blurRad="38100" dist="38100" dir="2700000" algn="tl">
                  <a:srgbClr val="C0C0C0"/>
                </a:outerShdw>
              </a:effectLst>
              <a:latin typeface="Times New Roman" pitchFamily="18" charset="0"/>
              <a:ea typeface="+mn-ea"/>
            </a:endParaRPr>
          </a:p>
        </p:txBody>
      </p:sp>
      <p:sp>
        <p:nvSpPr>
          <p:cNvPr id="794628" name="Text Box 4"/>
          <p:cNvSpPr txBox="1">
            <a:spLocks noChangeArrowheads="1"/>
          </p:cNvSpPr>
          <p:nvPr/>
        </p:nvSpPr>
        <p:spPr bwMode="auto">
          <a:xfrm>
            <a:off x="5549900" y="6289675"/>
            <a:ext cx="3592513" cy="427038"/>
          </a:xfrm>
          <a:prstGeom prst="rect">
            <a:avLst/>
          </a:prstGeom>
          <a:noFill/>
          <a:ln w="9525">
            <a:noFill/>
            <a:miter lim="800000"/>
            <a:headEnd/>
            <a:tailEnd/>
          </a:ln>
          <a:effectLst/>
        </p:spPr>
        <p:txBody>
          <a:bodyPr wrap="none">
            <a:spAutoFit/>
          </a:bodyPr>
          <a:lstStyle/>
          <a:p>
            <a:pPr algn="ctr" eaLnBrk="0" hangingPunct="0">
              <a:defRPr/>
            </a:pPr>
            <a:r>
              <a:rPr lang="en-US" sz="2200" b="1">
                <a:solidFill>
                  <a:schemeClr val="tx2"/>
                </a:solidFill>
                <a:effectLst>
                  <a:outerShdw blurRad="38100" dist="38100" dir="2700000" algn="tl">
                    <a:srgbClr val="C0C0C0"/>
                  </a:outerShdw>
                </a:effectLst>
                <a:latin typeface="Tahoma" pitchFamily="34" charset="0"/>
                <a:ea typeface="+mn-ea"/>
              </a:rPr>
              <a:t>Views of Reconstruction</a:t>
            </a:r>
            <a:endParaRPr lang="en-US" b="1">
              <a:solidFill>
                <a:schemeClr val="tx2"/>
              </a:solidFill>
              <a:effectLst>
                <a:outerShdw blurRad="38100" dist="38100" dir="2700000" algn="tl">
                  <a:srgbClr val="C0C0C0"/>
                </a:outerShdw>
              </a:effectLst>
              <a:latin typeface="Times New Roman" pitchFamily="18" charset="0"/>
              <a:ea typeface="+mn-ea"/>
            </a:endParaRPr>
          </a:p>
        </p:txBody>
      </p:sp>
      <p:pic>
        <p:nvPicPr>
          <p:cNvPr id="151557" name="Picture 5" descr="fsarah-las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41488" y="2047875"/>
            <a:ext cx="3657600" cy="230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1558" name="Picture 6" descr="hand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84863" y="1054100"/>
            <a:ext cx="3095625" cy="2557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1559" name="Picture 7" descr="hand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56288" y="3670300"/>
            <a:ext cx="3124200" cy="2608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03525296"/>
      </p:ext>
    </p:extLst>
  </p:cSld>
  <p:clrMapOvr>
    <a:masterClrMapping/>
  </p:clrMapOvr>
  <p:transition advTm="29024"/>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1676400" y="193675"/>
            <a:ext cx="7239000" cy="1143000"/>
          </a:xfrm>
        </p:spPr>
        <p:txBody>
          <a:bodyPr/>
          <a:lstStyle/>
          <a:p>
            <a:pPr eaLnBrk="1" hangingPunct="1"/>
            <a:r>
              <a:rPr lang="en-US">
                <a:latin typeface="Verdana" charset="0"/>
              </a:rPr>
              <a:t>Other Features</a:t>
            </a:r>
          </a:p>
        </p:txBody>
      </p:sp>
      <p:sp>
        <p:nvSpPr>
          <p:cNvPr id="152579" name="Rectangle 3"/>
          <p:cNvSpPr>
            <a:spLocks noChangeArrowheads="1"/>
          </p:cNvSpPr>
          <p:nvPr/>
        </p:nvSpPr>
        <p:spPr bwMode="auto">
          <a:xfrm>
            <a:off x="1633538" y="1219200"/>
            <a:ext cx="7508875"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rgbClr val="FF6600"/>
              </a:buClr>
            </a:pPr>
            <a:r>
              <a:rPr lang="en-US" sz="2800">
                <a:latin typeface="Tahoma" charset="0"/>
              </a:rPr>
              <a:t>Coarse-to-fine Reconstruction</a:t>
            </a:r>
          </a:p>
          <a:p>
            <a:pPr marL="742950" lvl="1" indent="-285750">
              <a:spcBef>
                <a:spcPct val="20000"/>
              </a:spcBef>
              <a:buClr>
                <a:srgbClr val="FF6600"/>
              </a:buClr>
              <a:buFontTx/>
              <a:buChar char="•"/>
            </a:pPr>
            <a:r>
              <a:rPr lang="en-US">
                <a:latin typeface="Tahoma" charset="0"/>
              </a:rPr>
              <a:t>Represent scene as octree</a:t>
            </a:r>
          </a:p>
          <a:p>
            <a:pPr marL="742950" lvl="1" indent="-285750">
              <a:spcBef>
                <a:spcPct val="20000"/>
              </a:spcBef>
              <a:buClr>
                <a:srgbClr val="FF6600"/>
              </a:buClr>
              <a:buFontTx/>
              <a:buChar char="•"/>
            </a:pPr>
            <a:r>
              <a:rPr lang="en-US">
                <a:latin typeface="Tahoma" charset="0"/>
              </a:rPr>
              <a:t>Reconstruct low-res model first, then refine</a:t>
            </a:r>
          </a:p>
          <a:p>
            <a:pPr>
              <a:spcBef>
                <a:spcPct val="20000"/>
              </a:spcBef>
              <a:buClr>
                <a:srgbClr val="FF6600"/>
              </a:buClr>
            </a:pPr>
            <a:r>
              <a:rPr lang="en-US" sz="2800">
                <a:latin typeface="Tahoma" charset="0"/>
              </a:rPr>
              <a:t>Hardware-Acceleration</a:t>
            </a:r>
          </a:p>
          <a:p>
            <a:pPr marL="742950" lvl="1" indent="-285750">
              <a:spcBef>
                <a:spcPct val="20000"/>
              </a:spcBef>
              <a:buClr>
                <a:srgbClr val="FF6600"/>
              </a:buClr>
              <a:buFontTx/>
              <a:buChar char="•"/>
            </a:pPr>
            <a:r>
              <a:rPr lang="en-US">
                <a:latin typeface="Tahoma" charset="0"/>
              </a:rPr>
              <a:t>Use texture-mapping to compute voxel projections</a:t>
            </a:r>
          </a:p>
          <a:p>
            <a:pPr marL="742950" lvl="1" indent="-285750">
              <a:spcBef>
                <a:spcPct val="20000"/>
              </a:spcBef>
              <a:buClr>
                <a:srgbClr val="FF6600"/>
              </a:buClr>
              <a:buFontTx/>
              <a:buChar char="•"/>
            </a:pPr>
            <a:r>
              <a:rPr lang="en-US">
                <a:latin typeface="Tahoma" charset="0"/>
              </a:rPr>
              <a:t>Process voxels an entire plane at a time</a:t>
            </a:r>
          </a:p>
          <a:p>
            <a:pPr>
              <a:spcBef>
                <a:spcPct val="20000"/>
              </a:spcBef>
              <a:buClr>
                <a:srgbClr val="FF6600"/>
              </a:buClr>
            </a:pPr>
            <a:r>
              <a:rPr lang="en-US" sz="2800">
                <a:latin typeface="Tahoma" charset="0"/>
              </a:rPr>
              <a:t>Limitations</a:t>
            </a:r>
          </a:p>
          <a:p>
            <a:pPr marL="742950" lvl="1" indent="-285750">
              <a:spcBef>
                <a:spcPct val="20000"/>
              </a:spcBef>
              <a:buClr>
                <a:srgbClr val="FF6600"/>
              </a:buClr>
              <a:buFontTx/>
              <a:buChar char="•"/>
            </a:pPr>
            <a:r>
              <a:rPr lang="en-US">
                <a:latin typeface="Tahoma" charset="0"/>
              </a:rPr>
              <a:t>Need to acquire calibrated images</a:t>
            </a:r>
          </a:p>
          <a:p>
            <a:pPr marL="742950" lvl="1" indent="-285750">
              <a:spcBef>
                <a:spcPct val="20000"/>
              </a:spcBef>
              <a:buClr>
                <a:srgbClr val="FF6600"/>
              </a:buClr>
              <a:buFontTx/>
              <a:buChar char="•"/>
            </a:pPr>
            <a:r>
              <a:rPr lang="en-US">
                <a:latin typeface="Tahoma" charset="0"/>
              </a:rPr>
              <a:t>Restriction to simple radiance models</a:t>
            </a:r>
          </a:p>
          <a:p>
            <a:pPr marL="742950" lvl="1" indent="-285750">
              <a:spcBef>
                <a:spcPct val="20000"/>
              </a:spcBef>
              <a:buClr>
                <a:srgbClr val="FF6600"/>
              </a:buClr>
              <a:buFontTx/>
              <a:buChar char="•"/>
            </a:pPr>
            <a:r>
              <a:rPr lang="en-US">
                <a:latin typeface="Tahoma" charset="0"/>
              </a:rPr>
              <a:t>Bias toward maximal (fat) reconstructions</a:t>
            </a:r>
          </a:p>
          <a:p>
            <a:pPr marL="742950" lvl="1" indent="-285750">
              <a:spcBef>
                <a:spcPct val="20000"/>
              </a:spcBef>
              <a:buClr>
                <a:srgbClr val="FF6600"/>
              </a:buClr>
              <a:buFontTx/>
              <a:buChar char="•"/>
            </a:pPr>
            <a:r>
              <a:rPr lang="en-US">
                <a:latin typeface="Tahoma" charset="0"/>
              </a:rPr>
              <a:t>Transparency not supported</a:t>
            </a:r>
          </a:p>
        </p:txBody>
      </p:sp>
    </p:spTree>
    <p:extLst>
      <p:ext uri="{BB962C8B-B14F-4D97-AF65-F5344CB8AC3E}">
        <p14:creationId xmlns:p14="http://schemas.microsoft.com/office/powerpoint/2010/main" val="2623746820"/>
      </p:ext>
    </p:extLst>
  </p:cSld>
  <p:clrMapOvr>
    <a:masterClrMapping/>
  </p:clrMapOvr>
  <p:transition advTm="136096"/>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Slide6">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1913" y="247650"/>
            <a:ext cx="7810500" cy="5856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3895986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83DD996-C0B3-FD48-9A98-DA4CA67C4DB6}" type="slidenum">
              <a:rPr lang="en-US" sz="1400">
                <a:latin typeface="Verdana" charset="0"/>
              </a:rPr>
              <a:pPr/>
              <a:t>22</a:t>
            </a:fld>
            <a:endParaRPr lang="en-US" sz="1400">
              <a:latin typeface="Verdana" charset="0"/>
            </a:endParaRPr>
          </a:p>
        </p:txBody>
      </p:sp>
      <p:sp>
        <p:nvSpPr>
          <p:cNvPr id="57346" name="Rectangle 2"/>
          <p:cNvSpPr>
            <a:spLocks noGrp="1" noChangeArrowheads="1"/>
          </p:cNvSpPr>
          <p:nvPr>
            <p:ph type="title"/>
          </p:nvPr>
        </p:nvSpPr>
        <p:spPr/>
        <p:txBody>
          <a:bodyPr/>
          <a:lstStyle/>
          <a:p>
            <a:r>
              <a:rPr lang="en-US">
                <a:latin typeface="Verdana" charset="0"/>
              </a:rPr>
              <a:t>Pixel Dissimilarity</a:t>
            </a:r>
          </a:p>
        </p:txBody>
      </p:sp>
      <p:sp>
        <p:nvSpPr>
          <p:cNvPr id="57347" name="Rectangle 4"/>
          <p:cNvSpPr>
            <a:spLocks noGrp="1" noChangeArrowheads="1"/>
          </p:cNvSpPr>
          <p:nvPr>
            <p:ph type="body" idx="1"/>
          </p:nvPr>
        </p:nvSpPr>
        <p:spPr>
          <a:xfrm>
            <a:off x="1768475" y="1273175"/>
            <a:ext cx="6429375" cy="5195888"/>
          </a:xfrm>
          <a:noFill/>
        </p:spPr>
        <p:txBody>
          <a:bodyPr/>
          <a:lstStyle/>
          <a:p>
            <a:r>
              <a:rPr lang="en-US" sz="2400">
                <a:latin typeface="Verdana" charset="0"/>
              </a:rPr>
              <a:t>Absolute difference of intensities</a:t>
            </a:r>
          </a:p>
          <a:p>
            <a:pPr>
              <a:buFontTx/>
              <a:buNone/>
            </a:pPr>
            <a:r>
              <a:rPr lang="en-US" sz="2400">
                <a:latin typeface="Verdana" charset="0"/>
              </a:rPr>
              <a:t>	c=|I1(x,y)- I2(x-d,y)|</a:t>
            </a:r>
          </a:p>
          <a:p>
            <a:r>
              <a:rPr lang="en-US" sz="2400">
                <a:latin typeface="Verdana" charset="0"/>
              </a:rPr>
              <a:t>Interval matching </a:t>
            </a:r>
            <a:r>
              <a:rPr lang="en-US" sz="1800">
                <a:latin typeface="Verdana" charset="0"/>
              </a:rPr>
              <a:t>[Birchfield &amp; Tomasi 98]</a:t>
            </a:r>
            <a:endParaRPr lang="en-US" sz="2400">
              <a:latin typeface="Verdana" charset="0"/>
            </a:endParaRPr>
          </a:p>
          <a:p>
            <a:pPr lvl="1"/>
            <a:r>
              <a:rPr lang="en-US" sz="2000">
                <a:latin typeface="Verdana" charset="0"/>
              </a:rPr>
              <a:t>Considers sensor integration</a:t>
            </a:r>
          </a:p>
          <a:p>
            <a:pPr lvl="1"/>
            <a:r>
              <a:rPr lang="en-US" sz="2000">
                <a:latin typeface="Verdana" charset="0"/>
              </a:rPr>
              <a:t>Represents pixels as intervals</a:t>
            </a:r>
          </a:p>
        </p:txBody>
      </p:sp>
      <p:pic>
        <p:nvPicPr>
          <p:cNvPr id="1278981" name="Picture 5" descr="birch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11938" y="2716213"/>
            <a:ext cx="2532062" cy="281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78982" name="Picture 6" descr="birch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97038" y="3663950"/>
            <a:ext cx="4403725" cy="319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789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789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descr="Slide8">
            <a:hlinkClick r:id="rId3"/>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t="22388" b="14557"/>
          <a:stretch>
            <a:fillRect/>
          </a:stretch>
        </p:blipFill>
        <p:spPr bwMode="auto">
          <a:xfrm>
            <a:off x="1465263" y="1289050"/>
            <a:ext cx="7678737" cy="3630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 name="Group 3"/>
          <p:cNvGrpSpPr>
            <a:grpSpLocks/>
          </p:cNvGrpSpPr>
          <p:nvPr/>
        </p:nvGrpSpPr>
        <p:grpSpPr bwMode="auto">
          <a:xfrm>
            <a:off x="5599113" y="4991100"/>
            <a:ext cx="2259012" cy="1866900"/>
            <a:chOff x="3527" y="3144"/>
            <a:chExt cx="1423" cy="1176"/>
          </a:xfrm>
        </p:grpSpPr>
        <p:pic>
          <p:nvPicPr>
            <p:cNvPr id="154631" name="Picture 4" descr="Slide11">
              <a:hlinkClick r:id="rId5"/>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27" y="3279"/>
              <a:ext cx="1423" cy="10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4632" name="Text Box 5"/>
            <p:cNvSpPr txBox="1">
              <a:spLocks noChangeArrowheads="1"/>
            </p:cNvSpPr>
            <p:nvPr/>
          </p:nvSpPr>
          <p:spPr bwMode="auto">
            <a:xfrm>
              <a:off x="3766" y="3144"/>
              <a:ext cx="106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latin typeface="Arial Unicode MS" charset="0"/>
                </a:rPr>
                <a:t>voxel occluded</a:t>
              </a:r>
            </a:p>
          </p:txBody>
        </p:sp>
      </p:grpSp>
      <p:sp>
        <p:nvSpPr>
          <p:cNvPr id="154628" name="Text Box 6"/>
          <p:cNvSpPr txBox="1">
            <a:spLocks noChangeArrowheads="1"/>
          </p:cNvSpPr>
          <p:nvPr/>
        </p:nvSpPr>
        <p:spPr bwMode="auto">
          <a:xfrm>
            <a:off x="2022475" y="317500"/>
            <a:ext cx="537845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800" b="1">
                <a:latin typeface="Arial Unicode MS" charset="0"/>
              </a:rPr>
              <a:t>Probalistic Space Carving</a:t>
            </a:r>
          </a:p>
        </p:txBody>
      </p:sp>
      <p:pic>
        <p:nvPicPr>
          <p:cNvPr id="154629" name="Picture 7" descr="Slide8">
            <a:hlinkClick r:id="rId3"/>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73888" y="0"/>
            <a:ext cx="2170112"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4630" name="Text Box 8"/>
          <p:cNvSpPr txBox="1">
            <a:spLocks noChangeArrowheads="1"/>
          </p:cNvSpPr>
          <p:nvPr/>
        </p:nvSpPr>
        <p:spPr bwMode="auto">
          <a:xfrm>
            <a:off x="5316538" y="825500"/>
            <a:ext cx="27749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latin typeface="Arial Unicode MS" charset="0"/>
              </a:rPr>
              <a:t>Broadhurst et al. ICCV</a:t>
            </a:r>
            <a:r>
              <a:rPr lang="ja-JP" altLang="en-US" sz="1800">
                <a:latin typeface="Arial Unicode MS" charset="0"/>
              </a:rPr>
              <a:t>’</a:t>
            </a:r>
            <a:r>
              <a:rPr lang="en-US" sz="1800">
                <a:latin typeface="Arial Unicode MS" charset="0"/>
              </a:rPr>
              <a:t>01</a:t>
            </a:r>
          </a:p>
        </p:txBody>
      </p:sp>
    </p:spTree>
    <p:extLst>
      <p:ext uri="{BB962C8B-B14F-4D97-AF65-F5344CB8AC3E}">
        <p14:creationId xmlns:p14="http://schemas.microsoft.com/office/powerpoint/2010/main" val="27450833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descr="image03"/>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179638" y="1319213"/>
            <a:ext cx="2501900" cy="154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5651" name="Picture 3" descr="Slide8">
            <a:hlinkClick r:id="rId10"/>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73888" y="0"/>
            <a:ext cx="2170112"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2820" name="tower512SI.mpe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12">
            <a:extLst>
              <a:ext uri="{28A0092B-C50C-407E-A947-70E740481C1C}">
                <a14:useLocalDpi xmlns:a14="http://schemas.microsoft.com/office/drawing/2010/main" val="0"/>
              </a:ext>
            </a:extLst>
          </a:blip>
          <a:srcRect/>
          <a:stretch>
            <a:fillRect/>
          </a:stretch>
        </p:blipFill>
        <p:spPr bwMode="auto">
          <a:xfrm>
            <a:off x="1833563" y="3727450"/>
            <a:ext cx="3133725" cy="2351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2821" name="tower512S.mpeg">
            <a:hlinkClick r:id="" action="ppaction://media"/>
          </p:cNvPr>
          <p:cNvPicPr>
            <a:picLocks noRot="1" noChangeAspect="1" noChangeArrowheads="1"/>
          </p:cNvPicPr>
          <p:nvPr>
            <a:videoFile r:link="rId4"/>
            <p:extLst>
              <p:ext uri="{DAA4B4D4-6D71-4841-9C94-3DE7FCFB9230}">
                <p14:media xmlns:p14="http://schemas.microsoft.com/office/powerpoint/2010/main" r:link="rId3"/>
              </p:ext>
            </p:extLst>
          </p:nvPr>
        </p:nvPicPr>
        <p:blipFill>
          <a:blip r:embed="rId13">
            <a:extLst>
              <a:ext uri="{28A0092B-C50C-407E-A947-70E740481C1C}">
                <a14:useLocalDpi xmlns:a14="http://schemas.microsoft.com/office/drawing/2010/main" val="0"/>
              </a:ext>
            </a:extLst>
          </a:blip>
          <a:srcRect/>
          <a:stretch>
            <a:fillRect/>
          </a:stretch>
        </p:blipFill>
        <p:spPr bwMode="auto">
          <a:xfrm>
            <a:off x="5819775" y="700088"/>
            <a:ext cx="3322638" cy="2492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2822" name="tower512SH.mpeg">
            <a:hlinkClick r:id="" action="ppaction://media"/>
          </p:cNvPr>
          <p:cNvPicPr>
            <a:picLocks noRot="1" noChangeAspect="1" noChangeArrowheads="1"/>
          </p:cNvPicPr>
          <p:nvPr>
            <a:videoFile r:link="rId6"/>
            <p:extLst>
              <p:ext uri="{DAA4B4D4-6D71-4841-9C94-3DE7FCFB9230}">
                <p14:media xmlns:p14="http://schemas.microsoft.com/office/powerpoint/2010/main" r:link="rId5"/>
              </p:ext>
            </p:extLst>
          </p:nvPr>
        </p:nvPicPr>
        <p:blipFill>
          <a:blip r:embed="rId14">
            <a:extLst>
              <a:ext uri="{28A0092B-C50C-407E-A947-70E740481C1C}">
                <a14:useLocalDpi xmlns:a14="http://schemas.microsoft.com/office/drawing/2010/main" val="0"/>
              </a:ext>
            </a:extLst>
          </a:blip>
          <a:srcRect/>
          <a:stretch>
            <a:fillRect/>
          </a:stretch>
        </p:blipFill>
        <p:spPr bwMode="auto">
          <a:xfrm>
            <a:off x="5614988" y="3821113"/>
            <a:ext cx="3529012" cy="2646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5655" name="Text Box 7"/>
          <p:cNvSpPr txBox="1">
            <a:spLocks noChangeArrowheads="1"/>
          </p:cNvSpPr>
          <p:nvPr/>
        </p:nvSpPr>
        <p:spPr bwMode="auto">
          <a:xfrm>
            <a:off x="2727325" y="6091238"/>
            <a:ext cx="11239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latin typeface="Arial Unicode MS" charset="0"/>
              </a:rPr>
              <a:t>Bayesian</a:t>
            </a:r>
          </a:p>
        </p:txBody>
      </p:sp>
      <p:sp>
        <p:nvSpPr>
          <p:cNvPr id="155656" name="Rectangle 8"/>
          <p:cNvSpPr>
            <a:spLocks noChangeArrowheads="1"/>
          </p:cNvSpPr>
          <p:nvPr/>
        </p:nvSpPr>
        <p:spPr bwMode="auto">
          <a:xfrm>
            <a:off x="1836738" y="236538"/>
            <a:ext cx="50514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0" hangingPunct="0"/>
            <a:r>
              <a:rPr lang="en-US" b="1"/>
              <a:t>The Master's Lodge Image Sequence</a:t>
            </a:r>
            <a:r>
              <a:rPr lang="en-US"/>
              <a:t> </a:t>
            </a:r>
          </a:p>
        </p:txBody>
      </p:sp>
      <p:pic>
        <p:nvPicPr>
          <p:cNvPr id="155657" name="Picture 9" descr="Slide19">
            <a:hlinkClick r:id="rId15"/>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810250" y="6327775"/>
            <a:ext cx="2743200" cy="588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5658" name="Picture 10" descr="Slide19">
            <a:hlinkClick r:id="rId15"/>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5718175" y="3162300"/>
            <a:ext cx="3119438" cy="811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5659" name="Picture 11" descr="Slide19">
            <a:hlinkClick r:id="rId15"/>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1730375" y="6026150"/>
            <a:ext cx="3173413" cy="909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12843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084" fill="hold"/>
                                        <p:tgtEl>
                                          <p:spTgt spid="8028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02820"/>
                </p:tgtEl>
              </p:cMediaNode>
            </p:video>
            <p:seq concurrent="1" nextAc="seek">
              <p:cTn id="8" restart="whenNotActive" fill="hold" evtFilter="cancelBubble" nodeType="interactiveSeq">
                <p:stCondLst>
                  <p:cond evt="onClick" delay="0">
                    <p:tgtEl>
                      <p:spTgt spid="80282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802820"/>
                                        </p:tgtEl>
                                      </p:cBhvr>
                                    </p:cmd>
                                  </p:childTnLst>
                                </p:cTn>
                              </p:par>
                            </p:childTnLst>
                          </p:cTn>
                        </p:par>
                      </p:childTnLst>
                    </p:cTn>
                  </p:par>
                </p:childTnLst>
              </p:cTn>
              <p:nextCondLst>
                <p:cond evt="onClick" delay="0">
                  <p:tgtEl>
                    <p:spTgt spid="802820"/>
                  </p:tgtEl>
                </p:cond>
              </p:nextCondLst>
            </p:seq>
            <p:seq concurrent="1" nextAc="seek">
              <p:cTn id="13" restart="whenNotActive" fill="hold" evtFilter="cancelBubble" nodeType="interactiveSeq">
                <p:stCondLst>
                  <p:cond evt="onClick" delay="0">
                    <p:tgtEl>
                      <p:spTgt spid="802821"/>
                    </p:tgtEl>
                  </p:cond>
                </p:stCondLst>
                <p:endSync evt="end" delay="0">
                  <p:rtn val="all"/>
                </p:endSync>
                <p:childTnLst>
                  <p:par>
                    <p:cTn id="14" fill="hold" nodeType="clickPar">
                      <p:stCondLst>
                        <p:cond delay="0"/>
                      </p:stCondLst>
                      <p:childTnLst>
                        <p:par>
                          <p:cTn id="15" fill="hold" nodeType="withGroup">
                            <p:stCondLst>
                              <p:cond delay="0"/>
                            </p:stCondLst>
                            <p:childTnLst>
                              <p:par>
                                <p:cTn id="16" presetID="2" presetClass="mediacall" presetSubtype="0" fill="hold" nodeType="clickEffect">
                                  <p:stCondLst>
                                    <p:cond delay="0"/>
                                  </p:stCondLst>
                                  <p:childTnLst>
                                    <p:cmd type="call" cmd="togglePause">
                                      <p:cBhvr>
                                        <p:cTn id="17" dur="1" fill="hold"/>
                                        <p:tgtEl>
                                          <p:spTgt spid="802821"/>
                                        </p:tgtEl>
                                      </p:cBhvr>
                                    </p:cmd>
                                  </p:childTnLst>
                                </p:cTn>
                              </p:par>
                            </p:childTnLst>
                          </p:cTn>
                        </p:par>
                      </p:childTnLst>
                    </p:cTn>
                  </p:par>
                </p:childTnLst>
              </p:cTn>
              <p:nextCondLst>
                <p:cond evt="onClick" delay="0">
                  <p:tgtEl>
                    <p:spTgt spid="802821"/>
                  </p:tgtEl>
                </p:cond>
              </p:nextCondLst>
            </p:seq>
            <p:video>
              <p:cMediaNode>
                <p:cTn id="18" fill="hold" display="0">
                  <p:stCondLst>
                    <p:cond delay="indefinite"/>
                  </p:stCondLst>
                  <p:endCondLst>
                    <p:cond evt="onNext" delay="0">
                      <p:tgtEl>
                        <p:sldTgt/>
                      </p:tgtEl>
                    </p:cond>
                    <p:cond evt="onPrev" delay="0">
                      <p:tgtEl>
                        <p:sldTgt/>
                      </p:tgtEl>
                    </p:cond>
                  </p:endCondLst>
                </p:cTn>
                <p:tgtEl>
                  <p:spTgt spid="802821"/>
                </p:tgtEl>
              </p:cMediaNode>
            </p:video>
            <p:seq concurrent="1" nextAc="seek">
              <p:cTn id="19" restart="whenNotActive" fill="hold" evtFilter="cancelBubble" nodeType="interactiveSeq">
                <p:stCondLst>
                  <p:cond evt="onClick" delay="0">
                    <p:tgtEl>
                      <p:spTgt spid="802822"/>
                    </p:tgtEl>
                  </p:cond>
                </p:stCondLst>
                <p:endSync evt="end" delay="0">
                  <p:rtn val="all"/>
                </p:endSync>
                <p:childTnLst>
                  <p:par>
                    <p:cTn id="20" fill="hold" nodeType="clickPar">
                      <p:stCondLst>
                        <p:cond delay="0"/>
                      </p:stCondLst>
                      <p:childTnLst>
                        <p:par>
                          <p:cTn id="21" fill="hold" nodeType="withGroup">
                            <p:stCondLst>
                              <p:cond delay="0"/>
                            </p:stCondLst>
                            <p:childTnLst>
                              <p:par>
                                <p:cTn id="22" presetID="2" presetClass="mediacall" presetSubtype="0" fill="hold" nodeType="clickEffect">
                                  <p:stCondLst>
                                    <p:cond delay="0"/>
                                  </p:stCondLst>
                                  <p:childTnLst>
                                    <p:cmd type="call" cmd="togglePause">
                                      <p:cBhvr>
                                        <p:cTn id="23" dur="1" fill="hold"/>
                                        <p:tgtEl>
                                          <p:spTgt spid="802822"/>
                                        </p:tgtEl>
                                      </p:cBhvr>
                                    </p:cmd>
                                  </p:childTnLst>
                                </p:cTn>
                              </p:par>
                            </p:childTnLst>
                          </p:cTn>
                        </p:par>
                      </p:childTnLst>
                    </p:cTn>
                  </p:par>
                </p:childTnLst>
              </p:cTn>
              <p:nextCondLst>
                <p:cond evt="onClick" delay="0">
                  <p:tgtEl>
                    <p:spTgt spid="802822"/>
                  </p:tgtEl>
                </p:cond>
              </p:nextCondLst>
            </p:seq>
            <p:video>
              <p:cMediaNode>
                <p:cTn id="24" fill="hold" display="0">
                  <p:stCondLst>
                    <p:cond delay="indefinite"/>
                  </p:stCondLst>
                  <p:endCondLst>
                    <p:cond evt="onNext" delay="0">
                      <p:tgtEl>
                        <p:sldTgt/>
                      </p:tgtEl>
                    </p:cond>
                    <p:cond evt="onPrev" delay="0">
                      <p:tgtEl>
                        <p:sldTgt/>
                      </p:tgtEl>
                    </p:cond>
                  </p:endCondLst>
                </p:cTn>
                <p:tgtEl>
                  <p:spTgt spid="802822"/>
                </p:tgtEl>
              </p:cMediaNode>
            </p:video>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Space carving for specular surfaces</a:t>
            </a:r>
            <a:endParaRPr lang="en-US" sz="2800" dirty="0"/>
          </a:p>
        </p:txBody>
      </p:sp>
      <p:sp>
        <p:nvSpPr>
          <p:cNvPr id="6" name="TextBox 5"/>
          <p:cNvSpPr txBox="1"/>
          <p:nvPr/>
        </p:nvSpPr>
        <p:spPr>
          <a:xfrm>
            <a:off x="4940300" y="977900"/>
            <a:ext cx="4070721" cy="369332"/>
          </a:xfrm>
          <a:prstGeom prst="rect">
            <a:avLst/>
          </a:prstGeom>
          <a:noFill/>
        </p:spPr>
        <p:txBody>
          <a:bodyPr wrap="none" rtlCol="0">
            <a:spAutoFit/>
          </a:bodyPr>
          <a:lstStyle/>
          <a:p>
            <a:r>
              <a:rPr lang="en-US" sz="1800" dirty="0" smtClean="0">
                <a:solidFill>
                  <a:schemeClr val="accent2"/>
                </a:solidFill>
                <a:latin typeface="Verdana"/>
                <a:cs typeface="Verdana"/>
              </a:rPr>
              <a:t>(Yang, Pollefeys and Welch 2003)</a:t>
            </a:r>
            <a:endParaRPr lang="en-US" sz="1800" dirty="0">
              <a:solidFill>
                <a:schemeClr val="accent2"/>
              </a:solidFill>
              <a:latin typeface="Verdana"/>
              <a:cs typeface="Verdana"/>
            </a:endParaRPr>
          </a:p>
        </p:txBody>
      </p:sp>
      <p:pic>
        <p:nvPicPr>
          <p:cNvPr id="8" name="Picture 7"/>
          <p:cNvPicPr>
            <a:picLocks noChangeAspect="1"/>
          </p:cNvPicPr>
          <p:nvPr/>
        </p:nvPicPr>
        <p:blipFill>
          <a:blip r:embed="rId3"/>
          <a:stretch>
            <a:fillRect/>
          </a:stretch>
        </p:blipFill>
        <p:spPr>
          <a:xfrm>
            <a:off x="0" y="0"/>
            <a:ext cx="9133436" cy="6858000"/>
          </a:xfrm>
          <a:prstGeom prst="rect">
            <a:avLst/>
          </a:prstGeom>
        </p:spPr>
      </p:pic>
    </p:spTree>
    <p:extLst>
      <p:ext uri="{BB962C8B-B14F-4D97-AF65-F5344CB8AC3E}">
        <p14:creationId xmlns:p14="http://schemas.microsoft.com/office/powerpoint/2010/main" val="3119313678"/>
      </p:ext>
    </p:extLst>
  </p:cSld>
  <p:clrMapOvr>
    <a:masterClrMapping/>
  </p:clrMapOv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14338" y="268288"/>
            <a:ext cx="8229600" cy="1139825"/>
          </a:xfrm>
        </p:spPr>
        <p:txBody>
          <a:bodyPr/>
          <a:lstStyle/>
          <a:p>
            <a:pPr eaLnBrk="1" hangingPunct="1"/>
            <a:r>
              <a:rPr lang="en-US">
                <a:latin typeface="Verdana" charset="0"/>
              </a:rPr>
              <a:t>Experiment</a:t>
            </a:r>
          </a:p>
        </p:txBody>
      </p:sp>
      <p:pic>
        <p:nvPicPr>
          <p:cNvPr id="156675" name="Picture 3" descr="dummy_02f000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44563" y="1238250"/>
            <a:ext cx="3046412"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6676" name="Picture 4" descr="dummy_04f000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73138" y="3870325"/>
            <a:ext cx="3046412"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6677" name="Picture 5" descr="dummy_01f000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689475" y="1231900"/>
            <a:ext cx="3046413"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6678" name="Picture 6" descr="dummy_00f000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759325" y="3857625"/>
            <a:ext cx="3046413"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10056553"/>
      </p:ext>
    </p:extLst>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r>
              <a:rPr lang="en-US">
                <a:latin typeface="Verdana" charset="0"/>
              </a:rPr>
              <a:t>Animated Views</a:t>
            </a:r>
          </a:p>
        </p:txBody>
      </p:sp>
      <p:pic>
        <p:nvPicPr>
          <p:cNvPr id="157699" name="Picture 3" descr="torso-smooth"/>
          <p:cNvPicPr>
            <a:picLocks noGrp="1" noChangeAspect="1" noChangeArrowheads="1" noCrop="1"/>
          </p:cNvPicPr>
          <p:nvPr>
            <p:ph idx="1"/>
          </p:nvPr>
        </p:nvPicPr>
        <p:blipFill>
          <a:blip r:embed="rId3">
            <a:extLst>
              <a:ext uri="{28A0092B-C50C-407E-A947-70E740481C1C}">
                <a14:useLocalDpi xmlns:a14="http://schemas.microsoft.com/office/drawing/2010/main"/>
              </a:ext>
            </a:extLst>
          </a:blip>
          <a:srcRect/>
          <a:stretch>
            <a:fillRect/>
          </a:stretch>
        </p:blipFill>
        <p:spPr>
          <a:xfrm>
            <a:off x="2503488" y="1298575"/>
            <a:ext cx="4221162" cy="4530725"/>
          </a:xfrm>
          <a:noFill/>
        </p:spPr>
      </p:pic>
      <p:sp>
        <p:nvSpPr>
          <p:cNvPr id="157700" name="Text Box 4"/>
          <p:cNvSpPr txBox="1">
            <a:spLocks noChangeArrowheads="1"/>
          </p:cNvSpPr>
          <p:nvPr/>
        </p:nvSpPr>
        <p:spPr bwMode="auto">
          <a:xfrm>
            <a:off x="4216400" y="5868988"/>
            <a:ext cx="15224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a:latin typeface="Helvetica" charset="0"/>
              </a:rPr>
              <a:t>Our result</a:t>
            </a:r>
          </a:p>
        </p:txBody>
      </p:sp>
    </p:spTree>
    <p:extLst>
      <p:ext uri="{BB962C8B-B14F-4D97-AF65-F5344CB8AC3E}">
        <p14:creationId xmlns:p14="http://schemas.microsoft.com/office/powerpoint/2010/main" val="493751463"/>
      </p:ext>
    </p:extLst>
  </p:cSld>
  <p:clrMapOvr>
    <a:masterClrMapping/>
  </p:clrMapOv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49813"/>
          <a:stretch/>
        </p:blipFill>
        <p:spPr>
          <a:xfrm>
            <a:off x="519113" y="2014613"/>
            <a:ext cx="4472066" cy="1731435"/>
          </a:xfrm>
          <a:prstGeom prst="rect">
            <a:avLst/>
          </a:prstGeom>
        </p:spPr>
      </p:pic>
      <p:pic>
        <p:nvPicPr>
          <p:cNvPr id="5" name="Picture 4"/>
          <p:cNvPicPr>
            <a:picLocks noChangeAspect="1"/>
          </p:cNvPicPr>
          <p:nvPr/>
        </p:nvPicPr>
        <p:blipFill rotWithShape="1">
          <a:blip r:embed="rId2"/>
          <a:srcRect l="50258" r="24673"/>
          <a:stretch/>
        </p:blipFill>
        <p:spPr>
          <a:xfrm>
            <a:off x="2689297" y="3846863"/>
            <a:ext cx="2207981" cy="1711329"/>
          </a:xfrm>
          <a:prstGeom prst="rect">
            <a:avLst/>
          </a:prstGeom>
        </p:spPr>
      </p:pic>
      <p:sp>
        <p:nvSpPr>
          <p:cNvPr id="6" name="Text Box 1"/>
          <p:cNvSpPr txBox="1">
            <a:spLocks noChangeArrowheads="1"/>
          </p:cNvSpPr>
          <p:nvPr/>
        </p:nvSpPr>
        <p:spPr bwMode="auto">
          <a:xfrm>
            <a:off x="1712916" y="460888"/>
            <a:ext cx="5831681"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6000">
                <a:solidFill>
                  <a:srgbClr val="000000"/>
                </a:solidFill>
                <a:round/>
                <a:headEnd/>
                <a:tailEnd/>
              </a14:hiddenLine>
            </a:ext>
          </a:extLst>
        </p:spPr>
        <p:txBody>
          <a:bodyPr lIns="67500" tIns="35100" rIns="67500" bIns="351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cs typeface="ＭＳ Ｐゴシック"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ea typeface="ＭＳ Ｐゴシック" charset="0"/>
              </a:defRPr>
            </a:lvl9pPr>
          </a:lstStyle>
          <a:p>
            <a:pPr algn="ctr" eaLnBrk="1" hangingPunct="1"/>
            <a:r>
              <a:rPr lang="en-GB" sz="3000" dirty="0" smtClean="0">
                <a:solidFill>
                  <a:srgbClr val="000000"/>
                </a:solidFill>
                <a:latin typeface="Calibri" charset="0"/>
                <a:ea typeface="SimSun" charset="0"/>
                <a:cs typeface="SimSun" charset="0"/>
              </a:rPr>
              <a:t>Semantic Multi-View Stereo Fusion</a:t>
            </a:r>
          </a:p>
        </p:txBody>
      </p:sp>
      <p:sp>
        <p:nvSpPr>
          <p:cNvPr id="7" name="Rectangle 23"/>
          <p:cNvSpPr>
            <a:spLocks noChangeArrowheads="1"/>
          </p:cNvSpPr>
          <p:nvPr/>
        </p:nvSpPr>
        <p:spPr bwMode="auto">
          <a:xfrm>
            <a:off x="2667780" y="5626267"/>
            <a:ext cx="300595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lg"/>
                <a:tailEnd type="none" w="sm" len="lg"/>
              </a14:hiddenLine>
            </a:ext>
          </a:extLst>
        </p:spPr>
        <p:txBody>
          <a:bodyPr wrap="none">
            <a:spAutoFit/>
          </a:bodyPr>
          <a:lstStyle/>
          <a:p>
            <a:pPr eaLnBrk="0" hangingPunct="0">
              <a:spcBef>
                <a:spcPct val="20000"/>
              </a:spcBef>
              <a:buClr>
                <a:schemeClr val="tx2"/>
              </a:buClr>
              <a:buSzPct val="120000"/>
            </a:pPr>
            <a:r>
              <a:rPr lang="en-US" sz="1800" dirty="0">
                <a:solidFill>
                  <a:schemeClr val="accent2"/>
                </a:solidFill>
                <a:latin typeface="ETH Light" charset="0"/>
              </a:rPr>
              <a:t>(</a:t>
            </a:r>
            <a:r>
              <a:rPr lang="en-US" sz="1800" dirty="0" err="1">
                <a:solidFill>
                  <a:schemeClr val="accent2"/>
                </a:solidFill>
                <a:latin typeface="ETH Light" charset="0"/>
              </a:rPr>
              <a:t>Savinov</a:t>
            </a:r>
            <a:r>
              <a:rPr lang="en-US" sz="1800" dirty="0">
                <a:solidFill>
                  <a:schemeClr val="accent2"/>
                </a:solidFill>
                <a:latin typeface="ETH Light" charset="0"/>
              </a:rPr>
              <a:t> et al, CVPR15/16)</a:t>
            </a:r>
            <a:endParaRPr lang="de-DE" sz="1800" dirty="0">
              <a:solidFill>
                <a:schemeClr val="accent2"/>
              </a:solidFill>
              <a:latin typeface="ETH Light" charset="0"/>
            </a:endParaRPr>
          </a:p>
        </p:txBody>
      </p:sp>
      <p:sp>
        <p:nvSpPr>
          <p:cNvPr id="8" name="Down Arrow 7"/>
          <p:cNvSpPr/>
          <p:nvPr/>
        </p:nvSpPr>
        <p:spPr bwMode="auto">
          <a:xfrm>
            <a:off x="3122235" y="3783265"/>
            <a:ext cx="162352" cy="238100"/>
          </a:xfrm>
          <a:prstGeom prst="downArrow">
            <a:avLst/>
          </a:prstGeom>
          <a:noFill/>
          <a:ln w="28575" cap="flat" cmpd="sng" algn="ctr">
            <a:solidFill>
              <a:srgbClr val="CC33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fontAlgn="base">
              <a:spcBef>
                <a:spcPct val="0"/>
              </a:spcBef>
              <a:spcAft>
                <a:spcPct val="0"/>
              </a:spcAft>
            </a:pPr>
            <a:endParaRPr lang="en-US" sz="1800" b="1">
              <a:latin typeface="Arial" pitchFamily="34" charset="0"/>
            </a:endParaRPr>
          </a:p>
        </p:txBody>
      </p:sp>
      <p:sp>
        <p:nvSpPr>
          <p:cNvPr id="10" name="Up Arrow 9"/>
          <p:cNvSpPr/>
          <p:nvPr/>
        </p:nvSpPr>
        <p:spPr bwMode="auto">
          <a:xfrm>
            <a:off x="4215401" y="3794087"/>
            <a:ext cx="151527" cy="216455"/>
          </a:xfrm>
          <a:prstGeom prst="upArrow">
            <a:avLst/>
          </a:prstGeom>
          <a:noFill/>
          <a:ln w="28575" cap="flat" cmpd="sng" algn="ctr">
            <a:solidFill>
              <a:srgbClr val="CC3300"/>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fontAlgn="base">
              <a:spcBef>
                <a:spcPct val="0"/>
              </a:spcBef>
              <a:spcAft>
                <a:spcPct val="0"/>
              </a:spcAft>
            </a:pPr>
            <a:endParaRPr lang="en-US" sz="1800" b="1">
              <a:latin typeface="Arial" pitchFamily="34" charset="0"/>
            </a:endParaRPr>
          </a:p>
        </p:txBody>
      </p:sp>
      <p:sp>
        <p:nvSpPr>
          <p:cNvPr id="11" name="TextBox 10"/>
          <p:cNvSpPr txBox="1"/>
          <p:nvPr/>
        </p:nvSpPr>
        <p:spPr>
          <a:xfrm>
            <a:off x="2083736" y="3717648"/>
            <a:ext cx="1043876" cy="369332"/>
          </a:xfrm>
          <a:prstGeom prst="rect">
            <a:avLst/>
          </a:prstGeom>
          <a:noFill/>
        </p:spPr>
        <p:txBody>
          <a:bodyPr wrap="none" rtlCol="0">
            <a:spAutoFit/>
          </a:bodyPr>
          <a:lstStyle/>
          <a:p>
            <a:r>
              <a:rPr lang="en-US" sz="1800" dirty="0">
                <a:solidFill>
                  <a:srgbClr val="FF0000"/>
                </a:solidFill>
              </a:rPr>
              <a:t>inference</a:t>
            </a:r>
          </a:p>
        </p:txBody>
      </p:sp>
      <p:sp>
        <p:nvSpPr>
          <p:cNvPr id="12" name="TextBox 11"/>
          <p:cNvSpPr txBox="1"/>
          <p:nvPr/>
        </p:nvSpPr>
        <p:spPr>
          <a:xfrm>
            <a:off x="4404143" y="3705197"/>
            <a:ext cx="1204176" cy="369332"/>
          </a:xfrm>
          <a:prstGeom prst="rect">
            <a:avLst/>
          </a:prstGeom>
          <a:noFill/>
        </p:spPr>
        <p:txBody>
          <a:bodyPr wrap="none" rtlCol="0">
            <a:spAutoFit/>
          </a:bodyPr>
          <a:lstStyle/>
          <a:p>
            <a:r>
              <a:rPr lang="en-US" sz="1800" dirty="0">
                <a:solidFill>
                  <a:srgbClr val="FF0000"/>
                </a:solidFill>
              </a:rPr>
              <a:t>generative </a:t>
            </a:r>
          </a:p>
        </p:txBody>
      </p:sp>
      <p:sp>
        <p:nvSpPr>
          <p:cNvPr id="13" name="TextBox 12"/>
          <p:cNvSpPr txBox="1"/>
          <p:nvPr/>
        </p:nvSpPr>
        <p:spPr>
          <a:xfrm>
            <a:off x="3253424" y="1739093"/>
            <a:ext cx="1295676" cy="369332"/>
          </a:xfrm>
          <a:prstGeom prst="rect">
            <a:avLst/>
          </a:prstGeom>
          <a:noFill/>
        </p:spPr>
        <p:txBody>
          <a:bodyPr wrap="none" rtlCol="0">
            <a:spAutoFit/>
          </a:bodyPr>
          <a:lstStyle/>
          <a:p>
            <a:r>
              <a:rPr lang="en-US" sz="1800" dirty="0">
                <a:solidFill>
                  <a:srgbClr val="FF0000"/>
                </a:solidFill>
              </a:rPr>
              <a:t>minimize </a:t>
            </a:r>
            <a:r>
              <a:rPr lang="en-US" sz="1800" dirty="0" err="1">
                <a:solidFill>
                  <a:srgbClr val="FF0000"/>
                </a:solidFill>
              </a:rPr>
              <a:t>Δ</a:t>
            </a:r>
            <a:r>
              <a:rPr lang="en-US" sz="1800" dirty="0">
                <a:solidFill>
                  <a:srgbClr val="FF0000"/>
                </a:solidFill>
              </a:rPr>
              <a:t> </a:t>
            </a:r>
          </a:p>
        </p:txBody>
      </p:sp>
      <p:pic>
        <p:nvPicPr>
          <p:cNvPr id="14" name="Picture 13" descr="global_local_view.png"/>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66068" y="3127529"/>
            <a:ext cx="3577932" cy="1649467"/>
          </a:xfrm>
          <a:prstGeom prst="rect">
            <a:avLst/>
          </a:prstGeom>
        </p:spPr>
      </p:pic>
      <p:sp>
        <p:nvSpPr>
          <p:cNvPr id="2" name="TextBox 1"/>
          <p:cNvSpPr txBox="1"/>
          <p:nvPr/>
        </p:nvSpPr>
        <p:spPr>
          <a:xfrm>
            <a:off x="6241409" y="4839923"/>
            <a:ext cx="787395" cy="369332"/>
          </a:xfrm>
          <a:prstGeom prst="rect">
            <a:avLst/>
          </a:prstGeom>
          <a:noFill/>
        </p:spPr>
        <p:txBody>
          <a:bodyPr wrap="none" rtlCol="0">
            <a:spAutoFit/>
          </a:bodyPr>
          <a:lstStyle/>
          <a:p>
            <a:r>
              <a:rPr lang="en-US" sz="1800" dirty="0"/>
              <a:t>(prior)</a:t>
            </a:r>
          </a:p>
        </p:txBody>
      </p:sp>
      <p:sp>
        <p:nvSpPr>
          <p:cNvPr id="15" name="TextBox 14"/>
          <p:cNvSpPr txBox="1"/>
          <p:nvPr/>
        </p:nvSpPr>
        <p:spPr>
          <a:xfrm>
            <a:off x="8041896" y="4839923"/>
            <a:ext cx="1095172" cy="369332"/>
          </a:xfrm>
          <a:prstGeom prst="rect">
            <a:avLst/>
          </a:prstGeom>
          <a:noFill/>
        </p:spPr>
        <p:txBody>
          <a:bodyPr wrap="none" rtlCol="0">
            <a:spAutoFit/>
          </a:bodyPr>
          <a:lstStyle/>
          <a:p>
            <a:r>
              <a:rPr lang="en-US" sz="1800" dirty="0"/>
              <a:t>(</a:t>
            </a:r>
            <a:r>
              <a:rPr lang="en-US" sz="1800" dirty="0" err="1"/>
              <a:t>datacost</a:t>
            </a:r>
            <a:r>
              <a:rPr lang="en-US" sz="1800" dirty="0"/>
              <a:t>)</a:t>
            </a:r>
          </a:p>
        </p:txBody>
      </p:sp>
      <p:sp>
        <p:nvSpPr>
          <p:cNvPr id="3" name="TextBox 2"/>
          <p:cNvSpPr txBox="1"/>
          <p:nvPr/>
        </p:nvSpPr>
        <p:spPr>
          <a:xfrm>
            <a:off x="5908916" y="2689589"/>
            <a:ext cx="3005951" cy="369332"/>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p</a:t>
            </a:r>
            <a:r>
              <a:rPr lang="en-US" sz="1800" dirty="0" smtClean="0">
                <a:latin typeface="Arial" panose="020B0604020202020204" pitchFamily="34" charset="0"/>
                <a:cs typeface="Arial" panose="020B0604020202020204" pitchFamily="34" charset="0"/>
              </a:rPr>
              <a:t>roper treatment of visibility</a:t>
            </a:r>
            <a:endParaRPr lang="en-US" sz="1800" dirty="0">
              <a:latin typeface="Arial" panose="020B0604020202020204" pitchFamily="34" charset="0"/>
              <a:cs typeface="Arial" panose="020B0604020202020204" pitchFamily="34" charset="0"/>
            </a:endParaRPr>
          </a:p>
        </p:txBody>
      </p:sp>
      <p:pic>
        <p:nvPicPr>
          <p:cNvPr id="16" name="Picture 15"/>
          <p:cNvPicPr>
            <a:picLocks noChangeAspect="1"/>
          </p:cNvPicPr>
          <p:nvPr/>
        </p:nvPicPr>
        <p:blipFill>
          <a:blip r:embed="rId4"/>
          <a:stretch>
            <a:fillRect/>
          </a:stretch>
        </p:blipFill>
        <p:spPr>
          <a:xfrm>
            <a:off x="7483911" y="462605"/>
            <a:ext cx="1430956" cy="2002185"/>
          </a:xfrm>
          <a:prstGeom prst="rect">
            <a:avLst/>
          </a:prstGeom>
        </p:spPr>
      </p:pic>
      <p:pic>
        <p:nvPicPr>
          <p:cNvPr id="17" name="Picture 16"/>
          <p:cNvPicPr>
            <a:picLocks noChangeAspect="1"/>
          </p:cNvPicPr>
          <p:nvPr/>
        </p:nvPicPr>
        <p:blipFill rotWithShape="1">
          <a:blip r:embed="rId5"/>
          <a:srcRect b="50341"/>
          <a:stretch/>
        </p:blipFill>
        <p:spPr>
          <a:xfrm>
            <a:off x="6477102" y="1042270"/>
            <a:ext cx="1006809" cy="1534919"/>
          </a:xfrm>
          <a:prstGeom prst="rect">
            <a:avLst/>
          </a:prstGeom>
        </p:spPr>
      </p:pic>
    </p:spTree>
    <p:extLst>
      <p:ext uri="{BB962C8B-B14F-4D97-AF65-F5344CB8AC3E}">
        <p14:creationId xmlns:p14="http://schemas.microsoft.com/office/powerpoint/2010/main" val="146690273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49"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6AB29DE-41BB-454F-8020-44A40853F95C}" type="slidenum">
              <a:rPr lang="en-US" sz="1400">
                <a:latin typeface="Verdana" charset="0"/>
              </a:rPr>
              <a:pPr/>
              <a:t>226</a:t>
            </a:fld>
            <a:endParaRPr lang="en-US" sz="1400">
              <a:latin typeface="Verdana" charset="0"/>
            </a:endParaRPr>
          </a:p>
        </p:txBody>
      </p:sp>
      <p:sp>
        <p:nvSpPr>
          <p:cNvPr id="539650" name="Rectangle 2"/>
          <p:cNvSpPr>
            <a:spLocks noGrp="1" noChangeArrowheads="1"/>
          </p:cNvSpPr>
          <p:nvPr>
            <p:ph type="title"/>
          </p:nvPr>
        </p:nvSpPr>
        <p:spPr>
          <a:xfrm>
            <a:off x="1524000" y="381000"/>
            <a:ext cx="7391400" cy="3387725"/>
          </a:xfrm>
        </p:spPr>
        <p:txBody>
          <a:bodyPr/>
          <a:lstStyle/>
          <a:p>
            <a:pPr eaLnBrk="1" hangingPunct="1"/>
            <a:r>
              <a:rPr lang="en-US" dirty="0">
                <a:latin typeface="Verdana" charset="0"/>
              </a:rPr>
              <a:t/>
            </a:r>
            <a:br>
              <a:rPr lang="en-US" dirty="0">
                <a:latin typeface="Verdana" charset="0"/>
              </a:rPr>
            </a:br>
            <a:r>
              <a:rPr lang="en-US" dirty="0">
                <a:latin typeface="Verdana" charset="0"/>
              </a:rPr>
              <a:t/>
            </a:r>
            <a:br>
              <a:rPr lang="en-US" dirty="0">
                <a:latin typeface="Verdana" charset="0"/>
              </a:rPr>
            </a:br>
            <a:r>
              <a:rPr lang="en-US" dirty="0">
                <a:latin typeface="Verdana" charset="0"/>
              </a:rPr>
              <a:t/>
            </a:r>
            <a:br>
              <a:rPr lang="en-US" dirty="0">
                <a:latin typeface="Verdana" charset="0"/>
              </a:rPr>
            </a:br>
            <a:r>
              <a:rPr lang="en-US" dirty="0">
                <a:latin typeface="Verdana" charset="0"/>
              </a:rPr>
              <a:t>Next week:</a:t>
            </a:r>
            <a:br>
              <a:rPr lang="en-US" dirty="0">
                <a:latin typeface="Verdana" charset="0"/>
              </a:rPr>
            </a:br>
            <a:r>
              <a:rPr lang="en-US" dirty="0">
                <a:latin typeface="Verdana" charset="0"/>
              </a:rPr>
              <a:t>Structure from Motion</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D7CE9C2-0C58-2944-A5EE-434E364C97C6}" type="slidenum">
              <a:rPr lang="en-US" sz="1400">
                <a:latin typeface="Verdana" charset="0"/>
              </a:rPr>
              <a:pPr/>
              <a:t>23</a:t>
            </a:fld>
            <a:endParaRPr lang="en-US" sz="1400">
              <a:latin typeface="Verdana" charset="0"/>
            </a:endParaRPr>
          </a:p>
        </p:txBody>
      </p:sp>
      <p:sp>
        <p:nvSpPr>
          <p:cNvPr id="59394" name="Rectangle 2"/>
          <p:cNvSpPr>
            <a:spLocks noGrp="1" noChangeArrowheads="1"/>
          </p:cNvSpPr>
          <p:nvPr>
            <p:ph type="title"/>
          </p:nvPr>
        </p:nvSpPr>
        <p:spPr/>
        <p:txBody>
          <a:bodyPr/>
          <a:lstStyle/>
          <a:p>
            <a:r>
              <a:rPr lang="en-US">
                <a:latin typeface="Verdana" charset="0"/>
              </a:rPr>
              <a:t>Alternative Dissimilarity Measures</a:t>
            </a:r>
          </a:p>
        </p:txBody>
      </p:sp>
      <p:sp>
        <p:nvSpPr>
          <p:cNvPr id="59395" name="Rectangle 3"/>
          <p:cNvSpPr>
            <a:spLocks noGrp="1" noChangeArrowheads="1"/>
          </p:cNvSpPr>
          <p:nvPr>
            <p:ph type="body" idx="1"/>
          </p:nvPr>
        </p:nvSpPr>
        <p:spPr>
          <a:xfrm>
            <a:off x="1636713" y="1619250"/>
            <a:ext cx="7050087" cy="4837113"/>
          </a:xfrm>
        </p:spPr>
        <p:txBody>
          <a:bodyPr/>
          <a:lstStyle/>
          <a:p>
            <a:r>
              <a:rPr lang="en-US" sz="2400">
                <a:latin typeface="Verdana" charset="0"/>
              </a:rPr>
              <a:t>Rank and Census transforms </a:t>
            </a:r>
            <a:r>
              <a:rPr lang="en-US" sz="1800">
                <a:latin typeface="Verdana" charset="0"/>
              </a:rPr>
              <a:t>[Zabih ECCV94]</a:t>
            </a:r>
            <a:endParaRPr lang="en-US" sz="2400">
              <a:latin typeface="Verdana" charset="0"/>
            </a:endParaRPr>
          </a:p>
          <a:p>
            <a:r>
              <a:rPr lang="en-US" sz="2400">
                <a:latin typeface="Verdana" charset="0"/>
              </a:rPr>
              <a:t>Rank transform:</a:t>
            </a:r>
          </a:p>
          <a:p>
            <a:pPr lvl="1"/>
            <a:r>
              <a:rPr lang="en-US" sz="2000">
                <a:latin typeface="Verdana" charset="0"/>
              </a:rPr>
              <a:t>Define window containing R pixels around each pixel</a:t>
            </a:r>
          </a:p>
          <a:p>
            <a:pPr lvl="1"/>
            <a:r>
              <a:rPr lang="en-US" sz="2000">
                <a:latin typeface="Verdana" charset="0"/>
              </a:rPr>
              <a:t>Count the number of pixels with lower intensities than center pixel in the window</a:t>
            </a:r>
          </a:p>
          <a:p>
            <a:pPr lvl="1"/>
            <a:r>
              <a:rPr lang="en-US" sz="2000">
                <a:latin typeface="Verdana" charset="0"/>
              </a:rPr>
              <a:t>Replace intensity with rank (0..R-1)</a:t>
            </a:r>
          </a:p>
          <a:p>
            <a:pPr lvl="1"/>
            <a:r>
              <a:rPr lang="en-US" sz="2000">
                <a:latin typeface="Verdana" charset="0"/>
              </a:rPr>
              <a:t>Compute SAD on rank-transformed images</a:t>
            </a:r>
          </a:p>
          <a:p>
            <a:r>
              <a:rPr lang="en-US" sz="2400">
                <a:latin typeface="Verdana" charset="0"/>
              </a:rPr>
              <a:t>Census transform: </a:t>
            </a:r>
          </a:p>
          <a:p>
            <a:pPr lvl="1"/>
            <a:r>
              <a:rPr lang="en-US" sz="2000">
                <a:latin typeface="Verdana" charset="0"/>
              </a:rPr>
              <a:t>Use bit string, defined by neighbors, instead of scalar rank</a:t>
            </a:r>
          </a:p>
          <a:p>
            <a:r>
              <a:rPr lang="en-US" sz="2400">
                <a:latin typeface="Verdana" charset="0"/>
              </a:rPr>
              <a:t>Robust against illumination changes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CAD0E3F-E76B-6046-8154-2B684FCDED49}" type="slidenum">
              <a:rPr lang="en-US" sz="1400">
                <a:latin typeface="Verdana" charset="0"/>
              </a:rPr>
              <a:pPr/>
              <a:t>24</a:t>
            </a:fld>
            <a:endParaRPr lang="en-US" sz="1400">
              <a:latin typeface="Verdana" charset="0"/>
            </a:endParaRPr>
          </a:p>
        </p:txBody>
      </p:sp>
      <p:sp>
        <p:nvSpPr>
          <p:cNvPr id="61442" name="Rectangle 2"/>
          <p:cNvSpPr>
            <a:spLocks noGrp="1" noChangeArrowheads="1"/>
          </p:cNvSpPr>
          <p:nvPr>
            <p:ph type="title"/>
          </p:nvPr>
        </p:nvSpPr>
        <p:spPr/>
        <p:txBody>
          <a:bodyPr/>
          <a:lstStyle/>
          <a:p>
            <a:r>
              <a:rPr lang="en-US" sz="3200">
                <a:latin typeface="Verdana" charset="0"/>
              </a:rPr>
              <a:t>Rank and Census Transform Results</a:t>
            </a:r>
          </a:p>
        </p:txBody>
      </p:sp>
      <p:sp>
        <p:nvSpPr>
          <p:cNvPr id="61443" name="AutoShape 3"/>
          <p:cNvSpPr>
            <a:spLocks noGrp="1" noChangeAspect="1" noChangeArrowheads="1"/>
          </p:cNvSpPr>
          <p:nvPr>
            <p:ph type="body" idx="1"/>
          </p:nvPr>
        </p:nvSpPr>
        <p:spPr>
          <a:xfrm>
            <a:off x="1852613" y="1600200"/>
            <a:ext cx="6834187" cy="733425"/>
          </a:xfrm>
        </p:spPr>
        <p:txBody>
          <a:bodyPr/>
          <a:lstStyle/>
          <a:p>
            <a:pPr>
              <a:lnSpc>
                <a:spcPct val="90000"/>
              </a:lnSpc>
            </a:pPr>
            <a:r>
              <a:rPr lang="en-US" sz="2000">
                <a:latin typeface="Verdana" charset="0"/>
              </a:rPr>
              <a:t>Noise free, random dot stereograms</a:t>
            </a:r>
          </a:p>
          <a:p>
            <a:pPr>
              <a:lnSpc>
                <a:spcPct val="90000"/>
              </a:lnSpc>
            </a:pPr>
            <a:r>
              <a:rPr lang="en-US" sz="2000">
                <a:latin typeface="Verdana" charset="0"/>
              </a:rPr>
              <a:t>Different gain and bias</a:t>
            </a:r>
          </a:p>
        </p:txBody>
      </p:sp>
      <p:pic>
        <p:nvPicPr>
          <p:cNvPr id="6144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57375" y="2447925"/>
            <a:ext cx="5041900" cy="395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D5C5FE2-40D1-3347-9F9D-C8E371FA4753}" type="slidenum">
              <a:rPr lang="en-US" sz="1400">
                <a:latin typeface="Verdana" charset="0"/>
              </a:rPr>
              <a:pPr/>
              <a:t>25</a:t>
            </a:fld>
            <a:endParaRPr lang="en-US" sz="1400">
              <a:latin typeface="Verdana" charset="0"/>
            </a:endParaRPr>
          </a:p>
        </p:txBody>
      </p:sp>
      <p:sp>
        <p:nvSpPr>
          <p:cNvPr id="63490" name="Rectangle 2"/>
          <p:cNvSpPr>
            <a:spLocks noGrp="1" noChangeArrowheads="1"/>
          </p:cNvSpPr>
          <p:nvPr>
            <p:ph type="title"/>
          </p:nvPr>
        </p:nvSpPr>
        <p:spPr>
          <a:xfrm>
            <a:off x="1647825" y="304800"/>
            <a:ext cx="7496175" cy="823913"/>
          </a:xfrm>
        </p:spPr>
        <p:txBody>
          <a:bodyPr/>
          <a:lstStyle/>
          <a:p>
            <a:r>
              <a:rPr lang="en-US" sz="2800">
                <a:latin typeface="Verdana" charset="0"/>
              </a:rPr>
              <a:t>Systematic Errors of Area-based Stereo</a:t>
            </a:r>
          </a:p>
        </p:txBody>
      </p:sp>
      <p:sp>
        <p:nvSpPr>
          <p:cNvPr id="63491" name="Rectangle 3"/>
          <p:cNvSpPr>
            <a:spLocks noGrp="1" noChangeArrowheads="1"/>
          </p:cNvSpPr>
          <p:nvPr>
            <p:ph type="body" idx="1"/>
          </p:nvPr>
        </p:nvSpPr>
        <p:spPr>
          <a:xfrm>
            <a:off x="1660525" y="1193800"/>
            <a:ext cx="7026275" cy="4525963"/>
          </a:xfrm>
        </p:spPr>
        <p:txBody>
          <a:bodyPr/>
          <a:lstStyle/>
          <a:p>
            <a:r>
              <a:rPr lang="en-US" sz="2000">
                <a:latin typeface="Verdana" charset="0"/>
              </a:rPr>
              <a:t>Ambiguous matches in textureless regions</a:t>
            </a:r>
          </a:p>
          <a:p>
            <a:r>
              <a:rPr lang="en-US" sz="2000">
                <a:latin typeface="Verdana" charset="0"/>
              </a:rPr>
              <a:t>Surface over-extension [Okutomi IJCV02]</a:t>
            </a:r>
          </a:p>
        </p:txBody>
      </p:sp>
      <p:pic>
        <p:nvPicPr>
          <p:cNvPr id="634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550" y="2138363"/>
            <a:ext cx="6248400" cy="2173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pic>
      <p:pic>
        <p:nvPicPr>
          <p:cNvPr id="634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0" y="4271963"/>
            <a:ext cx="6248400" cy="2041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28340C5-757E-7244-97E6-421E1CC6155E}" type="slidenum">
              <a:rPr lang="en-US" sz="1400">
                <a:latin typeface="Verdana" charset="0"/>
              </a:rPr>
              <a:pPr/>
              <a:t>26</a:t>
            </a:fld>
            <a:endParaRPr lang="en-US" sz="1400">
              <a:latin typeface="Verdana" charset="0"/>
            </a:endParaRPr>
          </a:p>
        </p:txBody>
      </p:sp>
      <p:sp>
        <p:nvSpPr>
          <p:cNvPr id="65538" name="Rectangle 2"/>
          <p:cNvSpPr>
            <a:spLocks noGrp="1" noChangeArrowheads="1"/>
          </p:cNvSpPr>
          <p:nvPr>
            <p:ph type="title"/>
          </p:nvPr>
        </p:nvSpPr>
        <p:spPr/>
        <p:txBody>
          <a:bodyPr/>
          <a:lstStyle/>
          <a:p>
            <a:r>
              <a:rPr lang="en-US">
                <a:latin typeface="Verdana" charset="0"/>
              </a:rPr>
              <a:t>Surface Over-extension</a:t>
            </a:r>
          </a:p>
        </p:txBody>
      </p:sp>
      <p:sp>
        <p:nvSpPr>
          <p:cNvPr id="65539" name="Rectangle 3"/>
          <p:cNvSpPr>
            <a:spLocks noGrp="1" noChangeArrowheads="1"/>
          </p:cNvSpPr>
          <p:nvPr>
            <p:ph type="body" idx="1"/>
          </p:nvPr>
        </p:nvSpPr>
        <p:spPr>
          <a:xfrm>
            <a:off x="4451350" y="1273175"/>
            <a:ext cx="4692650" cy="5432425"/>
          </a:xfrm>
        </p:spPr>
        <p:txBody>
          <a:bodyPr/>
          <a:lstStyle/>
          <a:p>
            <a:pPr>
              <a:lnSpc>
                <a:spcPct val="120000"/>
              </a:lnSpc>
            </a:pPr>
            <a:r>
              <a:rPr lang="en-US" sz="2000">
                <a:latin typeface="Verdana" charset="0"/>
              </a:rPr>
              <a:t>Expected value of E[(</a:t>
            </a:r>
            <a:r>
              <a:rPr lang="en-US" sz="2000" i="1">
                <a:latin typeface="Verdana" charset="0"/>
              </a:rPr>
              <a:t>x</a:t>
            </a:r>
            <a:r>
              <a:rPr lang="en-US" sz="2000">
                <a:latin typeface="Verdana" charset="0"/>
              </a:rPr>
              <a:t>-</a:t>
            </a:r>
            <a:r>
              <a:rPr lang="en-US" sz="2000" i="1">
                <a:latin typeface="Verdana" charset="0"/>
              </a:rPr>
              <a:t>y</a:t>
            </a:r>
            <a:r>
              <a:rPr lang="en-US" sz="2000">
                <a:latin typeface="Verdana" charset="0"/>
              </a:rPr>
              <a:t>)</a:t>
            </a:r>
            <a:r>
              <a:rPr lang="en-US" sz="2000" baseline="30000">
                <a:latin typeface="Verdana" charset="0"/>
              </a:rPr>
              <a:t>2</a:t>
            </a:r>
            <a:r>
              <a:rPr lang="en-US" sz="2000">
                <a:latin typeface="Verdana" charset="0"/>
              </a:rPr>
              <a:t>] for </a:t>
            </a:r>
            <a:r>
              <a:rPr lang="en-US" sz="2000" i="1">
                <a:latin typeface="Verdana" charset="0"/>
              </a:rPr>
              <a:t>x </a:t>
            </a:r>
            <a:r>
              <a:rPr lang="en-US" sz="2000">
                <a:latin typeface="Verdana" charset="0"/>
              </a:rPr>
              <a:t>in left and </a:t>
            </a:r>
            <a:r>
              <a:rPr lang="en-US" sz="2000" i="1">
                <a:latin typeface="Verdana" charset="0"/>
              </a:rPr>
              <a:t>y</a:t>
            </a:r>
            <a:r>
              <a:rPr lang="en-US" sz="2000">
                <a:latin typeface="Verdana" charset="0"/>
              </a:rPr>
              <a:t> in right image is:</a:t>
            </a:r>
            <a:endParaRPr lang="en-US" sz="2400">
              <a:latin typeface="Verdana" charset="0"/>
            </a:endParaRPr>
          </a:p>
          <a:p>
            <a:pPr>
              <a:lnSpc>
                <a:spcPct val="120000"/>
              </a:lnSpc>
              <a:buFontTx/>
              <a:buNone/>
            </a:pPr>
            <a:r>
              <a:rPr lang="en-US" sz="2000">
                <a:latin typeface="Verdana" charset="0"/>
              </a:rPr>
              <a:t>	</a:t>
            </a:r>
            <a:r>
              <a:rPr lang="en-US" sz="2000" u="sng">
                <a:latin typeface="Verdana" charset="0"/>
              </a:rPr>
              <a:t>Case A</a:t>
            </a:r>
            <a:r>
              <a:rPr lang="en-US" sz="2000">
                <a:latin typeface="Verdana" charset="0"/>
              </a:rPr>
              <a:t>: </a:t>
            </a:r>
            <a:r>
              <a:rPr lang="en-US" sz="2000">
                <a:latin typeface="Verdana" charset="0"/>
                <a:cs typeface="Arial" charset="0"/>
              </a:rPr>
              <a:t>σ</a:t>
            </a:r>
            <a:r>
              <a:rPr lang="en-US" sz="2000" baseline="-25000">
                <a:latin typeface="Verdana" charset="0"/>
                <a:cs typeface="Arial" charset="0"/>
              </a:rPr>
              <a:t>F</a:t>
            </a:r>
            <a:r>
              <a:rPr lang="en-US" sz="2000" baseline="30000">
                <a:latin typeface="Verdana" charset="0"/>
                <a:cs typeface="Arial" charset="0"/>
              </a:rPr>
              <a:t>2</a:t>
            </a:r>
            <a:r>
              <a:rPr lang="en-US" sz="2000">
                <a:latin typeface="Verdana" charset="0"/>
                <a:cs typeface="Arial" charset="0"/>
              </a:rPr>
              <a:t>+ σ</a:t>
            </a:r>
            <a:r>
              <a:rPr lang="en-US" sz="2000" baseline="-25000">
                <a:latin typeface="Verdana" charset="0"/>
                <a:cs typeface="Arial" charset="0"/>
              </a:rPr>
              <a:t>B</a:t>
            </a:r>
            <a:r>
              <a:rPr lang="en-US" sz="2000" baseline="30000">
                <a:latin typeface="Verdana" charset="0"/>
                <a:cs typeface="Arial" charset="0"/>
              </a:rPr>
              <a:t>2</a:t>
            </a:r>
            <a:r>
              <a:rPr lang="en-US" sz="2000">
                <a:latin typeface="Verdana" charset="0"/>
                <a:cs typeface="Arial" charset="0"/>
              </a:rPr>
              <a:t>+(μ</a:t>
            </a:r>
            <a:r>
              <a:rPr lang="en-US" sz="2000" baseline="-25000">
                <a:latin typeface="Verdana" charset="0"/>
                <a:cs typeface="Arial" charset="0"/>
              </a:rPr>
              <a:t>F</a:t>
            </a:r>
            <a:r>
              <a:rPr lang="en-US" sz="2000">
                <a:latin typeface="Verdana" charset="0"/>
                <a:cs typeface="Arial" charset="0"/>
              </a:rPr>
              <a:t>- μ</a:t>
            </a:r>
            <a:r>
              <a:rPr lang="en-US" sz="2000" baseline="-25000">
                <a:latin typeface="Verdana" charset="0"/>
                <a:cs typeface="Arial" charset="0"/>
              </a:rPr>
              <a:t>B</a:t>
            </a:r>
            <a:r>
              <a:rPr lang="en-US" sz="2000">
                <a:latin typeface="Verdana" charset="0"/>
                <a:cs typeface="Arial" charset="0"/>
              </a:rPr>
              <a:t>)</a:t>
            </a:r>
            <a:r>
              <a:rPr lang="en-US" sz="2000" baseline="30000">
                <a:latin typeface="Verdana" charset="0"/>
                <a:cs typeface="Arial" charset="0"/>
              </a:rPr>
              <a:t>2</a:t>
            </a:r>
            <a:r>
              <a:rPr lang="en-US" sz="2000">
                <a:latin typeface="Verdana" charset="0"/>
                <a:cs typeface="Arial" charset="0"/>
              </a:rPr>
              <a:t> for w/2-λ pixels in each row</a:t>
            </a:r>
          </a:p>
          <a:p>
            <a:pPr>
              <a:lnSpc>
                <a:spcPct val="120000"/>
              </a:lnSpc>
              <a:buFontTx/>
              <a:buNone/>
            </a:pPr>
            <a:r>
              <a:rPr lang="en-US" sz="2000">
                <a:latin typeface="Verdana" charset="0"/>
                <a:cs typeface="Arial" charset="0"/>
              </a:rPr>
              <a:t>	</a:t>
            </a:r>
            <a:r>
              <a:rPr lang="en-US" sz="2000" u="sng">
                <a:latin typeface="Verdana" charset="0"/>
                <a:cs typeface="Arial" charset="0"/>
              </a:rPr>
              <a:t>Case B</a:t>
            </a:r>
            <a:r>
              <a:rPr lang="en-US" sz="2000">
                <a:latin typeface="Verdana" charset="0"/>
                <a:cs typeface="Arial" charset="0"/>
              </a:rPr>
              <a:t>: 2 σ</a:t>
            </a:r>
            <a:r>
              <a:rPr lang="en-US" sz="2000" baseline="-25000">
                <a:latin typeface="Verdana" charset="0"/>
                <a:cs typeface="Arial" charset="0"/>
              </a:rPr>
              <a:t>B</a:t>
            </a:r>
            <a:r>
              <a:rPr lang="en-US" sz="2000" baseline="30000">
                <a:latin typeface="Verdana" charset="0"/>
                <a:cs typeface="Arial" charset="0"/>
              </a:rPr>
              <a:t>2 </a:t>
            </a:r>
            <a:r>
              <a:rPr lang="en-US" sz="2000">
                <a:latin typeface="Verdana" charset="0"/>
                <a:cs typeface="Arial" charset="0"/>
              </a:rPr>
              <a:t>for w/2+λ pixels in each row</a:t>
            </a:r>
          </a:p>
          <a:p>
            <a:endParaRPr lang="en-US" sz="2000">
              <a:latin typeface="Verdana" charset="0"/>
              <a:cs typeface="Arial" charset="0"/>
            </a:endParaRPr>
          </a:p>
        </p:txBody>
      </p:sp>
      <p:pic>
        <p:nvPicPr>
          <p:cNvPr id="65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4143375" cy="408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pic>
      <p:sp>
        <p:nvSpPr>
          <p:cNvPr id="65541" name="Text Box 5"/>
          <p:cNvSpPr txBox="1">
            <a:spLocks noChangeArrowheads="1"/>
          </p:cNvSpPr>
          <p:nvPr/>
        </p:nvSpPr>
        <p:spPr bwMode="auto">
          <a:xfrm>
            <a:off x="2667000" y="5562600"/>
            <a:ext cx="16779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Times" charset="0"/>
              </a:rPr>
              <a:t>Right image</a:t>
            </a:r>
          </a:p>
        </p:txBody>
      </p:sp>
      <p:sp>
        <p:nvSpPr>
          <p:cNvPr id="65542" name="Text Box 6"/>
          <p:cNvSpPr txBox="1">
            <a:spLocks noChangeArrowheads="1"/>
          </p:cNvSpPr>
          <p:nvPr/>
        </p:nvSpPr>
        <p:spPr bwMode="auto">
          <a:xfrm>
            <a:off x="457200" y="4114800"/>
            <a:ext cx="15081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Times" charset="0"/>
              </a:rPr>
              <a:t>Left image</a:t>
            </a:r>
          </a:p>
        </p:txBody>
      </p:sp>
      <p:sp>
        <p:nvSpPr>
          <p:cNvPr id="65543" name="Line 7"/>
          <p:cNvSpPr>
            <a:spLocks noChangeShapeType="1"/>
          </p:cNvSpPr>
          <p:nvPr/>
        </p:nvSpPr>
        <p:spPr bwMode="auto">
          <a:xfrm flipH="1">
            <a:off x="1524000" y="3048000"/>
            <a:ext cx="1905000" cy="243840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en-US"/>
          </a:p>
        </p:txBody>
      </p:sp>
      <p:sp>
        <p:nvSpPr>
          <p:cNvPr id="65544" name="Text Box 8"/>
          <p:cNvSpPr txBox="1">
            <a:spLocks noChangeArrowheads="1"/>
          </p:cNvSpPr>
          <p:nvPr/>
        </p:nvSpPr>
        <p:spPr bwMode="auto">
          <a:xfrm>
            <a:off x="304800" y="5486400"/>
            <a:ext cx="19796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latin typeface="Times" charset="0"/>
              </a:rPr>
              <a:t>Disparity of back surface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BCCA4DF-34CB-9749-96BA-D192319C2F5A}" type="slidenum">
              <a:rPr lang="en-US" sz="1400">
                <a:latin typeface="Verdana" charset="0"/>
              </a:rPr>
              <a:pPr/>
              <a:t>27</a:t>
            </a:fld>
            <a:endParaRPr lang="en-US" sz="1400">
              <a:latin typeface="Verdana" charset="0"/>
            </a:endParaRPr>
          </a:p>
        </p:txBody>
      </p:sp>
      <p:sp>
        <p:nvSpPr>
          <p:cNvPr id="67586" name="Rectangle 2"/>
          <p:cNvSpPr>
            <a:spLocks noGrp="1" noChangeArrowheads="1"/>
          </p:cNvSpPr>
          <p:nvPr>
            <p:ph type="title"/>
          </p:nvPr>
        </p:nvSpPr>
        <p:spPr/>
        <p:txBody>
          <a:bodyPr/>
          <a:lstStyle/>
          <a:p>
            <a:r>
              <a:rPr lang="en-US">
                <a:latin typeface="Verdana" charset="0"/>
              </a:rPr>
              <a:t>Surface Over-extension</a:t>
            </a:r>
          </a:p>
        </p:txBody>
      </p:sp>
      <p:sp>
        <p:nvSpPr>
          <p:cNvPr id="67587" name="Rectangle 3"/>
          <p:cNvSpPr>
            <a:spLocks noGrp="1" noChangeArrowheads="1"/>
          </p:cNvSpPr>
          <p:nvPr>
            <p:ph type="body" idx="1"/>
          </p:nvPr>
        </p:nvSpPr>
        <p:spPr>
          <a:xfrm>
            <a:off x="4495800" y="1273175"/>
            <a:ext cx="4648200" cy="5432425"/>
          </a:xfrm>
        </p:spPr>
        <p:txBody>
          <a:bodyPr/>
          <a:lstStyle/>
          <a:p>
            <a:r>
              <a:rPr lang="en-US" sz="2000">
                <a:latin typeface="Verdana" charset="0"/>
                <a:cs typeface="Arial" charset="0"/>
              </a:rPr>
              <a:t>Discontinuity perpendicular to epipolar lines</a:t>
            </a:r>
          </a:p>
          <a:p>
            <a:endParaRPr lang="en-US" sz="2400">
              <a:latin typeface="Verdana" charset="0"/>
              <a:cs typeface="Arial" charset="0"/>
            </a:endParaRPr>
          </a:p>
          <a:p>
            <a:endParaRPr lang="en-US" sz="2400">
              <a:latin typeface="Verdana" charset="0"/>
              <a:cs typeface="Arial" charset="0"/>
            </a:endParaRPr>
          </a:p>
          <a:p>
            <a:endParaRPr lang="en-US" sz="2400">
              <a:latin typeface="Verdana" charset="0"/>
              <a:cs typeface="Arial" charset="0"/>
            </a:endParaRPr>
          </a:p>
          <a:p>
            <a:endParaRPr lang="en-US" sz="2400">
              <a:latin typeface="Verdana" charset="0"/>
              <a:cs typeface="Arial" charset="0"/>
            </a:endParaRPr>
          </a:p>
          <a:p>
            <a:endParaRPr lang="en-US" sz="2400">
              <a:latin typeface="Verdana" charset="0"/>
              <a:cs typeface="Arial" charset="0"/>
            </a:endParaRPr>
          </a:p>
          <a:p>
            <a:endParaRPr lang="en-US" sz="2000">
              <a:latin typeface="Verdana" charset="0"/>
              <a:cs typeface="Arial" charset="0"/>
            </a:endParaRPr>
          </a:p>
          <a:p>
            <a:r>
              <a:rPr lang="en-US" sz="2000">
                <a:latin typeface="Verdana" charset="0"/>
                <a:cs typeface="Arial" charset="0"/>
              </a:rPr>
              <a:t>Discontinuity </a:t>
            </a:r>
            <a:r>
              <a:rPr lang="en-US" sz="2400">
                <a:latin typeface="Verdana" charset="0"/>
                <a:cs typeface="Arial" charset="0"/>
              </a:rPr>
              <a:t>parallel to epipolar lines</a:t>
            </a:r>
          </a:p>
          <a:p>
            <a:endParaRPr lang="en-US" sz="2400">
              <a:latin typeface="Verdana" charset="0"/>
              <a:cs typeface="Arial" charset="0"/>
            </a:endParaRPr>
          </a:p>
        </p:txBody>
      </p:sp>
      <p:pic>
        <p:nvPicPr>
          <p:cNvPr id="675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4143375" cy="408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pic>
      <p:sp>
        <p:nvSpPr>
          <p:cNvPr id="67589" name="Text Box 5"/>
          <p:cNvSpPr txBox="1">
            <a:spLocks noChangeArrowheads="1"/>
          </p:cNvSpPr>
          <p:nvPr/>
        </p:nvSpPr>
        <p:spPr bwMode="auto">
          <a:xfrm>
            <a:off x="2667000" y="5562600"/>
            <a:ext cx="16779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Times" charset="0"/>
              </a:rPr>
              <a:t>Right image</a:t>
            </a:r>
          </a:p>
        </p:txBody>
      </p:sp>
      <p:sp>
        <p:nvSpPr>
          <p:cNvPr id="67590" name="Text Box 6"/>
          <p:cNvSpPr txBox="1">
            <a:spLocks noChangeArrowheads="1"/>
          </p:cNvSpPr>
          <p:nvPr/>
        </p:nvSpPr>
        <p:spPr bwMode="auto">
          <a:xfrm>
            <a:off x="457200" y="4114800"/>
            <a:ext cx="15081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Times" charset="0"/>
              </a:rPr>
              <a:t>Left image</a:t>
            </a:r>
          </a:p>
        </p:txBody>
      </p:sp>
      <p:sp>
        <p:nvSpPr>
          <p:cNvPr id="67591" name="Line 7"/>
          <p:cNvSpPr>
            <a:spLocks noChangeShapeType="1"/>
          </p:cNvSpPr>
          <p:nvPr/>
        </p:nvSpPr>
        <p:spPr bwMode="auto">
          <a:xfrm flipH="1">
            <a:off x="1524000" y="3048000"/>
            <a:ext cx="1905000" cy="2438400"/>
          </a:xfrm>
          <a:prstGeom prst="line">
            <a:avLst/>
          </a:prstGeom>
          <a:noFill/>
          <a:ln w="9525">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a:lstStyle/>
          <a:p>
            <a:endParaRPr lang="en-US"/>
          </a:p>
        </p:txBody>
      </p:sp>
      <p:sp>
        <p:nvSpPr>
          <p:cNvPr id="67592" name="Text Box 8"/>
          <p:cNvSpPr txBox="1">
            <a:spLocks noChangeArrowheads="1"/>
          </p:cNvSpPr>
          <p:nvPr/>
        </p:nvSpPr>
        <p:spPr bwMode="auto">
          <a:xfrm>
            <a:off x="304800" y="5486400"/>
            <a:ext cx="19796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latin typeface="Times" charset="0"/>
              </a:rPr>
              <a:t>Disparity of back surface</a:t>
            </a:r>
          </a:p>
        </p:txBody>
      </p:sp>
      <p:pic>
        <p:nvPicPr>
          <p:cNvPr id="675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209800"/>
            <a:ext cx="3657600" cy="1093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759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3505200"/>
            <a:ext cx="3276600" cy="79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759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5486400"/>
            <a:ext cx="2286000" cy="92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2DADC01-D403-0B42-ABF2-C568303F424E}" type="slidenum">
              <a:rPr lang="en-US" sz="1400">
                <a:latin typeface="Verdana" charset="0"/>
              </a:rPr>
              <a:pPr/>
              <a:t>28</a:t>
            </a:fld>
            <a:endParaRPr lang="en-US" sz="1400">
              <a:latin typeface="Verdana" charset="0"/>
            </a:endParaRPr>
          </a:p>
        </p:txBody>
      </p:sp>
      <p:sp>
        <p:nvSpPr>
          <p:cNvPr id="69634" name="Rectangle 2"/>
          <p:cNvSpPr>
            <a:spLocks noGrp="1" noChangeArrowheads="1"/>
          </p:cNvSpPr>
          <p:nvPr>
            <p:ph type="title"/>
          </p:nvPr>
        </p:nvSpPr>
        <p:spPr/>
        <p:txBody>
          <a:bodyPr/>
          <a:lstStyle/>
          <a:p>
            <a:r>
              <a:rPr lang="en-US">
                <a:latin typeface="Verdana" charset="0"/>
              </a:rPr>
              <a:t>Over-extension and shrinkage</a:t>
            </a:r>
          </a:p>
        </p:txBody>
      </p:sp>
      <p:sp>
        <p:nvSpPr>
          <p:cNvPr id="2054" name="Rectangle 3"/>
          <p:cNvSpPr>
            <a:spLocks noGrp="1" noChangeArrowheads="1"/>
          </p:cNvSpPr>
          <p:nvPr>
            <p:ph type="body" idx="1"/>
          </p:nvPr>
        </p:nvSpPr>
        <p:spPr/>
        <p:txBody>
          <a:bodyPr/>
          <a:lstStyle/>
          <a:p>
            <a:pPr marL="0" indent="0">
              <a:buFontTx/>
              <a:buNone/>
              <a:defRPr/>
            </a:pPr>
            <a:r>
              <a:rPr lang="en-US" sz="2400" dirty="0">
                <a:latin typeface="Verdana" charset="0"/>
                <a:cs typeface="+mn-cs"/>
              </a:rPr>
              <a:t>Turns out that: </a:t>
            </a:r>
            <a:br>
              <a:rPr lang="en-US" sz="2400" dirty="0">
                <a:latin typeface="Verdana" charset="0"/>
                <a:cs typeface="+mn-cs"/>
              </a:rPr>
            </a:br>
            <a:r>
              <a:rPr lang="en-US" sz="2400" dirty="0">
                <a:latin typeface="Verdana" charset="0"/>
                <a:cs typeface="+mn-cs"/>
              </a:rPr>
              <a:t/>
            </a:r>
            <a:br>
              <a:rPr lang="en-US" sz="2400" dirty="0">
                <a:latin typeface="Verdana" charset="0"/>
                <a:cs typeface="+mn-cs"/>
              </a:rPr>
            </a:br>
            <a:r>
              <a:rPr lang="en-US" sz="2400" dirty="0">
                <a:latin typeface="Verdana" charset="0"/>
                <a:cs typeface="+mn-cs"/>
              </a:rPr>
              <a:t>for discontinuities perpendicular to </a:t>
            </a:r>
            <a:r>
              <a:rPr lang="en-US" sz="2400" dirty="0" err="1">
                <a:latin typeface="Verdana" charset="0"/>
                <a:cs typeface="+mn-cs"/>
              </a:rPr>
              <a:t>epipolar</a:t>
            </a:r>
            <a:r>
              <a:rPr lang="en-US" sz="2400" dirty="0">
                <a:latin typeface="Verdana" charset="0"/>
                <a:cs typeface="+mn-cs"/>
              </a:rPr>
              <a:t> lines</a:t>
            </a:r>
          </a:p>
          <a:p>
            <a:pPr marL="0" indent="0">
              <a:buFontTx/>
              <a:buNone/>
              <a:defRPr/>
            </a:pPr>
            <a:r>
              <a:rPr lang="en-US" sz="2400" dirty="0">
                <a:latin typeface="Verdana" charset="0"/>
                <a:cs typeface="+mn-cs"/>
              </a:rPr>
              <a:t>And:</a:t>
            </a:r>
            <a:br>
              <a:rPr lang="en-US" sz="2400" dirty="0">
                <a:latin typeface="Verdana" charset="0"/>
                <a:cs typeface="+mn-cs"/>
              </a:rPr>
            </a:br>
            <a:r>
              <a:rPr lang="en-US" sz="2400" dirty="0">
                <a:latin typeface="Verdana" charset="0"/>
                <a:cs typeface="+mn-cs"/>
              </a:rPr>
              <a:t/>
            </a:r>
            <a:br>
              <a:rPr lang="en-US" sz="2400" dirty="0">
                <a:latin typeface="Verdana" charset="0"/>
                <a:cs typeface="+mn-cs"/>
              </a:rPr>
            </a:br>
            <a:r>
              <a:rPr lang="en-US" sz="2400" dirty="0">
                <a:latin typeface="Verdana" charset="0"/>
                <a:cs typeface="+mn-cs"/>
              </a:rPr>
              <a:t>for discontinuities parallel to </a:t>
            </a:r>
            <a:r>
              <a:rPr lang="en-US" sz="2400" dirty="0" err="1">
                <a:latin typeface="Verdana" charset="0"/>
                <a:cs typeface="+mn-cs"/>
              </a:rPr>
              <a:t>epipolar</a:t>
            </a:r>
            <a:r>
              <a:rPr lang="en-US" sz="2400" dirty="0">
                <a:latin typeface="Verdana" charset="0"/>
                <a:cs typeface="+mn-cs"/>
              </a:rPr>
              <a:t> lines</a:t>
            </a:r>
          </a:p>
          <a:p>
            <a:pPr>
              <a:defRPr/>
            </a:pPr>
            <a:endParaRPr lang="en-US" sz="2800" dirty="0">
              <a:latin typeface="Verdana" charset="0"/>
              <a:cs typeface="+mn-cs"/>
            </a:endParaRPr>
          </a:p>
        </p:txBody>
      </p:sp>
      <p:graphicFrame>
        <p:nvGraphicFramePr>
          <p:cNvPr id="69636" name="Object 2"/>
          <p:cNvGraphicFramePr>
            <a:graphicFrameLocks noChangeAspect="1"/>
          </p:cNvGraphicFramePr>
          <p:nvPr/>
        </p:nvGraphicFramePr>
        <p:xfrm>
          <a:off x="4056063" y="1231900"/>
          <a:ext cx="1905000" cy="909638"/>
        </p:xfrm>
        <a:graphic>
          <a:graphicData uri="http://schemas.openxmlformats.org/presentationml/2006/ole">
            <mc:AlternateContent xmlns:mc="http://schemas.openxmlformats.org/markup-compatibility/2006">
              <mc:Choice xmlns:v="urn:schemas-microsoft-com:vml" Requires="v">
                <p:oleObj spid="_x0000_s69679" name="Equation" r:id="rId4" imgW="825500" imgH="393700" progId="Equation.3">
                  <p:embed/>
                </p:oleObj>
              </mc:Choice>
              <mc:Fallback>
                <p:oleObj name="Equation" r:id="rId4" imgW="825500" imgH="3937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6063" y="1231900"/>
                        <a:ext cx="1905000" cy="909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69637" name="Object 3"/>
          <p:cNvGraphicFramePr>
            <a:graphicFrameLocks noChangeAspect="1"/>
          </p:cNvGraphicFramePr>
          <p:nvPr/>
        </p:nvGraphicFramePr>
        <p:xfrm>
          <a:off x="2601913" y="2733675"/>
          <a:ext cx="2057400" cy="981075"/>
        </p:xfrm>
        <a:graphic>
          <a:graphicData uri="http://schemas.openxmlformats.org/presentationml/2006/ole">
            <mc:AlternateContent xmlns:mc="http://schemas.openxmlformats.org/markup-compatibility/2006">
              <mc:Choice xmlns:v="urn:schemas-microsoft-com:vml" Requires="v">
                <p:oleObj spid="_x0000_s69680" name="Equation" r:id="rId6" imgW="825500" imgH="393700" progId="Equation.3">
                  <p:embed/>
                </p:oleObj>
              </mc:Choice>
              <mc:Fallback>
                <p:oleObj name="Equation" r:id="rId6" imgW="825500" imgH="3937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1913" y="2733675"/>
                        <a:ext cx="2057400" cy="981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6C5B068-8574-9941-A29C-0DB8A0220CBB}" type="slidenum">
              <a:rPr lang="en-US" sz="1400">
                <a:latin typeface="Verdana" charset="0"/>
              </a:rPr>
              <a:pPr/>
              <a:t>29</a:t>
            </a:fld>
            <a:endParaRPr lang="en-US" sz="1400">
              <a:latin typeface="Verdana" charset="0"/>
            </a:endParaRPr>
          </a:p>
        </p:txBody>
      </p:sp>
      <p:sp>
        <p:nvSpPr>
          <p:cNvPr id="71682" name="Rectangle 2"/>
          <p:cNvSpPr>
            <a:spLocks noGrp="1" noChangeArrowheads="1"/>
          </p:cNvSpPr>
          <p:nvPr>
            <p:ph type="title"/>
          </p:nvPr>
        </p:nvSpPr>
        <p:spPr>
          <a:xfrm>
            <a:off x="1720850" y="381000"/>
            <a:ext cx="6356350" cy="823913"/>
          </a:xfrm>
        </p:spPr>
        <p:txBody>
          <a:bodyPr/>
          <a:lstStyle/>
          <a:p>
            <a:r>
              <a:rPr lang="en-US">
                <a:latin typeface="Verdana" charset="0"/>
              </a:rPr>
              <a:t>Random Dot Stereogram Experiments</a:t>
            </a:r>
          </a:p>
        </p:txBody>
      </p:sp>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4429125" cy="337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6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47800"/>
            <a:ext cx="4467225"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685" name="Picture 5"/>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95400" y="4724400"/>
            <a:ext cx="2209800" cy="199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Basic stereo geometry</a:t>
            </a:r>
          </a:p>
          <a:p>
            <a:r>
              <a:rPr lang="en-US" dirty="0" smtClean="0"/>
              <a:t>Human stereopsis</a:t>
            </a:r>
          </a:p>
          <a:p>
            <a:r>
              <a:rPr lang="en-US" dirty="0" smtClean="0"/>
              <a:t>Computing matching cost</a:t>
            </a:r>
          </a:p>
          <a:p>
            <a:r>
              <a:rPr lang="en-US" dirty="0" smtClean="0"/>
              <a:t>Constraints and optimization</a:t>
            </a:r>
          </a:p>
          <a:p>
            <a:r>
              <a:rPr lang="en-US" dirty="0" smtClean="0"/>
              <a:t>Stereo pair rectification</a:t>
            </a:r>
          </a:p>
          <a:p>
            <a:r>
              <a:rPr lang="en-US" dirty="0" smtClean="0"/>
              <a:t>Multi-view stereo</a:t>
            </a:r>
          </a:p>
          <a:p>
            <a:r>
              <a:rPr lang="en-US" dirty="0" smtClean="0"/>
              <a:t>Deep stereo</a:t>
            </a:r>
          </a:p>
          <a:p>
            <a:r>
              <a:rPr lang="en-US" dirty="0" smtClean="0"/>
              <a:t>Visibility-first methods</a:t>
            </a:r>
          </a:p>
          <a:p>
            <a:pPr marL="0" indent="0">
              <a:buNone/>
            </a:pP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6049D46-9F82-1747-9106-103B841A78C1}" type="slidenum">
              <a:rPr lang="en-US" smtClean="0"/>
              <a:pPr>
                <a:defRPr/>
              </a:pPr>
              <a:t>3</a:t>
            </a:fld>
            <a:endParaRPr lang="en-US"/>
          </a:p>
        </p:txBody>
      </p:sp>
    </p:spTree>
    <p:extLst>
      <p:ext uri="{BB962C8B-B14F-4D97-AF65-F5344CB8AC3E}">
        <p14:creationId xmlns:p14="http://schemas.microsoft.com/office/powerpoint/2010/main" val="34486379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D4E0EC1-E4A3-D140-BBBA-B90D006950AB}" type="slidenum">
              <a:rPr lang="en-US" sz="1400">
                <a:latin typeface="Verdana" charset="0"/>
              </a:rPr>
              <a:pPr/>
              <a:t>30</a:t>
            </a:fld>
            <a:endParaRPr lang="en-US" sz="1400">
              <a:latin typeface="Verdana" charset="0"/>
            </a:endParaRPr>
          </a:p>
        </p:txBody>
      </p:sp>
      <p:sp>
        <p:nvSpPr>
          <p:cNvPr id="73730" name="Rectangle 2"/>
          <p:cNvSpPr>
            <a:spLocks noGrp="1" noChangeArrowheads="1"/>
          </p:cNvSpPr>
          <p:nvPr>
            <p:ph type="title"/>
          </p:nvPr>
        </p:nvSpPr>
        <p:spPr>
          <a:xfrm>
            <a:off x="838200" y="381000"/>
            <a:ext cx="7239000" cy="823913"/>
          </a:xfrm>
        </p:spPr>
        <p:txBody>
          <a:bodyPr/>
          <a:lstStyle/>
          <a:p>
            <a:r>
              <a:rPr lang="en-US">
                <a:latin typeface="Verdana" charset="0"/>
              </a:rPr>
              <a:t>Random Dot Stereogram Experiments</a:t>
            </a:r>
          </a:p>
        </p:txBody>
      </p:sp>
      <p:pic>
        <p:nvPicPr>
          <p:cNvPr id="73731"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 y="1828800"/>
            <a:ext cx="8839200" cy="3875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447CB0C-6606-754A-852C-0AFC51C22A5D}" type="slidenum">
              <a:rPr lang="en-US" sz="1400">
                <a:latin typeface="Verdana" charset="0"/>
              </a:rPr>
              <a:pPr/>
              <a:t>31</a:t>
            </a:fld>
            <a:endParaRPr lang="en-US" sz="1400">
              <a:latin typeface="Verdana" charset="0"/>
            </a:endParaRPr>
          </a:p>
        </p:txBody>
      </p:sp>
      <p:sp>
        <p:nvSpPr>
          <p:cNvPr id="75778" name="Rectangle 2"/>
          <p:cNvSpPr>
            <a:spLocks noGrp="1" noChangeArrowheads="1"/>
          </p:cNvSpPr>
          <p:nvPr>
            <p:ph type="title"/>
          </p:nvPr>
        </p:nvSpPr>
        <p:spPr/>
        <p:txBody>
          <a:bodyPr/>
          <a:lstStyle/>
          <a:p>
            <a:r>
              <a:rPr lang="en-US">
                <a:latin typeface="Verdana" charset="0"/>
              </a:rPr>
              <a:t>Offset Windows</a:t>
            </a:r>
          </a:p>
        </p:txBody>
      </p:sp>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4486275"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4"/>
          <p:cNvGrpSpPr>
            <a:grpSpLocks/>
          </p:cNvGrpSpPr>
          <p:nvPr/>
        </p:nvGrpSpPr>
        <p:grpSpPr bwMode="auto">
          <a:xfrm>
            <a:off x="5105400" y="1600200"/>
            <a:ext cx="3897313" cy="4943475"/>
            <a:chOff x="3216" y="1008"/>
            <a:chExt cx="2455" cy="3114"/>
          </a:xfrm>
        </p:grpSpPr>
        <p:pic>
          <p:nvPicPr>
            <p:cNvPr id="75781"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56" y="1008"/>
              <a:ext cx="2040" cy="17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82" name="Text Box 6"/>
            <p:cNvSpPr txBox="1">
              <a:spLocks noChangeArrowheads="1"/>
            </p:cNvSpPr>
            <p:nvPr/>
          </p:nvSpPr>
          <p:spPr bwMode="auto">
            <a:xfrm>
              <a:off x="3216" y="2784"/>
              <a:ext cx="2455" cy="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20000"/>
                </a:spcBef>
                <a:buClr>
                  <a:schemeClr val="hlink"/>
                </a:buClr>
                <a:buFont typeface="Wingdings" charset="0"/>
                <a:buChar char="q"/>
              </a:pPr>
              <a:r>
                <a:rPr lang="en-US" sz="2600"/>
                <a:t>Equivalent to using min</a:t>
              </a:r>
              <a:br>
                <a:rPr lang="en-US" sz="2600"/>
              </a:br>
              <a:r>
                <a:rPr lang="en-US" sz="2600"/>
                <a:t>nearby cost</a:t>
              </a:r>
            </a:p>
            <a:p>
              <a:pPr eaLnBrk="1" hangingPunct="1">
                <a:spcBef>
                  <a:spcPct val="20000"/>
                </a:spcBef>
                <a:buClr>
                  <a:schemeClr val="hlink"/>
                </a:buClr>
                <a:buFont typeface="Wingdings" charset="0"/>
                <a:buChar char="q"/>
              </a:pPr>
              <a:r>
                <a:rPr lang="en-US" sz="2600"/>
                <a:t>Result: loss of depth </a:t>
              </a:r>
              <a:br>
                <a:rPr lang="en-US" sz="2600"/>
              </a:br>
              <a:r>
                <a:rPr lang="en-US" sz="2600"/>
                <a:t>accuracy</a:t>
              </a:r>
            </a:p>
            <a:p>
              <a:endParaRPr lang="en-US">
                <a:latin typeface="Times"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87CE551-F213-9944-9B43-644352886069}" type="slidenum">
              <a:rPr lang="en-US" sz="1400">
                <a:latin typeface="Verdana" charset="0"/>
              </a:rPr>
              <a:pPr/>
              <a:t>32</a:t>
            </a:fld>
            <a:endParaRPr lang="en-US" sz="1400">
              <a:latin typeface="Verdana" charset="0"/>
            </a:endParaRPr>
          </a:p>
        </p:txBody>
      </p:sp>
      <p:sp>
        <p:nvSpPr>
          <p:cNvPr id="77826" name="Rectangle 2"/>
          <p:cNvSpPr>
            <a:spLocks noGrp="1" noChangeArrowheads="1"/>
          </p:cNvSpPr>
          <p:nvPr>
            <p:ph type="title"/>
          </p:nvPr>
        </p:nvSpPr>
        <p:spPr/>
        <p:txBody>
          <a:bodyPr/>
          <a:lstStyle/>
          <a:p>
            <a:r>
              <a:rPr lang="en-US">
                <a:latin typeface="Verdana" charset="0"/>
              </a:rPr>
              <a:t>Discontinuity Detection</a:t>
            </a:r>
          </a:p>
        </p:txBody>
      </p:sp>
      <p:sp>
        <p:nvSpPr>
          <p:cNvPr id="77827" name="Rectangle 3"/>
          <p:cNvSpPr>
            <a:spLocks noGrp="1" noChangeArrowheads="1"/>
          </p:cNvSpPr>
          <p:nvPr>
            <p:ph type="body" idx="1"/>
          </p:nvPr>
        </p:nvSpPr>
        <p:spPr/>
        <p:txBody>
          <a:bodyPr/>
          <a:lstStyle/>
          <a:p>
            <a:r>
              <a:rPr lang="en-US">
                <a:latin typeface="Verdana" charset="0"/>
              </a:rPr>
              <a:t>Use offset windows only where appropriate</a:t>
            </a:r>
          </a:p>
          <a:p>
            <a:pPr lvl="1"/>
            <a:r>
              <a:rPr lang="en-US">
                <a:latin typeface="Verdana" charset="0"/>
              </a:rPr>
              <a:t>Bi-modal distribution of SSD </a:t>
            </a:r>
          </a:p>
          <a:p>
            <a:pPr lvl="1"/>
            <a:r>
              <a:rPr lang="en-US">
                <a:latin typeface="Verdana" charset="0"/>
              </a:rPr>
              <a:t>Pixel of interest different than mode within window</a:t>
            </a:r>
          </a:p>
        </p:txBody>
      </p:sp>
      <p:pic>
        <p:nvPicPr>
          <p:cNvPr id="77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001000" cy="3144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8E9EBF0-6FD3-D649-853F-486681CD134D}" type="slidenum">
              <a:rPr lang="en-US" sz="1400">
                <a:latin typeface="Verdana" charset="0"/>
              </a:rPr>
              <a:pPr/>
              <a:t>33</a:t>
            </a:fld>
            <a:endParaRPr lang="en-US" sz="1400">
              <a:latin typeface="Verdana" charset="0"/>
            </a:endParaRPr>
          </a:p>
        </p:txBody>
      </p:sp>
      <p:sp>
        <p:nvSpPr>
          <p:cNvPr id="79874" name="Rectangle 2"/>
          <p:cNvSpPr>
            <a:spLocks noGrp="1" noChangeArrowheads="1"/>
          </p:cNvSpPr>
          <p:nvPr>
            <p:ph type="title"/>
          </p:nvPr>
        </p:nvSpPr>
        <p:spPr/>
        <p:txBody>
          <a:bodyPr/>
          <a:lstStyle/>
          <a:p>
            <a:r>
              <a:rPr lang="en-US">
                <a:latin typeface="Verdana" charset="0"/>
              </a:rPr>
              <a:t>Compact Windows</a:t>
            </a:r>
          </a:p>
        </p:txBody>
      </p:sp>
      <p:sp>
        <p:nvSpPr>
          <p:cNvPr id="79875" name="Rectangle 3"/>
          <p:cNvSpPr>
            <a:spLocks noGrp="1" noChangeArrowheads="1"/>
          </p:cNvSpPr>
          <p:nvPr>
            <p:ph type="body" idx="1"/>
          </p:nvPr>
        </p:nvSpPr>
        <p:spPr/>
        <p:txBody>
          <a:bodyPr/>
          <a:lstStyle/>
          <a:p>
            <a:r>
              <a:rPr lang="en-US" sz="2800">
                <a:latin typeface="Verdana" charset="0"/>
              </a:rPr>
              <a:t>[Veksler CVPR03]: Adapt windows size based on:</a:t>
            </a:r>
          </a:p>
          <a:p>
            <a:pPr lvl="1"/>
            <a:r>
              <a:rPr lang="en-US">
                <a:latin typeface="Verdana" charset="0"/>
              </a:rPr>
              <a:t>Average matching error per pixel</a:t>
            </a:r>
          </a:p>
          <a:p>
            <a:pPr lvl="1"/>
            <a:r>
              <a:rPr lang="en-US">
                <a:latin typeface="Verdana" charset="0"/>
              </a:rPr>
              <a:t>Variance of matching error</a:t>
            </a:r>
          </a:p>
          <a:p>
            <a:pPr lvl="1"/>
            <a:r>
              <a:rPr lang="en-US">
                <a:latin typeface="Verdana" charset="0"/>
              </a:rPr>
              <a:t>Window size (to bias towards larger windows)</a:t>
            </a:r>
          </a:p>
          <a:p>
            <a:endParaRPr lang="en-US" sz="2800">
              <a:latin typeface="Verdana" charset="0"/>
            </a:endParaRPr>
          </a:p>
          <a:p>
            <a:endParaRPr lang="en-US" sz="2800">
              <a:latin typeface="Verdana" charset="0"/>
            </a:endParaRPr>
          </a:p>
          <a:p>
            <a:r>
              <a:rPr lang="en-US" sz="2800">
                <a:latin typeface="Verdana" charset="0"/>
              </a:rPr>
              <a:t>Pick window that minimizes cost</a:t>
            </a:r>
          </a:p>
        </p:txBody>
      </p:sp>
      <p:pic>
        <p:nvPicPr>
          <p:cNvPr id="79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5988" y="4075113"/>
            <a:ext cx="5486400" cy="104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484C565-1D12-9F4F-B82D-6DA173BDB87A}" type="slidenum">
              <a:rPr lang="en-US" sz="1400">
                <a:latin typeface="Verdana" charset="0"/>
              </a:rPr>
              <a:pPr/>
              <a:t>34</a:t>
            </a:fld>
            <a:endParaRPr lang="en-US" sz="1400">
              <a:latin typeface="Verdana" charset="0"/>
            </a:endParaRPr>
          </a:p>
        </p:txBody>
      </p:sp>
      <p:sp>
        <p:nvSpPr>
          <p:cNvPr id="81922" name="Rectangle 2"/>
          <p:cNvSpPr>
            <a:spLocks noGrp="1" noChangeArrowheads="1"/>
          </p:cNvSpPr>
          <p:nvPr>
            <p:ph type="title"/>
          </p:nvPr>
        </p:nvSpPr>
        <p:spPr/>
        <p:txBody>
          <a:bodyPr/>
          <a:lstStyle/>
          <a:p>
            <a:r>
              <a:rPr lang="en-US">
                <a:latin typeface="Verdana" charset="0"/>
              </a:rPr>
              <a:t>Integral Image</a:t>
            </a:r>
          </a:p>
        </p:txBody>
      </p:sp>
      <p:grpSp>
        <p:nvGrpSpPr>
          <p:cNvPr id="81923" name="Group 3"/>
          <p:cNvGrpSpPr>
            <a:grpSpLocks/>
          </p:cNvGrpSpPr>
          <p:nvPr/>
        </p:nvGrpSpPr>
        <p:grpSpPr bwMode="auto">
          <a:xfrm>
            <a:off x="2085975" y="1738313"/>
            <a:ext cx="2514600" cy="2286000"/>
            <a:chOff x="336" y="1008"/>
            <a:chExt cx="1584" cy="1440"/>
          </a:xfrm>
        </p:grpSpPr>
        <p:sp>
          <p:nvSpPr>
            <p:cNvPr id="81953" name="Rectangle 4"/>
            <p:cNvSpPr>
              <a:spLocks noChangeAspect="1" noChangeArrowheads="1"/>
            </p:cNvSpPr>
            <p:nvPr/>
          </p:nvSpPr>
          <p:spPr bwMode="auto">
            <a:xfrm>
              <a:off x="1286" y="1296"/>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54" name="Rectangle 5" descr="Wide upward diagonal"/>
            <p:cNvSpPr>
              <a:spLocks noChangeAspect="1" noChangeArrowheads="1"/>
            </p:cNvSpPr>
            <p:nvPr/>
          </p:nvSpPr>
          <p:spPr bwMode="auto">
            <a:xfrm>
              <a:off x="970" y="1296"/>
              <a:ext cx="316" cy="288"/>
            </a:xfrm>
            <a:prstGeom prst="rect">
              <a:avLst/>
            </a:prstGeom>
            <a:pattFill prst="wdUpDiag">
              <a:fgClr>
                <a:schemeClr val="accent1"/>
              </a:fgClr>
              <a:bgClr>
                <a:schemeClr val="bg1"/>
              </a:bgClr>
            </a:pattFill>
            <a:ln w="25400">
              <a:solidFill>
                <a:schemeClr val="tx1"/>
              </a:solidFill>
              <a:miter lim="800000"/>
              <a:headEnd/>
              <a:tailEnd/>
            </a:ln>
          </p:spPr>
          <p:txBody>
            <a:bodyPr wrap="none" anchor="ctr"/>
            <a:lstStyle/>
            <a:p>
              <a:endParaRPr lang="en-US"/>
            </a:p>
          </p:txBody>
        </p:sp>
        <p:sp>
          <p:nvSpPr>
            <p:cNvPr id="81955" name="Rectangle 6"/>
            <p:cNvSpPr>
              <a:spLocks noChangeAspect="1" noChangeArrowheads="1"/>
            </p:cNvSpPr>
            <p:nvPr/>
          </p:nvSpPr>
          <p:spPr bwMode="auto">
            <a:xfrm>
              <a:off x="1286" y="1584"/>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56" name="Rectangle 7" descr="Wide upward diagonal"/>
            <p:cNvSpPr>
              <a:spLocks noChangeAspect="1" noChangeArrowheads="1"/>
            </p:cNvSpPr>
            <p:nvPr/>
          </p:nvSpPr>
          <p:spPr bwMode="auto">
            <a:xfrm>
              <a:off x="970" y="1584"/>
              <a:ext cx="316" cy="288"/>
            </a:xfrm>
            <a:prstGeom prst="rect">
              <a:avLst/>
            </a:prstGeom>
            <a:pattFill prst="wdUpDiag">
              <a:fgClr>
                <a:schemeClr val="accent1"/>
              </a:fgClr>
              <a:bgClr>
                <a:schemeClr val="bg1"/>
              </a:bgClr>
            </a:pattFill>
            <a:ln w="25400">
              <a:solidFill>
                <a:schemeClr val="tx1"/>
              </a:solidFill>
              <a:miter lim="800000"/>
              <a:headEnd/>
              <a:tailEnd/>
            </a:ln>
          </p:spPr>
          <p:txBody>
            <a:bodyPr wrap="none" anchor="ctr"/>
            <a:lstStyle/>
            <a:p>
              <a:endParaRPr lang="en-US"/>
            </a:p>
          </p:txBody>
        </p:sp>
        <p:sp>
          <p:nvSpPr>
            <p:cNvPr id="81957" name="Rectangle 8" descr="Dark downward diagonal"/>
            <p:cNvSpPr>
              <a:spLocks noChangeAspect="1" noChangeArrowheads="1"/>
            </p:cNvSpPr>
            <p:nvPr/>
          </p:nvSpPr>
          <p:spPr bwMode="auto">
            <a:xfrm>
              <a:off x="1603" y="1296"/>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58" name="Rectangle 9" descr="Dark downward diagonal"/>
            <p:cNvSpPr>
              <a:spLocks noChangeAspect="1" noChangeArrowheads="1"/>
            </p:cNvSpPr>
            <p:nvPr/>
          </p:nvSpPr>
          <p:spPr bwMode="auto">
            <a:xfrm>
              <a:off x="1603" y="1584"/>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59" name="Rectangle 10" descr="Dark downward diagonal"/>
            <p:cNvSpPr>
              <a:spLocks noChangeAspect="1" noChangeArrowheads="1"/>
            </p:cNvSpPr>
            <p:nvPr/>
          </p:nvSpPr>
          <p:spPr bwMode="auto">
            <a:xfrm>
              <a:off x="1603" y="1872"/>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60" name="Rectangle 11"/>
            <p:cNvSpPr>
              <a:spLocks noChangeAspect="1" noChangeArrowheads="1"/>
            </p:cNvSpPr>
            <p:nvPr/>
          </p:nvSpPr>
          <p:spPr bwMode="auto">
            <a:xfrm>
              <a:off x="1286" y="1872"/>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61" name="Rectangle 12"/>
            <p:cNvSpPr>
              <a:spLocks noChangeAspect="1" noChangeArrowheads="1"/>
            </p:cNvSpPr>
            <p:nvPr/>
          </p:nvSpPr>
          <p:spPr bwMode="auto">
            <a:xfrm>
              <a:off x="970" y="1872"/>
              <a:ext cx="316"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62" name="Rectangle 13" descr="Wide upward diagonal"/>
            <p:cNvSpPr>
              <a:spLocks noChangeAspect="1" noChangeArrowheads="1"/>
            </p:cNvSpPr>
            <p:nvPr/>
          </p:nvSpPr>
          <p:spPr bwMode="auto">
            <a:xfrm>
              <a:off x="653" y="1296"/>
              <a:ext cx="317" cy="288"/>
            </a:xfrm>
            <a:prstGeom prst="rect">
              <a:avLst/>
            </a:prstGeom>
            <a:pattFill prst="wdUpDiag">
              <a:fgClr>
                <a:schemeClr val="accent1"/>
              </a:fgClr>
              <a:bgClr>
                <a:schemeClr val="bg1"/>
              </a:bgClr>
            </a:pattFill>
            <a:ln w="25400">
              <a:solidFill>
                <a:schemeClr val="tx1"/>
              </a:solidFill>
              <a:miter lim="800000"/>
              <a:headEnd/>
              <a:tailEnd/>
            </a:ln>
          </p:spPr>
          <p:txBody>
            <a:bodyPr wrap="none" anchor="ctr"/>
            <a:lstStyle/>
            <a:p>
              <a:endParaRPr lang="en-US"/>
            </a:p>
          </p:txBody>
        </p:sp>
        <p:sp>
          <p:nvSpPr>
            <p:cNvPr id="81963" name="Rectangle 14" descr="Wide upward diagonal"/>
            <p:cNvSpPr>
              <a:spLocks noChangeAspect="1" noChangeArrowheads="1"/>
            </p:cNvSpPr>
            <p:nvPr/>
          </p:nvSpPr>
          <p:spPr bwMode="auto">
            <a:xfrm>
              <a:off x="653" y="1584"/>
              <a:ext cx="317" cy="288"/>
            </a:xfrm>
            <a:prstGeom prst="rect">
              <a:avLst/>
            </a:prstGeom>
            <a:pattFill prst="wdUpDiag">
              <a:fgClr>
                <a:schemeClr val="accent1"/>
              </a:fgClr>
              <a:bgClr>
                <a:schemeClr val="bg1"/>
              </a:bgClr>
            </a:pattFill>
            <a:ln w="25400">
              <a:solidFill>
                <a:schemeClr val="tx1"/>
              </a:solidFill>
              <a:miter lim="800000"/>
              <a:headEnd/>
              <a:tailEnd/>
            </a:ln>
          </p:spPr>
          <p:txBody>
            <a:bodyPr wrap="none" anchor="ctr"/>
            <a:lstStyle/>
            <a:p>
              <a:endParaRPr lang="en-US"/>
            </a:p>
          </p:txBody>
        </p:sp>
        <p:sp>
          <p:nvSpPr>
            <p:cNvPr id="81964" name="Rectangle 15"/>
            <p:cNvSpPr>
              <a:spLocks noChangeAspect="1" noChangeArrowheads="1"/>
            </p:cNvSpPr>
            <p:nvPr/>
          </p:nvSpPr>
          <p:spPr bwMode="auto">
            <a:xfrm>
              <a:off x="653" y="1872"/>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65" name="Rectangle 16" descr="Wide upward diagonal"/>
            <p:cNvSpPr>
              <a:spLocks noChangeAspect="1" noChangeArrowheads="1"/>
            </p:cNvSpPr>
            <p:nvPr/>
          </p:nvSpPr>
          <p:spPr bwMode="auto">
            <a:xfrm>
              <a:off x="336" y="1296"/>
              <a:ext cx="317" cy="288"/>
            </a:xfrm>
            <a:prstGeom prst="rect">
              <a:avLst/>
            </a:prstGeom>
            <a:pattFill prst="wdUpDiag">
              <a:fgClr>
                <a:schemeClr val="accent1"/>
              </a:fgClr>
              <a:bgClr>
                <a:schemeClr val="bg1"/>
              </a:bgClr>
            </a:pattFill>
            <a:ln w="25400">
              <a:solidFill>
                <a:schemeClr val="tx1"/>
              </a:solidFill>
              <a:miter lim="800000"/>
              <a:headEnd/>
              <a:tailEnd/>
            </a:ln>
          </p:spPr>
          <p:txBody>
            <a:bodyPr wrap="none" anchor="ctr"/>
            <a:lstStyle/>
            <a:p>
              <a:endParaRPr lang="en-US"/>
            </a:p>
          </p:txBody>
        </p:sp>
        <p:sp>
          <p:nvSpPr>
            <p:cNvPr id="81966" name="Rectangle 17" descr="Wide upward diagonal"/>
            <p:cNvSpPr>
              <a:spLocks noChangeAspect="1" noChangeArrowheads="1"/>
            </p:cNvSpPr>
            <p:nvPr/>
          </p:nvSpPr>
          <p:spPr bwMode="auto">
            <a:xfrm>
              <a:off x="336" y="1584"/>
              <a:ext cx="317" cy="288"/>
            </a:xfrm>
            <a:prstGeom prst="rect">
              <a:avLst/>
            </a:prstGeom>
            <a:pattFill prst="wdUpDiag">
              <a:fgClr>
                <a:schemeClr val="accent1"/>
              </a:fgClr>
              <a:bgClr>
                <a:schemeClr val="bg1"/>
              </a:bgClr>
            </a:pattFill>
            <a:ln w="25400">
              <a:solidFill>
                <a:schemeClr val="tx1"/>
              </a:solidFill>
              <a:miter lim="800000"/>
              <a:headEnd/>
              <a:tailEnd/>
            </a:ln>
          </p:spPr>
          <p:txBody>
            <a:bodyPr wrap="none" anchor="ctr"/>
            <a:lstStyle/>
            <a:p>
              <a:endParaRPr lang="en-US"/>
            </a:p>
          </p:txBody>
        </p:sp>
        <p:sp>
          <p:nvSpPr>
            <p:cNvPr id="81967" name="Rectangle 18"/>
            <p:cNvSpPr>
              <a:spLocks noChangeAspect="1" noChangeArrowheads="1"/>
            </p:cNvSpPr>
            <p:nvPr/>
          </p:nvSpPr>
          <p:spPr bwMode="auto">
            <a:xfrm>
              <a:off x="336" y="1872"/>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68" name="Rectangle 19"/>
            <p:cNvSpPr>
              <a:spLocks noChangeAspect="1" noChangeArrowheads="1"/>
            </p:cNvSpPr>
            <p:nvPr/>
          </p:nvSpPr>
          <p:spPr bwMode="auto">
            <a:xfrm>
              <a:off x="1286" y="1008"/>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69" name="Rectangle 20" descr="Wide upward diagonal"/>
            <p:cNvSpPr>
              <a:spLocks noChangeAspect="1" noChangeArrowheads="1"/>
            </p:cNvSpPr>
            <p:nvPr/>
          </p:nvSpPr>
          <p:spPr bwMode="auto">
            <a:xfrm>
              <a:off x="970" y="1008"/>
              <a:ext cx="316" cy="288"/>
            </a:xfrm>
            <a:prstGeom prst="rect">
              <a:avLst/>
            </a:prstGeom>
            <a:pattFill prst="wdUpDiag">
              <a:fgClr>
                <a:schemeClr val="accent1"/>
              </a:fgClr>
              <a:bgClr>
                <a:schemeClr val="bg1"/>
              </a:bgClr>
            </a:pattFill>
            <a:ln w="25400">
              <a:solidFill>
                <a:schemeClr val="tx1"/>
              </a:solidFill>
              <a:miter lim="800000"/>
              <a:headEnd/>
              <a:tailEnd/>
            </a:ln>
          </p:spPr>
          <p:txBody>
            <a:bodyPr wrap="none" anchor="ctr"/>
            <a:lstStyle/>
            <a:p>
              <a:endParaRPr lang="en-US"/>
            </a:p>
          </p:txBody>
        </p:sp>
        <p:sp>
          <p:nvSpPr>
            <p:cNvPr id="81970" name="Rectangle 21" descr="Dark downward diagonal"/>
            <p:cNvSpPr>
              <a:spLocks noChangeAspect="1" noChangeArrowheads="1"/>
            </p:cNvSpPr>
            <p:nvPr/>
          </p:nvSpPr>
          <p:spPr bwMode="auto">
            <a:xfrm>
              <a:off x="1603" y="1008"/>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71" name="Rectangle 22" descr="Wide upward diagonal"/>
            <p:cNvSpPr>
              <a:spLocks noChangeAspect="1" noChangeArrowheads="1"/>
            </p:cNvSpPr>
            <p:nvPr/>
          </p:nvSpPr>
          <p:spPr bwMode="auto">
            <a:xfrm>
              <a:off x="653" y="1008"/>
              <a:ext cx="317" cy="288"/>
            </a:xfrm>
            <a:prstGeom prst="rect">
              <a:avLst/>
            </a:prstGeom>
            <a:pattFill prst="wdUpDiag">
              <a:fgClr>
                <a:schemeClr val="accent1"/>
              </a:fgClr>
              <a:bgClr>
                <a:schemeClr val="bg1"/>
              </a:bgClr>
            </a:pattFill>
            <a:ln w="25400">
              <a:solidFill>
                <a:schemeClr val="tx1"/>
              </a:solidFill>
              <a:miter lim="800000"/>
              <a:headEnd/>
              <a:tailEnd/>
            </a:ln>
          </p:spPr>
          <p:txBody>
            <a:bodyPr wrap="none" anchor="ctr"/>
            <a:lstStyle/>
            <a:p>
              <a:endParaRPr lang="en-US"/>
            </a:p>
          </p:txBody>
        </p:sp>
        <p:sp>
          <p:nvSpPr>
            <p:cNvPr id="81972" name="Rectangle 23" descr="Wide upward diagonal"/>
            <p:cNvSpPr>
              <a:spLocks noChangeAspect="1" noChangeArrowheads="1"/>
            </p:cNvSpPr>
            <p:nvPr/>
          </p:nvSpPr>
          <p:spPr bwMode="auto">
            <a:xfrm>
              <a:off x="336" y="1008"/>
              <a:ext cx="317" cy="288"/>
            </a:xfrm>
            <a:prstGeom prst="rect">
              <a:avLst/>
            </a:prstGeom>
            <a:pattFill prst="wdUpDiag">
              <a:fgClr>
                <a:schemeClr val="accent1"/>
              </a:fgClr>
              <a:bgClr>
                <a:schemeClr val="bg1"/>
              </a:bgClr>
            </a:pattFill>
            <a:ln w="25400">
              <a:solidFill>
                <a:schemeClr val="tx1"/>
              </a:solidFill>
              <a:miter lim="800000"/>
              <a:headEnd/>
              <a:tailEnd/>
            </a:ln>
          </p:spPr>
          <p:txBody>
            <a:bodyPr wrap="none" anchor="ctr"/>
            <a:lstStyle/>
            <a:p>
              <a:endParaRPr lang="en-US"/>
            </a:p>
          </p:txBody>
        </p:sp>
        <p:sp>
          <p:nvSpPr>
            <p:cNvPr id="81973" name="Rectangle 24"/>
            <p:cNvSpPr>
              <a:spLocks noChangeAspect="1" noChangeArrowheads="1"/>
            </p:cNvSpPr>
            <p:nvPr/>
          </p:nvSpPr>
          <p:spPr bwMode="auto">
            <a:xfrm>
              <a:off x="1286" y="2160"/>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74" name="Rectangle 25"/>
            <p:cNvSpPr>
              <a:spLocks noChangeAspect="1" noChangeArrowheads="1"/>
            </p:cNvSpPr>
            <p:nvPr/>
          </p:nvSpPr>
          <p:spPr bwMode="auto">
            <a:xfrm>
              <a:off x="970" y="2160"/>
              <a:ext cx="316"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75" name="Rectangle 26" descr="Dark downward diagonal"/>
            <p:cNvSpPr>
              <a:spLocks noChangeAspect="1" noChangeArrowheads="1"/>
            </p:cNvSpPr>
            <p:nvPr/>
          </p:nvSpPr>
          <p:spPr bwMode="auto">
            <a:xfrm>
              <a:off x="1603" y="2160"/>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76" name="Rectangle 27"/>
            <p:cNvSpPr>
              <a:spLocks noChangeAspect="1" noChangeArrowheads="1"/>
            </p:cNvSpPr>
            <p:nvPr/>
          </p:nvSpPr>
          <p:spPr bwMode="auto">
            <a:xfrm>
              <a:off x="653" y="2160"/>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77" name="Rectangle 28"/>
            <p:cNvSpPr>
              <a:spLocks noChangeAspect="1" noChangeArrowheads="1"/>
            </p:cNvSpPr>
            <p:nvPr/>
          </p:nvSpPr>
          <p:spPr bwMode="auto">
            <a:xfrm>
              <a:off x="336" y="2160"/>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78" name="Rectangle 29" descr="Wide upward diagonal"/>
            <p:cNvSpPr>
              <a:spLocks noChangeAspect="1" noChangeArrowheads="1"/>
            </p:cNvSpPr>
            <p:nvPr/>
          </p:nvSpPr>
          <p:spPr bwMode="auto">
            <a:xfrm>
              <a:off x="970" y="1584"/>
              <a:ext cx="316" cy="288"/>
            </a:xfrm>
            <a:prstGeom prst="rect">
              <a:avLst/>
            </a:prstGeom>
            <a:pattFill prst="wdUpDiag">
              <a:fgClr>
                <a:schemeClr val="accent1"/>
              </a:fgClr>
              <a:bgClr>
                <a:schemeClr val="bg1"/>
              </a:bgClr>
            </a:pattFill>
            <a:ln w="25400">
              <a:solidFill>
                <a:schemeClr val="tx1"/>
              </a:solidFill>
              <a:miter lim="800000"/>
              <a:headEnd/>
              <a:tailEnd/>
            </a:ln>
          </p:spPr>
          <p:txBody>
            <a:bodyPr wrap="none" anchor="ctr"/>
            <a:lstStyle/>
            <a:p>
              <a:endParaRPr lang="en-US"/>
            </a:p>
          </p:txBody>
        </p:sp>
      </p:grpSp>
      <p:sp>
        <p:nvSpPr>
          <p:cNvPr id="81924" name="Line 30"/>
          <p:cNvSpPr>
            <a:spLocks noChangeShapeType="1"/>
          </p:cNvSpPr>
          <p:nvPr/>
        </p:nvSpPr>
        <p:spPr bwMode="auto">
          <a:xfrm flipV="1">
            <a:off x="2314575" y="2881313"/>
            <a:ext cx="1066800" cy="1828800"/>
          </a:xfrm>
          <a:prstGeom prst="line">
            <a:avLst/>
          </a:prstGeom>
          <a:noFill/>
          <a:ln w="5715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lstStyle/>
          <a:p>
            <a:endParaRPr lang="en-US"/>
          </a:p>
        </p:txBody>
      </p:sp>
      <p:sp>
        <p:nvSpPr>
          <p:cNvPr id="81925" name="Text Box 31"/>
          <p:cNvSpPr txBox="1">
            <a:spLocks noChangeArrowheads="1"/>
          </p:cNvSpPr>
          <p:nvPr/>
        </p:nvSpPr>
        <p:spPr bwMode="auto">
          <a:xfrm>
            <a:off x="1917700" y="4727575"/>
            <a:ext cx="214788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2000">
                <a:latin typeface="Times" charset="0"/>
              </a:rPr>
              <a:t>Sum of shaded part</a:t>
            </a:r>
          </a:p>
        </p:txBody>
      </p:sp>
      <p:sp>
        <p:nvSpPr>
          <p:cNvPr id="81926" name="Text Box 32"/>
          <p:cNvSpPr txBox="1">
            <a:spLocks noChangeArrowheads="1"/>
          </p:cNvSpPr>
          <p:nvPr/>
        </p:nvSpPr>
        <p:spPr bwMode="auto">
          <a:xfrm>
            <a:off x="2093913" y="5484813"/>
            <a:ext cx="485140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Times" charset="0"/>
              </a:rPr>
              <a:t>Compute an integral image for pixel </a:t>
            </a:r>
            <a:br>
              <a:rPr lang="en-US">
                <a:latin typeface="Times" charset="0"/>
              </a:rPr>
            </a:br>
            <a:r>
              <a:rPr lang="en-US">
                <a:latin typeface="Times" charset="0"/>
              </a:rPr>
              <a:t>dissimilarity at each possible disparity</a:t>
            </a:r>
          </a:p>
        </p:txBody>
      </p:sp>
      <p:grpSp>
        <p:nvGrpSpPr>
          <p:cNvPr id="3" name="Group 33"/>
          <p:cNvGrpSpPr>
            <a:grpSpLocks/>
          </p:cNvGrpSpPr>
          <p:nvPr/>
        </p:nvGrpSpPr>
        <p:grpSpPr bwMode="auto">
          <a:xfrm>
            <a:off x="5334000" y="1752600"/>
            <a:ext cx="3209925" cy="3336925"/>
            <a:chOff x="3360" y="1104"/>
            <a:chExt cx="2022" cy="2102"/>
          </a:xfrm>
        </p:grpSpPr>
        <p:sp>
          <p:nvSpPr>
            <p:cNvPr id="81928" name="Rectangle 34"/>
            <p:cNvSpPr>
              <a:spLocks noChangeAspect="1" noChangeArrowheads="1"/>
            </p:cNvSpPr>
            <p:nvPr/>
          </p:nvSpPr>
          <p:spPr bwMode="auto">
            <a:xfrm>
              <a:off x="4406" y="1392"/>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29" name="Rectangle 35"/>
            <p:cNvSpPr>
              <a:spLocks noChangeAspect="1" noChangeArrowheads="1"/>
            </p:cNvSpPr>
            <p:nvPr/>
          </p:nvSpPr>
          <p:spPr bwMode="auto">
            <a:xfrm>
              <a:off x="4406" y="1680"/>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30" name="Rectangle 36" descr="Dark downward diagonal"/>
            <p:cNvSpPr>
              <a:spLocks noChangeAspect="1" noChangeArrowheads="1"/>
            </p:cNvSpPr>
            <p:nvPr/>
          </p:nvSpPr>
          <p:spPr bwMode="auto">
            <a:xfrm>
              <a:off x="4723" y="1392"/>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31" name="Rectangle 37" descr="Dark downward diagonal"/>
            <p:cNvSpPr>
              <a:spLocks noChangeAspect="1" noChangeArrowheads="1"/>
            </p:cNvSpPr>
            <p:nvPr/>
          </p:nvSpPr>
          <p:spPr bwMode="auto">
            <a:xfrm>
              <a:off x="4723" y="1680"/>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32" name="Rectangle 38" descr="Dark downward diagonal"/>
            <p:cNvSpPr>
              <a:spLocks noChangeAspect="1" noChangeArrowheads="1"/>
            </p:cNvSpPr>
            <p:nvPr/>
          </p:nvSpPr>
          <p:spPr bwMode="auto">
            <a:xfrm>
              <a:off x="4723" y="1968"/>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33" name="Rectangle 39"/>
            <p:cNvSpPr>
              <a:spLocks noChangeAspect="1" noChangeArrowheads="1"/>
            </p:cNvSpPr>
            <p:nvPr/>
          </p:nvSpPr>
          <p:spPr bwMode="auto">
            <a:xfrm>
              <a:off x="4406" y="1968"/>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34" name="Rectangle 40"/>
            <p:cNvSpPr>
              <a:spLocks noChangeAspect="1" noChangeArrowheads="1"/>
            </p:cNvSpPr>
            <p:nvPr/>
          </p:nvSpPr>
          <p:spPr bwMode="auto">
            <a:xfrm>
              <a:off x="4090" y="1968"/>
              <a:ext cx="316"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35" name="Rectangle 41" descr="Wide upward diagonal"/>
            <p:cNvSpPr>
              <a:spLocks noChangeAspect="1" noChangeArrowheads="1"/>
            </p:cNvSpPr>
            <p:nvPr/>
          </p:nvSpPr>
          <p:spPr bwMode="auto">
            <a:xfrm>
              <a:off x="3773" y="1392"/>
              <a:ext cx="643" cy="584"/>
            </a:xfrm>
            <a:prstGeom prst="rect">
              <a:avLst/>
            </a:prstGeom>
            <a:pattFill prst="wdUpDiag">
              <a:fgClr>
                <a:schemeClr val="accent1"/>
              </a:fgClr>
              <a:bgClr>
                <a:schemeClr val="bg1"/>
              </a:bgClr>
            </a:pattFill>
            <a:ln w="25400">
              <a:solidFill>
                <a:schemeClr val="tx1"/>
              </a:solidFill>
              <a:miter lim="800000"/>
              <a:headEnd/>
              <a:tailEnd/>
            </a:ln>
          </p:spPr>
          <p:txBody>
            <a:bodyPr wrap="none" anchor="ctr"/>
            <a:lstStyle/>
            <a:p>
              <a:endParaRPr lang="en-US"/>
            </a:p>
          </p:txBody>
        </p:sp>
        <p:sp>
          <p:nvSpPr>
            <p:cNvPr id="81936" name="Rectangle 42"/>
            <p:cNvSpPr>
              <a:spLocks noChangeAspect="1" noChangeArrowheads="1"/>
            </p:cNvSpPr>
            <p:nvPr/>
          </p:nvSpPr>
          <p:spPr bwMode="auto">
            <a:xfrm>
              <a:off x="3773" y="1968"/>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37" name="Rectangle 43" descr="Wide upward diagonal"/>
            <p:cNvSpPr>
              <a:spLocks noChangeAspect="1" noChangeArrowheads="1"/>
            </p:cNvSpPr>
            <p:nvPr/>
          </p:nvSpPr>
          <p:spPr bwMode="auto">
            <a:xfrm>
              <a:off x="3456" y="1392"/>
              <a:ext cx="317" cy="576"/>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38" name="Rectangle 44"/>
            <p:cNvSpPr>
              <a:spLocks noChangeAspect="1" noChangeArrowheads="1"/>
            </p:cNvSpPr>
            <p:nvPr/>
          </p:nvSpPr>
          <p:spPr bwMode="auto">
            <a:xfrm>
              <a:off x="3456" y="1968"/>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39" name="Rectangle 45"/>
            <p:cNvSpPr>
              <a:spLocks noChangeAspect="1" noChangeArrowheads="1"/>
            </p:cNvSpPr>
            <p:nvPr/>
          </p:nvSpPr>
          <p:spPr bwMode="auto">
            <a:xfrm>
              <a:off x="4406" y="1104"/>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40" name="Rectangle 46" descr="Wide upward diagonal"/>
            <p:cNvSpPr>
              <a:spLocks noChangeAspect="1" noChangeArrowheads="1"/>
            </p:cNvSpPr>
            <p:nvPr/>
          </p:nvSpPr>
          <p:spPr bwMode="auto">
            <a:xfrm>
              <a:off x="3788" y="1104"/>
              <a:ext cx="628" cy="301"/>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41" name="Rectangle 47" descr="Dark downward diagonal"/>
            <p:cNvSpPr>
              <a:spLocks noChangeAspect="1" noChangeArrowheads="1"/>
            </p:cNvSpPr>
            <p:nvPr/>
          </p:nvSpPr>
          <p:spPr bwMode="auto">
            <a:xfrm>
              <a:off x="4723" y="1104"/>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42" name="Rectangle 48" descr="Wide upward diagonal"/>
            <p:cNvSpPr>
              <a:spLocks noChangeAspect="1" noChangeArrowheads="1"/>
            </p:cNvSpPr>
            <p:nvPr/>
          </p:nvSpPr>
          <p:spPr bwMode="auto">
            <a:xfrm>
              <a:off x="3456" y="1104"/>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43" name="Rectangle 49"/>
            <p:cNvSpPr>
              <a:spLocks noChangeAspect="1" noChangeArrowheads="1"/>
            </p:cNvSpPr>
            <p:nvPr/>
          </p:nvSpPr>
          <p:spPr bwMode="auto">
            <a:xfrm>
              <a:off x="4406" y="2256"/>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44" name="Rectangle 50"/>
            <p:cNvSpPr>
              <a:spLocks noChangeAspect="1" noChangeArrowheads="1"/>
            </p:cNvSpPr>
            <p:nvPr/>
          </p:nvSpPr>
          <p:spPr bwMode="auto">
            <a:xfrm>
              <a:off x="4090" y="2256"/>
              <a:ext cx="316"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45" name="Rectangle 51" descr="Dark downward diagonal"/>
            <p:cNvSpPr>
              <a:spLocks noChangeAspect="1" noChangeArrowheads="1"/>
            </p:cNvSpPr>
            <p:nvPr/>
          </p:nvSpPr>
          <p:spPr bwMode="auto">
            <a:xfrm>
              <a:off x="4723" y="2256"/>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46" name="Rectangle 52"/>
            <p:cNvSpPr>
              <a:spLocks noChangeAspect="1" noChangeArrowheads="1"/>
            </p:cNvSpPr>
            <p:nvPr/>
          </p:nvSpPr>
          <p:spPr bwMode="auto">
            <a:xfrm>
              <a:off x="3773" y="2256"/>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47" name="Rectangle 53"/>
            <p:cNvSpPr>
              <a:spLocks noChangeAspect="1" noChangeArrowheads="1"/>
            </p:cNvSpPr>
            <p:nvPr/>
          </p:nvSpPr>
          <p:spPr bwMode="auto">
            <a:xfrm>
              <a:off x="3456" y="2256"/>
              <a:ext cx="317" cy="288"/>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81948" name="Text Box 54"/>
            <p:cNvSpPr txBox="1">
              <a:spLocks noChangeArrowheads="1"/>
            </p:cNvSpPr>
            <p:nvPr/>
          </p:nvSpPr>
          <p:spPr bwMode="auto">
            <a:xfrm>
              <a:off x="3600" y="1200"/>
              <a:ext cx="197"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latin typeface="Times" charset="0"/>
                </a:rPr>
                <a:t>A</a:t>
              </a:r>
            </a:p>
          </p:txBody>
        </p:sp>
        <p:sp>
          <p:nvSpPr>
            <p:cNvPr id="81949" name="Text Box 55"/>
            <p:cNvSpPr txBox="1">
              <a:spLocks noChangeArrowheads="1"/>
            </p:cNvSpPr>
            <p:nvPr/>
          </p:nvSpPr>
          <p:spPr bwMode="auto">
            <a:xfrm>
              <a:off x="4224" y="1200"/>
              <a:ext cx="191"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latin typeface="Times" charset="0"/>
                </a:rPr>
                <a:t>C</a:t>
              </a:r>
            </a:p>
          </p:txBody>
        </p:sp>
        <p:sp>
          <p:nvSpPr>
            <p:cNvPr id="81950" name="Text Box 56"/>
            <p:cNvSpPr txBox="1">
              <a:spLocks noChangeArrowheads="1"/>
            </p:cNvSpPr>
            <p:nvPr/>
          </p:nvSpPr>
          <p:spPr bwMode="auto">
            <a:xfrm>
              <a:off x="4224" y="1776"/>
              <a:ext cx="197"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latin typeface="Times" charset="0"/>
                </a:rPr>
                <a:t>D</a:t>
              </a:r>
            </a:p>
          </p:txBody>
        </p:sp>
        <p:sp>
          <p:nvSpPr>
            <p:cNvPr id="81951" name="Text Box 57"/>
            <p:cNvSpPr txBox="1">
              <a:spLocks noChangeArrowheads="1"/>
            </p:cNvSpPr>
            <p:nvPr/>
          </p:nvSpPr>
          <p:spPr bwMode="auto">
            <a:xfrm>
              <a:off x="3600" y="1776"/>
              <a:ext cx="191"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400">
                  <a:latin typeface="Times" charset="0"/>
                </a:rPr>
                <a:t>B</a:t>
              </a:r>
            </a:p>
          </p:txBody>
        </p:sp>
        <p:sp>
          <p:nvSpPr>
            <p:cNvPr id="81952" name="Text Box 58"/>
            <p:cNvSpPr txBox="1">
              <a:spLocks noChangeArrowheads="1"/>
            </p:cNvSpPr>
            <p:nvPr/>
          </p:nvSpPr>
          <p:spPr bwMode="auto">
            <a:xfrm>
              <a:off x="3360" y="2688"/>
              <a:ext cx="2022" cy="5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Times" charset="0"/>
                </a:rPr>
                <a:t>Shaded area = A+D-B-C</a:t>
              </a:r>
              <a:br>
                <a:rPr lang="en-US">
                  <a:latin typeface="Times" charset="0"/>
                </a:rPr>
              </a:br>
              <a:r>
                <a:rPr lang="en-US">
                  <a:latin typeface="Times" charset="0"/>
                </a:rPr>
                <a:t>Independent of size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565CC8A-8089-1949-9083-526CF2FDA690}" type="slidenum">
              <a:rPr lang="en-US" sz="1400">
                <a:latin typeface="Verdana" charset="0"/>
              </a:rPr>
              <a:pPr/>
              <a:t>35</a:t>
            </a:fld>
            <a:endParaRPr lang="en-US" sz="1400">
              <a:latin typeface="Verdana" charset="0"/>
            </a:endParaRPr>
          </a:p>
        </p:txBody>
      </p:sp>
      <p:sp>
        <p:nvSpPr>
          <p:cNvPr id="83970" name="Rectangle 2"/>
          <p:cNvSpPr>
            <a:spLocks noGrp="1" noChangeArrowheads="1"/>
          </p:cNvSpPr>
          <p:nvPr>
            <p:ph type="title"/>
          </p:nvPr>
        </p:nvSpPr>
        <p:spPr/>
        <p:txBody>
          <a:bodyPr/>
          <a:lstStyle/>
          <a:p>
            <a:r>
              <a:rPr lang="en-US">
                <a:latin typeface="Verdana" charset="0"/>
              </a:rPr>
              <a:t>Results using Compact Windows</a:t>
            </a:r>
          </a:p>
        </p:txBody>
      </p:sp>
      <p:pic>
        <p:nvPicPr>
          <p:cNvPr id="83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667000"/>
            <a:ext cx="8534400" cy="2233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7D2F0AA-C101-5A47-BC15-928B77BB74B4}" type="slidenum">
              <a:rPr lang="en-US" sz="1400">
                <a:latin typeface="Verdana" charset="0"/>
              </a:rPr>
              <a:pPr/>
              <a:t>36</a:t>
            </a:fld>
            <a:endParaRPr lang="en-US" sz="1400">
              <a:latin typeface="Verdana" charset="0"/>
            </a:endParaRPr>
          </a:p>
        </p:txBody>
      </p:sp>
      <p:sp>
        <p:nvSpPr>
          <p:cNvPr id="86018" name="Rectangle 2"/>
          <p:cNvSpPr>
            <a:spLocks noGrp="1" noChangeArrowheads="1"/>
          </p:cNvSpPr>
          <p:nvPr>
            <p:ph type="title"/>
          </p:nvPr>
        </p:nvSpPr>
        <p:spPr/>
        <p:txBody>
          <a:bodyPr/>
          <a:lstStyle/>
          <a:p>
            <a:r>
              <a:rPr lang="en-US">
                <a:latin typeface="Verdana" charset="0"/>
              </a:rPr>
              <a:t>Rod-shaped filters</a:t>
            </a:r>
          </a:p>
        </p:txBody>
      </p:sp>
      <p:sp>
        <p:nvSpPr>
          <p:cNvPr id="86019" name="Rectangle 3"/>
          <p:cNvSpPr>
            <a:spLocks noGrp="1" noChangeArrowheads="1"/>
          </p:cNvSpPr>
          <p:nvPr>
            <p:ph type="body" idx="1"/>
          </p:nvPr>
        </p:nvSpPr>
        <p:spPr/>
        <p:txBody>
          <a:bodyPr/>
          <a:lstStyle/>
          <a:p>
            <a:r>
              <a:rPr lang="en-US" sz="2400">
                <a:latin typeface="Verdana" charset="0"/>
              </a:rPr>
              <a:t>Instead of square windows aggregate cost in rod-shaped shiftable windows [Kim CVPR05]</a:t>
            </a:r>
          </a:p>
          <a:p>
            <a:r>
              <a:rPr lang="en-US" sz="2400">
                <a:latin typeface="Verdana" charset="0"/>
              </a:rPr>
              <a:t>Search for one that minimizes the cost (assume that it is an iso-disparity curve)</a:t>
            </a:r>
          </a:p>
          <a:p>
            <a:r>
              <a:rPr lang="en-US" sz="2400">
                <a:latin typeface="Verdana" charset="0"/>
              </a:rPr>
              <a:t>Typically use 36 orientations</a:t>
            </a:r>
          </a:p>
        </p:txBody>
      </p:sp>
      <p:pic>
        <p:nvPicPr>
          <p:cNvPr id="860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3" y="4135438"/>
            <a:ext cx="3505200" cy="202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5113" y="4364038"/>
            <a:ext cx="4876800" cy="1531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2637398-9870-684F-8CCC-D30A27B5AC28}" type="slidenum">
              <a:rPr lang="en-US" sz="1400">
                <a:latin typeface="Verdana" charset="0"/>
              </a:rPr>
              <a:pPr/>
              <a:t>37</a:t>
            </a:fld>
            <a:endParaRPr lang="en-US" sz="1400">
              <a:latin typeface="Verdana" charset="0"/>
            </a:endParaRPr>
          </a:p>
        </p:txBody>
      </p:sp>
      <p:sp>
        <p:nvSpPr>
          <p:cNvPr id="88066" name="Rectangle 2"/>
          <p:cNvSpPr>
            <a:spLocks noGrp="1" noChangeArrowheads="1"/>
          </p:cNvSpPr>
          <p:nvPr>
            <p:ph type="title"/>
          </p:nvPr>
        </p:nvSpPr>
        <p:spPr/>
        <p:txBody>
          <a:bodyPr/>
          <a:lstStyle/>
          <a:p>
            <a:r>
              <a:rPr lang="en-US">
                <a:latin typeface="Verdana" charset="0"/>
              </a:rPr>
              <a:t>Locally Adaptive Support</a:t>
            </a:r>
          </a:p>
        </p:txBody>
      </p:sp>
      <p:sp>
        <p:nvSpPr>
          <p:cNvPr id="88067" name="Rectangle 3"/>
          <p:cNvSpPr>
            <a:spLocks noGrp="1" noChangeArrowheads="1"/>
          </p:cNvSpPr>
          <p:nvPr>
            <p:ph type="body" idx="1"/>
          </p:nvPr>
        </p:nvSpPr>
        <p:spPr/>
        <p:txBody>
          <a:bodyPr/>
          <a:lstStyle/>
          <a:p>
            <a:pPr>
              <a:buFontTx/>
              <a:buNone/>
            </a:pPr>
            <a:r>
              <a:rPr lang="en-US">
                <a:latin typeface="Verdana" charset="0"/>
              </a:rPr>
              <a:t>   </a:t>
            </a:r>
            <a:r>
              <a:rPr lang="en-US" sz="2400">
                <a:latin typeface="Verdana" charset="0"/>
              </a:rPr>
              <a:t>Apply weights to contributions of neighboring</a:t>
            </a:r>
            <a:br>
              <a:rPr lang="en-US" sz="2400">
                <a:latin typeface="Verdana" charset="0"/>
              </a:rPr>
            </a:br>
            <a:r>
              <a:rPr lang="en-US" sz="2400">
                <a:latin typeface="Verdana" charset="0"/>
              </a:rPr>
              <a:t>pixels according to </a:t>
            </a:r>
            <a:r>
              <a:rPr lang="en-US" sz="2400">
                <a:solidFill>
                  <a:schemeClr val="tx2"/>
                </a:solidFill>
                <a:latin typeface="Verdana" charset="0"/>
              </a:rPr>
              <a:t>similarity</a:t>
            </a:r>
            <a:r>
              <a:rPr lang="en-US" sz="2400">
                <a:latin typeface="Verdana" charset="0"/>
              </a:rPr>
              <a:t> and </a:t>
            </a:r>
            <a:r>
              <a:rPr lang="en-US" sz="2400">
                <a:solidFill>
                  <a:schemeClr val="tx2"/>
                </a:solidFill>
                <a:latin typeface="Verdana" charset="0"/>
              </a:rPr>
              <a:t>proximity</a:t>
            </a:r>
            <a:r>
              <a:rPr lang="en-US" sz="2400">
                <a:latin typeface="Verdana" charset="0"/>
              </a:rPr>
              <a:t> [Yoon CVPR05]</a:t>
            </a:r>
          </a:p>
        </p:txBody>
      </p:sp>
      <p:pic>
        <p:nvPicPr>
          <p:cNvPr id="880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3565525"/>
            <a:ext cx="4238625" cy="195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4760850-5FFC-B341-9695-09BA131270A5}" type="slidenum">
              <a:rPr lang="en-US" sz="1400">
                <a:latin typeface="Verdana" charset="0"/>
              </a:rPr>
              <a:pPr/>
              <a:t>38</a:t>
            </a:fld>
            <a:endParaRPr lang="en-US" sz="1400">
              <a:latin typeface="Verdana" charset="0"/>
            </a:endParaRPr>
          </a:p>
        </p:txBody>
      </p:sp>
      <p:sp>
        <p:nvSpPr>
          <p:cNvPr id="90114" name="Rectangle 2"/>
          <p:cNvSpPr>
            <a:spLocks noGrp="1" noChangeArrowheads="1"/>
          </p:cNvSpPr>
          <p:nvPr>
            <p:ph type="title"/>
          </p:nvPr>
        </p:nvSpPr>
        <p:spPr/>
        <p:txBody>
          <a:bodyPr/>
          <a:lstStyle/>
          <a:p>
            <a:r>
              <a:rPr lang="en-US">
                <a:latin typeface="Verdana" charset="0"/>
              </a:rPr>
              <a:t>Locally Adaptive Support</a:t>
            </a:r>
          </a:p>
        </p:txBody>
      </p:sp>
      <p:sp>
        <p:nvSpPr>
          <p:cNvPr id="90115" name="Rectangle 3"/>
          <p:cNvSpPr>
            <a:spLocks noGrp="1" noChangeArrowheads="1"/>
          </p:cNvSpPr>
          <p:nvPr>
            <p:ph type="body" idx="1"/>
          </p:nvPr>
        </p:nvSpPr>
        <p:spPr/>
        <p:txBody>
          <a:bodyPr/>
          <a:lstStyle/>
          <a:p>
            <a:r>
              <a:rPr lang="en-US" sz="2400">
                <a:latin typeface="Verdana" charset="0"/>
              </a:rPr>
              <a:t>Similarity in CIE Lab color space:</a:t>
            </a:r>
          </a:p>
          <a:p>
            <a:endParaRPr lang="en-US" sz="2400">
              <a:latin typeface="Verdana" charset="0"/>
            </a:endParaRPr>
          </a:p>
          <a:p>
            <a:endParaRPr lang="en-US" sz="2400">
              <a:latin typeface="Verdana" charset="0"/>
            </a:endParaRPr>
          </a:p>
          <a:p>
            <a:endParaRPr lang="en-US" sz="2400">
              <a:latin typeface="Verdana" charset="0"/>
            </a:endParaRPr>
          </a:p>
          <a:p>
            <a:r>
              <a:rPr lang="en-US" sz="2400">
                <a:latin typeface="Verdana" charset="0"/>
              </a:rPr>
              <a:t>Proximity: Euclidean distance</a:t>
            </a:r>
          </a:p>
          <a:p>
            <a:endParaRPr lang="en-US" sz="2400">
              <a:latin typeface="Verdana" charset="0"/>
            </a:endParaRPr>
          </a:p>
          <a:p>
            <a:r>
              <a:rPr lang="en-US" sz="2400">
                <a:latin typeface="Verdana" charset="0"/>
              </a:rPr>
              <a:t>Weights: </a:t>
            </a:r>
          </a:p>
        </p:txBody>
      </p:sp>
      <p:pic>
        <p:nvPicPr>
          <p:cNvPr id="901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2317750"/>
            <a:ext cx="5867400"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1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8238" y="4264025"/>
            <a:ext cx="4953000" cy="1011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451D578-9524-AA45-9874-A1E6D08EA00F}" type="slidenum">
              <a:rPr lang="en-US" sz="1400">
                <a:latin typeface="Verdana" charset="0"/>
              </a:rPr>
              <a:pPr/>
              <a:t>39</a:t>
            </a:fld>
            <a:endParaRPr lang="en-US" sz="1400">
              <a:latin typeface="Verdana" charset="0"/>
            </a:endParaRPr>
          </a:p>
        </p:txBody>
      </p:sp>
      <p:sp>
        <p:nvSpPr>
          <p:cNvPr id="92162" name="Rectangle 2"/>
          <p:cNvSpPr>
            <a:spLocks noGrp="1" noChangeArrowheads="1"/>
          </p:cNvSpPr>
          <p:nvPr>
            <p:ph type="title"/>
          </p:nvPr>
        </p:nvSpPr>
        <p:spPr/>
        <p:txBody>
          <a:bodyPr/>
          <a:lstStyle/>
          <a:p>
            <a:r>
              <a:rPr lang="en-US">
                <a:latin typeface="Verdana" charset="0"/>
              </a:rPr>
              <a:t>Locally Adaptive Support: Results</a:t>
            </a:r>
          </a:p>
        </p:txBody>
      </p:sp>
      <p:pic>
        <p:nvPicPr>
          <p:cNvPr id="921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8458200" cy="3765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4749800" y="5137150"/>
            <a:ext cx="1722438" cy="254000"/>
          </a:xfrm>
          <a:prstGeom prst="rect">
            <a:avLst/>
          </a:prstGeom>
          <a:solidFill>
            <a:schemeClr val="bg1"/>
          </a:solidFill>
        </p:spPr>
        <p:txBody>
          <a:bodyPr>
            <a:spAutoFit/>
          </a:bodyPr>
          <a:lstStyle/>
          <a:p>
            <a:pPr algn="ctr">
              <a:defRPr/>
            </a:pPr>
            <a:r>
              <a:rPr lang="en-US" sz="1050" b="1" dirty="0">
                <a:latin typeface="Times New Roman" pitchFamily="18" charset="0"/>
                <a:ea typeface="+mn-ea"/>
                <a:cs typeface="+mn-cs"/>
              </a:rPr>
              <a:t>Locally Adaptive Support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1B063E7-5EFF-6F45-AC85-E6BF4A8729BC}" type="slidenum">
              <a:rPr lang="en-US" sz="1400">
                <a:latin typeface="Verdana" charset="0"/>
              </a:rPr>
              <a:pPr/>
              <a:t>4</a:t>
            </a:fld>
            <a:endParaRPr lang="en-US" sz="1400">
              <a:latin typeface="Verdana" charset="0"/>
            </a:endParaRPr>
          </a:p>
        </p:txBody>
      </p:sp>
      <p:pic>
        <p:nvPicPr>
          <p:cNvPr id="20482" name="Picture 2" descr="cart"/>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5800" y="1219200"/>
            <a:ext cx="2849563"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3" name="Picture 3" descr="robotv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149600"/>
            <a:ext cx="4724400"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4" name="Text Box 4"/>
          <p:cNvSpPr txBox="1">
            <a:spLocks noChangeArrowheads="1"/>
          </p:cNvSpPr>
          <p:nvPr/>
        </p:nvSpPr>
        <p:spPr bwMode="auto">
          <a:xfrm>
            <a:off x="1787525" y="269875"/>
            <a:ext cx="53594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An Application: Mobile Robot Navigation</a:t>
            </a:r>
          </a:p>
        </p:txBody>
      </p:sp>
      <p:sp>
        <p:nvSpPr>
          <p:cNvPr id="20485" name="Text Box 5"/>
          <p:cNvSpPr txBox="1">
            <a:spLocks noChangeArrowheads="1"/>
          </p:cNvSpPr>
          <p:nvPr/>
        </p:nvSpPr>
        <p:spPr bwMode="auto">
          <a:xfrm>
            <a:off x="593725" y="5222875"/>
            <a:ext cx="2478088"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The Stanford Cart,</a:t>
            </a:r>
          </a:p>
          <a:p>
            <a:r>
              <a:rPr lang="en-US"/>
              <a:t>H. Moravec, 1979.</a:t>
            </a:r>
          </a:p>
        </p:txBody>
      </p:sp>
      <p:sp>
        <p:nvSpPr>
          <p:cNvPr id="20486" name="Text Box 6"/>
          <p:cNvSpPr txBox="1">
            <a:spLocks noChangeArrowheads="1"/>
          </p:cNvSpPr>
          <p:nvPr/>
        </p:nvSpPr>
        <p:spPr bwMode="auto">
          <a:xfrm>
            <a:off x="4022725" y="2479675"/>
            <a:ext cx="419576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The INRIA Mobile Robot, 1990.</a:t>
            </a:r>
          </a:p>
        </p:txBody>
      </p:sp>
      <p:sp>
        <p:nvSpPr>
          <p:cNvPr id="20487" name="Text Box 7"/>
          <p:cNvSpPr txBox="1">
            <a:spLocks noChangeArrowheads="1"/>
          </p:cNvSpPr>
          <p:nvPr/>
        </p:nvSpPr>
        <p:spPr bwMode="auto">
          <a:xfrm>
            <a:off x="593725" y="6361113"/>
            <a:ext cx="2573338"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200"/>
              <a:t>Courtesy O. Faugeras and H. Moravec.</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0E83919-FCF9-904B-ACAC-620558AB83DF}" type="slidenum">
              <a:rPr lang="en-US" sz="1400">
                <a:latin typeface="Verdana" charset="0"/>
              </a:rPr>
              <a:pPr/>
              <a:t>40</a:t>
            </a:fld>
            <a:endParaRPr lang="en-US" sz="1400">
              <a:latin typeface="Verdana" charset="0"/>
            </a:endParaRPr>
          </a:p>
        </p:txBody>
      </p:sp>
      <p:sp>
        <p:nvSpPr>
          <p:cNvPr id="94210" name="Rectangle 2"/>
          <p:cNvSpPr>
            <a:spLocks noGrp="1" noChangeArrowheads="1"/>
          </p:cNvSpPr>
          <p:nvPr>
            <p:ph type="title"/>
          </p:nvPr>
        </p:nvSpPr>
        <p:spPr/>
        <p:txBody>
          <a:bodyPr/>
          <a:lstStyle/>
          <a:p>
            <a:r>
              <a:rPr lang="en-US">
                <a:latin typeface="Verdana" charset="0"/>
              </a:rPr>
              <a:t>Locally Adaptive Support: Results</a:t>
            </a:r>
          </a:p>
        </p:txBody>
      </p:sp>
      <p:pic>
        <p:nvPicPr>
          <p:cNvPr id="942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638" y="1371600"/>
            <a:ext cx="7620000" cy="4873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142EB6B-1124-A641-82A1-FD9E0537D13B}" type="slidenum">
              <a:rPr lang="en-US" sz="1400">
                <a:latin typeface="Verdana" charset="0"/>
              </a:rPr>
              <a:pPr/>
              <a:t>41</a:t>
            </a:fld>
            <a:endParaRPr lang="en-US" sz="1400">
              <a:latin typeface="Verdana" charset="0"/>
            </a:endParaRPr>
          </a:p>
        </p:txBody>
      </p:sp>
      <p:sp>
        <p:nvSpPr>
          <p:cNvPr id="96258" name="Rectangle 2"/>
          <p:cNvSpPr>
            <a:spLocks noGrp="1" noChangeArrowheads="1"/>
          </p:cNvSpPr>
          <p:nvPr>
            <p:ph type="title"/>
          </p:nvPr>
        </p:nvSpPr>
        <p:spPr/>
        <p:txBody>
          <a:bodyPr/>
          <a:lstStyle/>
          <a:p>
            <a:r>
              <a:rPr lang="en-US">
                <a:latin typeface="Verdana" charset="0"/>
              </a:rPr>
              <a:t>Cool ideas</a:t>
            </a:r>
          </a:p>
        </p:txBody>
      </p:sp>
      <p:sp>
        <p:nvSpPr>
          <p:cNvPr id="96259" name="Rectangle 3"/>
          <p:cNvSpPr>
            <a:spLocks noGrp="1" noChangeArrowheads="1"/>
          </p:cNvSpPr>
          <p:nvPr>
            <p:ph type="body" idx="1"/>
          </p:nvPr>
        </p:nvSpPr>
        <p:spPr/>
        <p:txBody>
          <a:bodyPr/>
          <a:lstStyle/>
          <a:p>
            <a:r>
              <a:rPr lang="en-US">
                <a:latin typeface="Verdana" charset="0"/>
              </a:rPr>
              <a:t>Space-time stereo </a:t>
            </a:r>
          </a:p>
          <a:p>
            <a:pPr>
              <a:buFontTx/>
              <a:buNone/>
            </a:pPr>
            <a:r>
              <a:rPr lang="en-US">
                <a:latin typeface="Verdana" charset="0"/>
              </a:rPr>
              <a:t>	(varying illumination, not shape)</a:t>
            </a:r>
          </a:p>
        </p:txBody>
      </p:sp>
      <p:pic>
        <p:nvPicPr>
          <p:cNvPr id="962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525" y="2592388"/>
            <a:ext cx="3019425"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1AA7817-937C-7F49-BF94-830F25EAD73F}" type="slidenum">
              <a:rPr lang="en-US" sz="1400">
                <a:latin typeface="Verdana" charset="0"/>
              </a:rPr>
              <a:pPr/>
              <a:t>42</a:t>
            </a:fld>
            <a:endParaRPr lang="en-US" sz="1400">
              <a:latin typeface="Verdana" charset="0"/>
            </a:endParaRPr>
          </a:p>
        </p:txBody>
      </p:sp>
      <p:sp>
        <p:nvSpPr>
          <p:cNvPr id="98306" name="Rectangle 2"/>
          <p:cNvSpPr>
            <a:spLocks noGrp="1" noChangeArrowheads="1"/>
          </p:cNvSpPr>
          <p:nvPr>
            <p:ph type="title"/>
          </p:nvPr>
        </p:nvSpPr>
        <p:spPr/>
        <p:txBody>
          <a:bodyPr/>
          <a:lstStyle/>
          <a:p>
            <a:r>
              <a:rPr lang="en-US">
                <a:latin typeface="Verdana" charset="0"/>
              </a:rPr>
              <a:t>Challenges</a:t>
            </a:r>
          </a:p>
        </p:txBody>
      </p:sp>
      <p:sp>
        <p:nvSpPr>
          <p:cNvPr id="98307" name="Rectangle 3"/>
          <p:cNvSpPr>
            <a:spLocks noGrp="1" noChangeArrowheads="1"/>
          </p:cNvSpPr>
          <p:nvPr>
            <p:ph type="body" idx="1"/>
          </p:nvPr>
        </p:nvSpPr>
        <p:spPr/>
        <p:txBody>
          <a:bodyPr/>
          <a:lstStyle/>
          <a:p>
            <a:r>
              <a:rPr lang="en-US" sz="2800">
                <a:latin typeface="Verdana" charset="0"/>
              </a:rPr>
              <a:t>Ill-posed inverse problem</a:t>
            </a:r>
          </a:p>
          <a:p>
            <a:pPr lvl="1"/>
            <a:r>
              <a:rPr lang="en-US">
                <a:latin typeface="Verdana" charset="0"/>
              </a:rPr>
              <a:t>Recover 3-D structure from 2-D information</a:t>
            </a:r>
          </a:p>
          <a:p>
            <a:r>
              <a:rPr lang="en-US" sz="2800">
                <a:latin typeface="Verdana" charset="0"/>
              </a:rPr>
              <a:t>Difficulties</a:t>
            </a:r>
          </a:p>
          <a:p>
            <a:pPr lvl="1"/>
            <a:r>
              <a:rPr lang="en-US">
                <a:latin typeface="Verdana" charset="0"/>
              </a:rPr>
              <a:t>Uniform regions</a:t>
            </a:r>
          </a:p>
          <a:p>
            <a:pPr lvl="1"/>
            <a:r>
              <a:rPr lang="en-US">
                <a:latin typeface="Verdana" charset="0"/>
              </a:rPr>
              <a:t>Half-occluded pixels</a:t>
            </a:r>
          </a:p>
        </p:txBody>
      </p:sp>
      <p:pic>
        <p:nvPicPr>
          <p:cNvPr id="98308" name="Picture 4" descr="saw_leftB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551363"/>
            <a:ext cx="2362200" cy="2062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8309" name="Picture 5" descr="saw_righ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551363"/>
            <a:ext cx="2286000" cy="1995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pPr eaLnBrk="1" hangingPunct="1"/>
            <a:r>
              <a:rPr lang="en-US">
                <a:latin typeface="Verdana" charset="0"/>
              </a:rPr>
              <a:t>Occlusions</a:t>
            </a:r>
          </a:p>
        </p:txBody>
      </p:sp>
      <p:pic>
        <p:nvPicPr>
          <p:cNvPr id="10035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00200"/>
            <a:ext cx="6034088" cy="4522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0355" name="Rectangle 4"/>
          <p:cNvSpPr>
            <a:spLocks noChangeArrowheads="1"/>
          </p:cNvSpPr>
          <p:nvPr/>
        </p:nvSpPr>
        <p:spPr bwMode="auto">
          <a:xfrm>
            <a:off x="7162800" y="1295400"/>
            <a:ext cx="1524000" cy="6096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00356" name="Rectangle 5"/>
          <p:cNvSpPr>
            <a:spLocks noChangeArrowheads="1"/>
          </p:cNvSpPr>
          <p:nvPr/>
        </p:nvSpPr>
        <p:spPr bwMode="auto">
          <a:xfrm>
            <a:off x="5867400" y="6464300"/>
            <a:ext cx="254317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(Slide from Pascal Fua)</a:t>
            </a:r>
            <a:endParaRPr lang="en-GB" sz="1800">
              <a:solidFill>
                <a:schemeClr val="tx2"/>
              </a:solidFill>
              <a:latin typeface="Trebuchet MS"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p:txBody>
          <a:bodyPr/>
          <a:lstStyle/>
          <a:p>
            <a:pPr eaLnBrk="1" hangingPunct="1"/>
            <a:r>
              <a:rPr lang="de-DE">
                <a:latin typeface="Verdana" charset="0"/>
              </a:rPr>
              <a:t>Exploiting scene constraints</a:t>
            </a:r>
            <a:endParaRPr lang="en-GB">
              <a:latin typeface="Verdana" charset="0"/>
            </a:endParaRPr>
          </a:p>
        </p:txBody>
      </p:sp>
      <p:pic>
        <p:nvPicPr>
          <p:cNvPr id="102402" name="Picture 3" descr="kastcorr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3600" y="2133600"/>
            <a:ext cx="6332538" cy="165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03" name="Line 4"/>
          <p:cNvSpPr>
            <a:spLocks noChangeShapeType="1"/>
          </p:cNvSpPr>
          <p:nvPr/>
        </p:nvSpPr>
        <p:spPr bwMode="auto">
          <a:xfrm>
            <a:off x="2378075" y="2497138"/>
            <a:ext cx="6048375" cy="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2404" name="Line 5"/>
          <p:cNvSpPr>
            <a:spLocks noChangeShapeType="1"/>
          </p:cNvSpPr>
          <p:nvPr/>
        </p:nvSpPr>
        <p:spPr bwMode="auto">
          <a:xfrm>
            <a:off x="2378075" y="3400425"/>
            <a:ext cx="6048375" cy="0"/>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2405" name="Freeform 6"/>
          <p:cNvSpPr>
            <a:spLocks/>
          </p:cNvSpPr>
          <p:nvPr/>
        </p:nvSpPr>
        <p:spPr bwMode="auto">
          <a:xfrm>
            <a:off x="2547938" y="2522538"/>
            <a:ext cx="63500" cy="869950"/>
          </a:xfrm>
          <a:custGeom>
            <a:avLst/>
            <a:gdLst>
              <a:gd name="T0" fmla="*/ 0 w 40"/>
              <a:gd name="T1" fmla="*/ 0 h 548"/>
              <a:gd name="T2" fmla="*/ 2147483647 w 40"/>
              <a:gd name="T3" fmla="*/ 2147483647 h 548"/>
              <a:gd name="T4" fmla="*/ 0 60000 65536"/>
              <a:gd name="T5" fmla="*/ 0 60000 65536"/>
              <a:gd name="T6" fmla="*/ 0 w 40"/>
              <a:gd name="T7" fmla="*/ 0 h 548"/>
              <a:gd name="T8" fmla="*/ 40 w 40"/>
              <a:gd name="T9" fmla="*/ 548 h 548"/>
            </a:gdLst>
            <a:ahLst/>
            <a:cxnLst>
              <a:cxn ang="T4">
                <a:pos x="T0" y="T1"/>
              </a:cxn>
              <a:cxn ang="T5">
                <a:pos x="T2" y="T3"/>
              </a:cxn>
            </a:cxnLst>
            <a:rect l="T6" t="T7" r="T8" b="T9"/>
            <a:pathLst>
              <a:path w="40" h="548">
                <a:moveTo>
                  <a:pt x="0" y="0"/>
                </a:moveTo>
                <a:lnTo>
                  <a:pt x="40" y="548"/>
                </a:lnTo>
              </a:path>
            </a:pathLst>
          </a:custGeom>
          <a:noFill/>
          <a:ln w="9525">
            <a:solidFill>
              <a:srgbClr val="FF0000"/>
            </a:solidFill>
            <a:round/>
            <a:headEnd type="triangle" w="sm" len="lg"/>
            <a:tailEnd type="triangle" w="sm"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406" name="Freeform 7"/>
          <p:cNvSpPr>
            <a:spLocks/>
          </p:cNvSpPr>
          <p:nvPr/>
        </p:nvSpPr>
        <p:spPr bwMode="auto">
          <a:xfrm>
            <a:off x="4173538" y="2497138"/>
            <a:ext cx="50800" cy="901700"/>
          </a:xfrm>
          <a:custGeom>
            <a:avLst/>
            <a:gdLst>
              <a:gd name="T0" fmla="*/ 0 w 32"/>
              <a:gd name="T1" fmla="*/ 0 h 568"/>
              <a:gd name="T2" fmla="*/ 2147483647 w 32"/>
              <a:gd name="T3" fmla="*/ 2147483647 h 568"/>
              <a:gd name="T4" fmla="*/ 0 60000 65536"/>
              <a:gd name="T5" fmla="*/ 0 60000 65536"/>
              <a:gd name="T6" fmla="*/ 0 w 32"/>
              <a:gd name="T7" fmla="*/ 0 h 568"/>
              <a:gd name="T8" fmla="*/ 32 w 32"/>
              <a:gd name="T9" fmla="*/ 568 h 568"/>
            </a:gdLst>
            <a:ahLst/>
            <a:cxnLst>
              <a:cxn ang="T4">
                <a:pos x="T0" y="T1"/>
              </a:cxn>
              <a:cxn ang="T5">
                <a:pos x="T2" y="T3"/>
              </a:cxn>
            </a:cxnLst>
            <a:rect l="T6" t="T7" r="T8" b="T9"/>
            <a:pathLst>
              <a:path w="32" h="568">
                <a:moveTo>
                  <a:pt x="0" y="0"/>
                </a:moveTo>
                <a:lnTo>
                  <a:pt x="32" y="568"/>
                </a:lnTo>
              </a:path>
            </a:pathLst>
          </a:custGeom>
          <a:noFill/>
          <a:ln w="9525">
            <a:solidFill>
              <a:srgbClr val="FF0000"/>
            </a:solidFill>
            <a:round/>
            <a:headEnd type="triangle" w="sm" len="lg"/>
            <a:tailEnd type="triangle" w="sm"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407" name="Freeform 8"/>
          <p:cNvSpPr>
            <a:spLocks/>
          </p:cNvSpPr>
          <p:nvPr/>
        </p:nvSpPr>
        <p:spPr bwMode="auto">
          <a:xfrm>
            <a:off x="2814638" y="2484438"/>
            <a:ext cx="6350" cy="909637"/>
          </a:xfrm>
          <a:custGeom>
            <a:avLst/>
            <a:gdLst>
              <a:gd name="T0" fmla="*/ 0 w 4"/>
              <a:gd name="T1" fmla="*/ 0 h 573"/>
              <a:gd name="T2" fmla="*/ 2147483647 w 4"/>
              <a:gd name="T3" fmla="*/ 2147483647 h 573"/>
              <a:gd name="T4" fmla="*/ 0 60000 65536"/>
              <a:gd name="T5" fmla="*/ 0 60000 65536"/>
              <a:gd name="T6" fmla="*/ 0 w 4"/>
              <a:gd name="T7" fmla="*/ 0 h 573"/>
              <a:gd name="T8" fmla="*/ 4 w 4"/>
              <a:gd name="T9" fmla="*/ 573 h 573"/>
            </a:gdLst>
            <a:ahLst/>
            <a:cxnLst>
              <a:cxn ang="T4">
                <a:pos x="T0" y="T1"/>
              </a:cxn>
              <a:cxn ang="T5">
                <a:pos x="T2" y="T3"/>
              </a:cxn>
            </a:cxnLst>
            <a:rect l="T6" t="T7" r="T8" b="T9"/>
            <a:pathLst>
              <a:path w="4" h="573">
                <a:moveTo>
                  <a:pt x="0" y="0"/>
                </a:moveTo>
                <a:lnTo>
                  <a:pt x="4" y="573"/>
                </a:lnTo>
              </a:path>
            </a:pathLst>
          </a:custGeom>
          <a:noFill/>
          <a:ln w="9525">
            <a:solidFill>
              <a:srgbClr val="FF0000"/>
            </a:solidFill>
            <a:round/>
            <a:headEnd type="triangle" w="sm" len="lg"/>
            <a:tailEnd type="triangle" w="sm"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408" name="Line 9"/>
          <p:cNvSpPr>
            <a:spLocks noChangeShapeType="1"/>
          </p:cNvSpPr>
          <p:nvPr/>
        </p:nvSpPr>
        <p:spPr bwMode="auto">
          <a:xfrm>
            <a:off x="5035550" y="2497138"/>
            <a:ext cx="60325" cy="908050"/>
          </a:xfrm>
          <a:prstGeom prst="line">
            <a:avLst/>
          </a:prstGeom>
          <a:noFill/>
          <a:ln w="9525">
            <a:solidFill>
              <a:srgbClr val="FF0000"/>
            </a:solidFill>
            <a:round/>
            <a:headEnd type="triangle" w="sm" len="lg"/>
            <a:tailEnd type="triangle" w="sm" len="lg"/>
          </a:ln>
          <a:extLst>
            <a:ext uri="{909E8E84-426E-40dd-AFC4-6F175D3DCCD1}">
              <a14:hiddenFill xmlns="" xmlns:a14="http://schemas.microsoft.com/office/drawing/2010/main">
                <a:noFill/>
              </a14:hiddenFill>
            </a:ext>
          </a:extLst>
        </p:spPr>
        <p:txBody>
          <a:bodyPr/>
          <a:lstStyle/>
          <a:p>
            <a:endParaRPr lang="en-US"/>
          </a:p>
        </p:txBody>
      </p:sp>
      <p:sp>
        <p:nvSpPr>
          <p:cNvPr id="102409" name="Line 10"/>
          <p:cNvSpPr>
            <a:spLocks noChangeShapeType="1"/>
          </p:cNvSpPr>
          <p:nvPr/>
        </p:nvSpPr>
        <p:spPr bwMode="auto">
          <a:xfrm>
            <a:off x="6105525" y="2503488"/>
            <a:ext cx="52388" cy="889000"/>
          </a:xfrm>
          <a:prstGeom prst="line">
            <a:avLst/>
          </a:prstGeom>
          <a:noFill/>
          <a:ln w="9525">
            <a:solidFill>
              <a:srgbClr val="FF0000"/>
            </a:solidFill>
            <a:round/>
            <a:headEnd type="triangle" w="sm" len="lg"/>
            <a:tailEnd type="triangle" w="sm" len="lg"/>
          </a:ln>
          <a:extLst>
            <a:ext uri="{909E8E84-426E-40dd-AFC4-6F175D3DCCD1}">
              <a14:hiddenFill xmlns="" xmlns:a14="http://schemas.microsoft.com/office/drawing/2010/main">
                <a:noFill/>
              </a14:hiddenFill>
            </a:ext>
          </a:extLst>
        </p:spPr>
        <p:txBody>
          <a:bodyPr/>
          <a:lstStyle/>
          <a:p>
            <a:endParaRPr lang="en-US"/>
          </a:p>
        </p:txBody>
      </p:sp>
      <p:sp>
        <p:nvSpPr>
          <p:cNvPr id="102410" name="Freeform 11"/>
          <p:cNvSpPr>
            <a:spLocks/>
          </p:cNvSpPr>
          <p:nvPr/>
        </p:nvSpPr>
        <p:spPr bwMode="auto">
          <a:xfrm>
            <a:off x="8281988" y="2490788"/>
            <a:ext cx="23812" cy="914400"/>
          </a:xfrm>
          <a:custGeom>
            <a:avLst/>
            <a:gdLst>
              <a:gd name="T0" fmla="*/ 2147483647 w 15"/>
              <a:gd name="T1" fmla="*/ 0 h 576"/>
              <a:gd name="T2" fmla="*/ 0 w 15"/>
              <a:gd name="T3" fmla="*/ 2147483647 h 576"/>
              <a:gd name="T4" fmla="*/ 0 60000 65536"/>
              <a:gd name="T5" fmla="*/ 0 60000 65536"/>
              <a:gd name="T6" fmla="*/ 0 w 15"/>
              <a:gd name="T7" fmla="*/ 0 h 576"/>
              <a:gd name="T8" fmla="*/ 15 w 15"/>
              <a:gd name="T9" fmla="*/ 576 h 576"/>
            </a:gdLst>
            <a:ahLst/>
            <a:cxnLst>
              <a:cxn ang="T4">
                <a:pos x="T0" y="T1"/>
              </a:cxn>
              <a:cxn ang="T5">
                <a:pos x="T2" y="T3"/>
              </a:cxn>
            </a:cxnLst>
            <a:rect l="T6" t="T7" r="T8" b="T9"/>
            <a:pathLst>
              <a:path w="15" h="576">
                <a:moveTo>
                  <a:pt x="15" y="0"/>
                </a:moveTo>
                <a:lnTo>
                  <a:pt x="0" y="576"/>
                </a:lnTo>
              </a:path>
            </a:pathLst>
          </a:custGeom>
          <a:noFill/>
          <a:ln w="9525">
            <a:solidFill>
              <a:srgbClr val="FF0000"/>
            </a:solidFill>
            <a:round/>
            <a:headEnd type="triangle" w="sm" len="lg"/>
            <a:tailEnd type="triangle" w="sm"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411" name="Freeform 12"/>
          <p:cNvSpPr>
            <a:spLocks/>
          </p:cNvSpPr>
          <p:nvPr/>
        </p:nvSpPr>
        <p:spPr bwMode="auto">
          <a:xfrm>
            <a:off x="4262438" y="2509838"/>
            <a:ext cx="6350" cy="889000"/>
          </a:xfrm>
          <a:custGeom>
            <a:avLst/>
            <a:gdLst>
              <a:gd name="T0" fmla="*/ 0 w 4"/>
              <a:gd name="T1" fmla="*/ 0 h 560"/>
              <a:gd name="T2" fmla="*/ 2147483647 w 4"/>
              <a:gd name="T3" fmla="*/ 2147483647 h 560"/>
              <a:gd name="T4" fmla="*/ 0 60000 65536"/>
              <a:gd name="T5" fmla="*/ 0 60000 65536"/>
              <a:gd name="T6" fmla="*/ 0 w 4"/>
              <a:gd name="T7" fmla="*/ 0 h 560"/>
              <a:gd name="T8" fmla="*/ 4 w 4"/>
              <a:gd name="T9" fmla="*/ 560 h 560"/>
            </a:gdLst>
            <a:ahLst/>
            <a:cxnLst>
              <a:cxn ang="T4">
                <a:pos x="T0" y="T1"/>
              </a:cxn>
              <a:cxn ang="T5">
                <a:pos x="T2" y="T3"/>
              </a:cxn>
            </a:cxnLst>
            <a:rect l="T6" t="T7" r="T8" b="T9"/>
            <a:pathLst>
              <a:path w="4" h="560">
                <a:moveTo>
                  <a:pt x="0" y="0"/>
                </a:moveTo>
                <a:lnTo>
                  <a:pt x="4" y="560"/>
                </a:lnTo>
              </a:path>
            </a:pathLst>
          </a:custGeom>
          <a:noFill/>
          <a:ln w="9525">
            <a:solidFill>
              <a:srgbClr val="FF0000"/>
            </a:solidFill>
            <a:round/>
            <a:headEnd type="triangle" w="sm" len="lg"/>
            <a:tailEnd type="triangle" w="sm"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412" name="Freeform 13"/>
          <p:cNvSpPr>
            <a:spLocks/>
          </p:cNvSpPr>
          <p:nvPr/>
        </p:nvSpPr>
        <p:spPr bwMode="auto">
          <a:xfrm>
            <a:off x="6948488" y="2497138"/>
            <a:ext cx="31750" cy="895350"/>
          </a:xfrm>
          <a:custGeom>
            <a:avLst/>
            <a:gdLst>
              <a:gd name="T0" fmla="*/ 0 w 20"/>
              <a:gd name="T1" fmla="*/ 0 h 564"/>
              <a:gd name="T2" fmla="*/ 2147483647 w 20"/>
              <a:gd name="T3" fmla="*/ 2147483647 h 564"/>
              <a:gd name="T4" fmla="*/ 0 60000 65536"/>
              <a:gd name="T5" fmla="*/ 0 60000 65536"/>
              <a:gd name="T6" fmla="*/ 0 w 20"/>
              <a:gd name="T7" fmla="*/ 0 h 564"/>
              <a:gd name="T8" fmla="*/ 20 w 20"/>
              <a:gd name="T9" fmla="*/ 564 h 564"/>
            </a:gdLst>
            <a:ahLst/>
            <a:cxnLst>
              <a:cxn ang="T4">
                <a:pos x="T0" y="T1"/>
              </a:cxn>
              <a:cxn ang="T5">
                <a:pos x="T2" y="T3"/>
              </a:cxn>
            </a:cxnLst>
            <a:rect l="T6" t="T7" r="T8" b="T9"/>
            <a:pathLst>
              <a:path w="20" h="564">
                <a:moveTo>
                  <a:pt x="0" y="0"/>
                </a:moveTo>
                <a:lnTo>
                  <a:pt x="20" y="564"/>
                </a:lnTo>
              </a:path>
            </a:pathLst>
          </a:custGeom>
          <a:noFill/>
          <a:ln w="9525">
            <a:solidFill>
              <a:srgbClr val="FF0000"/>
            </a:solidFill>
            <a:round/>
            <a:headEnd type="triangle" w="sm" len="lg"/>
            <a:tailEnd type="triangle" w="sm"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413" name="Freeform 14"/>
          <p:cNvSpPr>
            <a:spLocks/>
          </p:cNvSpPr>
          <p:nvPr/>
        </p:nvSpPr>
        <p:spPr bwMode="auto">
          <a:xfrm>
            <a:off x="7691438" y="2503488"/>
            <a:ext cx="19050" cy="901700"/>
          </a:xfrm>
          <a:custGeom>
            <a:avLst/>
            <a:gdLst>
              <a:gd name="T0" fmla="*/ 0 w 12"/>
              <a:gd name="T1" fmla="*/ 0 h 568"/>
              <a:gd name="T2" fmla="*/ 2147483647 w 12"/>
              <a:gd name="T3" fmla="*/ 2147483647 h 568"/>
              <a:gd name="T4" fmla="*/ 0 60000 65536"/>
              <a:gd name="T5" fmla="*/ 0 60000 65536"/>
              <a:gd name="T6" fmla="*/ 0 w 12"/>
              <a:gd name="T7" fmla="*/ 0 h 568"/>
              <a:gd name="T8" fmla="*/ 12 w 12"/>
              <a:gd name="T9" fmla="*/ 568 h 568"/>
            </a:gdLst>
            <a:ahLst/>
            <a:cxnLst>
              <a:cxn ang="T4">
                <a:pos x="T0" y="T1"/>
              </a:cxn>
              <a:cxn ang="T5">
                <a:pos x="T2" y="T3"/>
              </a:cxn>
            </a:cxnLst>
            <a:rect l="T6" t="T7" r="T8" b="T9"/>
            <a:pathLst>
              <a:path w="12" h="568">
                <a:moveTo>
                  <a:pt x="0" y="0"/>
                </a:moveTo>
                <a:lnTo>
                  <a:pt x="12" y="568"/>
                </a:lnTo>
              </a:path>
            </a:pathLst>
          </a:custGeom>
          <a:noFill/>
          <a:ln w="9525">
            <a:solidFill>
              <a:srgbClr val="FF0000"/>
            </a:solidFill>
            <a:round/>
            <a:headEnd type="triangle" w="sm" len="lg"/>
            <a:tailEnd type="triangle" w="sm"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414" name="Freeform 15"/>
          <p:cNvSpPr>
            <a:spLocks/>
          </p:cNvSpPr>
          <p:nvPr/>
        </p:nvSpPr>
        <p:spPr bwMode="auto">
          <a:xfrm>
            <a:off x="8021638" y="2503488"/>
            <a:ext cx="1587" cy="889000"/>
          </a:xfrm>
          <a:custGeom>
            <a:avLst/>
            <a:gdLst>
              <a:gd name="T0" fmla="*/ 0 w 1"/>
              <a:gd name="T1" fmla="*/ 0 h 560"/>
              <a:gd name="T2" fmla="*/ 0 w 1"/>
              <a:gd name="T3" fmla="*/ 2147483647 h 560"/>
              <a:gd name="T4" fmla="*/ 0 60000 65536"/>
              <a:gd name="T5" fmla="*/ 0 60000 65536"/>
              <a:gd name="T6" fmla="*/ 0 w 1"/>
              <a:gd name="T7" fmla="*/ 0 h 560"/>
              <a:gd name="T8" fmla="*/ 1 w 1"/>
              <a:gd name="T9" fmla="*/ 560 h 560"/>
            </a:gdLst>
            <a:ahLst/>
            <a:cxnLst>
              <a:cxn ang="T4">
                <a:pos x="T0" y="T1"/>
              </a:cxn>
              <a:cxn ang="T5">
                <a:pos x="T2" y="T3"/>
              </a:cxn>
            </a:cxnLst>
            <a:rect l="T6" t="T7" r="T8" b="T9"/>
            <a:pathLst>
              <a:path w="1" h="560">
                <a:moveTo>
                  <a:pt x="0" y="0"/>
                </a:moveTo>
                <a:lnTo>
                  <a:pt x="0" y="560"/>
                </a:lnTo>
              </a:path>
            </a:pathLst>
          </a:custGeom>
          <a:noFill/>
          <a:ln w="9525">
            <a:solidFill>
              <a:srgbClr val="FF0000"/>
            </a:solidFill>
            <a:round/>
            <a:headEnd type="triangle" w="sm" len="lg"/>
            <a:tailEnd type="triangle" w="sm"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415" name="Freeform 16"/>
          <p:cNvSpPr>
            <a:spLocks/>
          </p:cNvSpPr>
          <p:nvPr/>
        </p:nvSpPr>
        <p:spPr bwMode="auto">
          <a:xfrm>
            <a:off x="3481388" y="2490788"/>
            <a:ext cx="19050" cy="908050"/>
          </a:xfrm>
          <a:custGeom>
            <a:avLst/>
            <a:gdLst>
              <a:gd name="T0" fmla="*/ 0 w 12"/>
              <a:gd name="T1" fmla="*/ 0 h 572"/>
              <a:gd name="T2" fmla="*/ 2147483647 w 12"/>
              <a:gd name="T3" fmla="*/ 2147483647 h 572"/>
              <a:gd name="T4" fmla="*/ 0 60000 65536"/>
              <a:gd name="T5" fmla="*/ 0 60000 65536"/>
              <a:gd name="T6" fmla="*/ 0 w 12"/>
              <a:gd name="T7" fmla="*/ 0 h 572"/>
              <a:gd name="T8" fmla="*/ 12 w 12"/>
              <a:gd name="T9" fmla="*/ 572 h 572"/>
            </a:gdLst>
            <a:ahLst/>
            <a:cxnLst>
              <a:cxn ang="T4">
                <a:pos x="T0" y="T1"/>
              </a:cxn>
              <a:cxn ang="T5">
                <a:pos x="T2" y="T3"/>
              </a:cxn>
            </a:cxnLst>
            <a:rect l="T6" t="T7" r="T8" b="T9"/>
            <a:pathLst>
              <a:path w="12" h="572">
                <a:moveTo>
                  <a:pt x="0" y="0"/>
                </a:moveTo>
                <a:lnTo>
                  <a:pt x="12" y="572"/>
                </a:lnTo>
              </a:path>
            </a:pathLst>
          </a:custGeom>
          <a:noFill/>
          <a:ln w="9525">
            <a:solidFill>
              <a:srgbClr val="FF0000"/>
            </a:solidFill>
            <a:round/>
            <a:headEnd type="triangle" w="sm" len="lg"/>
            <a:tailEnd type="triangle" w="sm" len="lg"/>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2416" name="Line 17"/>
          <p:cNvSpPr>
            <a:spLocks noChangeShapeType="1"/>
          </p:cNvSpPr>
          <p:nvPr/>
        </p:nvSpPr>
        <p:spPr bwMode="auto">
          <a:xfrm>
            <a:off x="5497513" y="2500313"/>
            <a:ext cx="85725" cy="900112"/>
          </a:xfrm>
          <a:prstGeom prst="line">
            <a:avLst/>
          </a:prstGeom>
          <a:noFill/>
          <a:ln w="9525">
            <a:solidFill>
              <a:srgbClr val="FF0000"/>
            </a:solidFill>
            <a:round/>
            <a:headEnd type="triangle" w="sm" len="lg"/>
            <a:tailEnd type="triangle" w="sm" len="lg"/>
          </a:ln>
          <a:extLst>
            <a:ext uri="{909E8E84-426E-40dd-AFC4-6F175D3DCCD1}">
              <a14:hiddenFill xmlns="" xmlns:a14="http://schemas.microsoft.com/office/drawing/2010/main">
                <a:noFill/>
              </a14:hiddenFill>
            </a:ext>
          </a:extLst>
        </p:spPr>
        <p:txBody>
          <a:bodyPr/>
          <a:lstStyle/>
          <a:p>
            <a:endParaRPr lang="en-US"/>
          </a:p>
        </p:txBody>
      </p:sp>
      <p:sp>
        <p:nvSpPr>
          <p:cNvPr id="102417" name="Line 18"/>
          <p:cNvSpPr>
            <a:spLocks noChangeShapeType="1"/>
          </p:cNvSpPr>
          <p:nvPr/>
        </p:nvSpPr>
        <p:spPr bwMode="auto">
          <a:xfrm>
            <a:off x="5672138" y="2489200"/>
            <a:ext cx="69850" cy="909638"/>
          </a:xfrm>
          <a:prstGeom prst="line">
            <a:avLst/>
          </a:prstGeom>
          <a:noFill/>
          <a:ln w="9525">
            <a:solidFill>
              <a:srgbClr val="FF0000"/>
            </a:solidFill>
            <a:round/>
            <a:headEnd type="triangle" w="sm" len="lg"/>
            <a:tailEnd type="triangle" w="sm" len="lg"/>
          </a:ln>
          <a:extLst>
            <a:ext uri="{909E8E84-426E-40dd-AFC4-6F175D3DCCD1}">
              <a14:hiddenFill xmlns="" xmlns:a14="http://schemas.microsoft.com/office/drawing/2010/main">
                <a:noFill/>
              </a14:hiddenFill>
            </a:ext>
          </a:extLst>
        </p:spPr>
        <p:txBody>
          <a:bodyPr/>
          <a:lstStyle/>
          <a:p>
            <a:endParaRPr lang="en-US"/>
          </a:p>
        </p:txBody>
      </p:sp>
      <p:sp>
        <p:nvSpPr>
          <p:cNvPr id="102418" name="Freeform 19"/>
          <p:cNvSpPr>
            <a:spLocks/>
          </p:cNvSpPr>
          <p:nvPr/>
        </p:nvSpPr>
        <p:spPr bwMode="auto">
          <a:xfrm>
            <a:off x="6484938" y="2503488"/>
            <a:ext cx="50800" cy="889000"/>
          </a:xfrm>
          <a:custGeom>
            <a:avLst/>
            <a:gdLst>
              <a:gd name="T0" fmla="*/ 0 w 32"/>
              <a:gd name="T1" fmla="*/ 0 h 560"/>
              <a:gd name="T2" fmla="*/ 2147483647 w 32"/>
              <a:gd name="T3" fmla="*/ 2147483647 h 560"/>
              <a:gd name="T4" fmla="*/ 0 60000 65536"/>
              <a:gd name="T5" fmla="*/ 0 60000 65536"/>
              <a:gd name="T6" fmla="*/ 0 w 32"/>
              <a:gd name="T7" fmla="*/ 0 h 560"/>
              <a:gd name="T8" fmla="*/ 32 w 32"/>
              <a:gd name="T9" fmla="*/ 560 h 560"/>
            </a:gdLst>
            <a:ahLst/>
            <a:cxnLst>
              <a:cxn ang="T4">
                <a:pos x="T0" y="T1"/>
              </a:cxn>
              <a:cxn ang="T5">
                <a:pos x="T2" y="T3"/>
              </a:cxn>
            </a:cxnLst>
            <a:rect l="T6" t="T7" r="T8" b="T9"/>
            <a:pathLst>
              <a:path w="32" h="560">
                <a:moveTo>
                  <a:pt x="0" y="0"/>
                </a:moveTo>
                <a:lnTo>
                  <a:pt x="32" y="560"/>
                </a:lnTo>
              </a:path>
            </a:pathLst>
          </a:custGeom>
          <a:noFill/>
          <a:ln w="9525">
            <a:solidFill>
              <a:srgbClr val="FF0000"/>
            </a:solidFill>
            <a:round/>
            <a:headEnd type="triangle" w="sm" len="lg"/>
            <a:tailEnd type="triangle" w="sm" len="lg"/>
          </a:ln>
          <a:extLst>
            <a:ext uri="{909E8E84-426E-40dd-AFC4-6F175D3DCCD1}">
              <a14:hiddenFill xmlns=""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A851D17-E791-694C-833B-4E5B7C0EB983}" type="slidenum">
              <a:rPr lang="en-US" sz="1400">
                <a:latin typeface="Verdana" charset="0"/>
              </a:rPr>
              <a:pPr/>
              <a:t>45</a:t>
            </a:fld>
            <a:endParaRPr lang="en-US" sz="1400">
              <a:latin typeface="Verdana" charset="0"/>
            </a:endParaRPr>
          </a:p>
        </p:txBody>
      </p:sp>
      <p:pic>
        <p:nvPicPr>
          <p:cNvPr id="72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33500"/>
            <a:ext cx="8242300" cy="2995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1" name="Text Box 3"/>
          <p:cNvSpPr txBox="1">
            <a:spLocks noChangeArrowheads="1"/>
          </p:cNvSpPr>
          <p:nvPr/>
        </p:nvSpPr>
        <p:spPr bwMode="auto">
          <a:xfrm>
            <a:off x="1871663" y="211138"/>
            <a:ext cx="31781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The Ordering Constraint</a:t>
            </a:r>
          </a:p>
        </p:txBody>
      </p:sp>
      <p:sp>
        <p:nvSpPr>
          <p:cNvPr id="727044" name="Text Box 4"/>
          <p:cNvSpPr txBox="1">
            <a:spLocks noChangeArrowheads="1"/>
          </p:cNvSpPr>
          <p:nvPr/>
        </p:nvSpPr>
        <p:spPr bwMode="auto">
          <a:xfrm>
            <a:off x="2200275" y="5308600"/>
            <a:ext cx="373538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But it is not always the case..</a:t>
            </a:r>
          </a:p>
        </p:txBody>
      </p:sp>
      <p:sp>
        <p:nvSpPr>
          <p:cNvPr id="727045" name="Rectangle 5"/>
          <p:cNvSpPr>
            <a:spLocks noChangeArrowheads="1"/>
          </p:cNvSpPr>
          <p:nvPr/>
        </p:nvSpPr>
        <p:spPr bwMode="auto">
          <a:xfrm>
            <a:off x="4965700" y="1206500"/>
            <a:ext cx="4152900" cy="32893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727046" name="Text Box 6"/>
          <p:cNvSpPr txBox="1">
            <a:spLocks noChangeArrowheads="1"/>
          </p:cNvSpPr>
          <p:nvPr/>
        </p:nvSpPr>
        <p:spPr bwMode="auto">
          <a:xfrm>
            <a:off x="5486400" y="2209800"/>
            <a:ext cx="2906713" cy="1187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In general the points</a:t>
            </a:r>
          </a:p>
          <a:p>
            <a:r>
              <a:rPr lang="en-US"/>
              <a:t>are in the same order</a:t>
            </a:r>
          </a:p>
          <a:p>
            <a:r>
              <a:rPr lang="en-US"/>
              <a:t>on both epipolar lines.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499"/>
                                          </p:stCondLst>
                                        </p:cTn>
                                        <p:tgtEl>
                                          <p:spTgt spid="7270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27045"/>
                                        </p:tgtEl>
                                        <p:attrNameLst>
                                          <p:attrName>style.visibility</p:attrName>
                                        </p:attrNameLst>
                                      </p:cBhvr>
                                      <p:to>
                                        <p:strVal val="visible"/>
                                      </p:to>
                                    </p:set>
                                  </p:childTnLst>
                                  <p:subTnLst>
                                    <p:set>
                                      <p:cBhvr override="childStyle">
                                        <p:cTn dur="1" fill="hold" display="0" masterRel="nextClick" afterEffect="1"/>
                                        <p:tgtEl>
                                          <p:spTgt spid="727045"/>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499"/>
                                          </p:stCondLst>
                                        </p:cTn>
                                        <p:tgtEl>
                                          <p:spTgt spid="727046"/>
                                        </p:tgtEl>
                                        <p:attrNameLst>
                                          <p:attrName>style.visibility</p:attrName>
                                        </p:attrNameLst>
                                      </p:cBhvr>
                                      <p:to>
                                        <p:strVal val="visible"/>
                                      </p:to>
                                    </p:set>
                                  </p:childTnLst>
                                  <p:subTnLst>
                                    <p:set>
                                      <p:cBhvr override="childStyle">
                                        <p:cTn dur="1" fill="hold" display="0" masterRel="nextClick" afterEffect="1"/>
                                        <p:tgtEl>
                                          <p:spTgt spid="727046"/>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27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44" grpId="0" autoUpdateAnimBg="0"/>
      <p:bldP spid="727045" grpId="0" animBg="1" autoUpdateAnimBg="0"/>
      <p:bldP spid="727046"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AutoShape 2"/>
          <p:cNvSpPr>
            <a:spLocks noChangeArrowheads="1"/>
          </p:cNvSpPr>
          <p:nvPr/>
        </p:nvSpPr>
        <p:spPr bwMode="auto">
          <a:xfrm>
            <a:off x="3435350" y="5592763"/>
            <a:ext cx="1035050" cy="2984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471 w 21600"/>
              <a:gd name="T13" fmla="*/ 6471 h 21600"/>
              <a:gd name="T14" fmla="*/ 15129 w 21600"/>
              <a:gd name="T15" fmla="*/ 15129 h 21600"/>
            </a:gdLst>
            <a:ahLst/>
            <a:cxnLst>
              <a:cxn ang="T8">
                <a:pos x="T0" y="T1"/>
              </a:cxn>
              <a:cxn ang="T9">
                <a:pos x="T2" y="T3"/>
              </a:cxn>
              <a:cxn ang="T10">
                <a:pos x="T4" y="T5"/>
              </a:cxn>
              <a:cxn ang="T11">
                <a:pos x="T6" y="T7"/>
              </a:cxn>
            </a:cxnLst>
            <a:rect l="T12" t="T13" r="T14" b="T15"/>
            <a:pathLst>
              <a:path w="21600" h="21600">
                <a:moveTo>
                  <a:pt x="0" y="0"/>
                </a:moveTo>
                <a:lnTo>
                  <a:pt x="9342" y="21600"/>
                </a:lnTo>
                <a:lnTo>
                  <a:pt x="12258" y="21600"/>
                </a:lnTo>
                <a:lnTo>
                  <a:pt x="21600" y="0"/>
                </a:lnTo>
                <a:lnTo>
                  <a:pt x="0" y="0"/>
                </a:lnTo>
                <a:close/>
              </a:path>
            </a:pathLst>
          </a:cu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06498" name="Rectangle 3"/>
          <p:cNvSpPr>
            <a:spLocks noGrp="1" noChangeArrowheads="1"/>
          </p:cNvSpPr>
          <p:nvPr>
            <p:ph type="title"/>
          </p:nvPr>
        </p:nvSpPr>
        <p:spPr/>
        <p:txBody>
          <a:bodyPr/>
          <a:lstStyle/>
          <a:p>
            <a:pPr eaLnBrk="1" hangingPunct="1"/>
            <a:r>
              <a:rPr lang="de-DE">
                <a:latin typeface="Verdana" charset="0"/>
              </a:rPr>
              <a:t>Ordering constraint</a:t>
            </a:r>
            <a:endParaRPr lang="en-GB">
              <a:latin typeface="Verdana" charset="0"/>
            </a:endParaRPr>
          </a:p>
        </p:txBody>
      </p:sp>
      <p:sp>
        <p:nvSpPr>
          <p:cNvPr id="106499" name="AutoShape 4"/>
          <p:cNvSpPr>
            <a:spLocks noChangeArrowheads="1"/>
          </p:cNvSpPr>
          <p:nvPr/>
        </p:nvSpPr>
        <p:spPr bwMode="auto">
          <a:xfrm flipV="1">
            <a:off x="4791075" y="2495550"/>
            <a:ext cx="357188" cy="290513"/>
          </a:xfrm>
          <a:prstGeom prst="rtTriangle">
            <a:avLst/>
          </a:prstGeom>
          <a:solidFill>
            <a:schemeClr val="accent1"/>
          </a:solidFill>
          <a:ln>
            <a:noFill/>
          </a:ln>
          <a:extLst>
            <a:ext uri="{91240B29-F687-4f45-9708-019B960494DF}">
              <a14:hiddenLine xmlns="" xmlns:a14="http://schemas.microsoft.com/office/drawing/2010/main" w="9525">
                <a:solidFill>
                  <a:srgbClr val="000000"/>
                </a:solidFill>
                <a:prstDash val="sysDot"/>
                <a:miter lim="800000"/>
                <a:headEnd/>
                <a:tailEnd/>
              </a14:hiddenLine>
            </a:ext>
          </a:extLst>
        </p:spPr>
        <p:txBody>
          <a:bodyPr wrap="none" anchor="ctr"/>
          <a:lstStyle/>
          <a:p>
            <a:endParaRPr lang="en-US"/>
          </a:p>
        </p:txBody>
      </p:sp>
      <p:sp>
        <p:nvSpPr>
          <p:cNvPr id="106500" name="AutoShape 5"/>
          <p:cNvSpPr>
            <a:spLocks noChangeArrowheads="1"/>
          </p:cNvSpPr>
          <p:nvPr/>
        </p:nvSpPr>
        <p:spPr bwMode="auto">
          <a:xfrm flipH="1" flipV="1">
            <a:off x="2659063" y="2478088"/>
            <a:ext cx="392112" cy="314325"/>
          </a:xfrm>
          <a:prstGeom prst="rtTriangle">
            <a:avLst/>
          </a:prstGeom>
          <a:solidFill>
            <a:schemeClr val="accent1"/>
          </a:solidFill>
          <a:ln>
            <a:noFill/>
          </a:ln>
          <a:extLst>
            <a:ext uri="{91240B29-F687-4f45-9708-019B960494DF}">
              <a14:hiddenLine xmlns="" xmlns:a14="http://schemas.microsoft.com/office/drawing/2010/main" w="9525">
                <a:solidFill>
                  <a:srgbClr val="000000"/>
                </a:solidFill>
                <a:prstDash val="sysDot"/>
                <a:miter lim="800000"/>
                <a:headEnd/>
                <a:tailEnd/>
              </a14:hiddenLine>
            </a:ext>
          </a:extLst>
        </p:spPr>
        <p:txBody>
          <a:bodyPr wrap="none" anchor="ctr"/>
          <a:lstStyle/>
          <a:p>
            <a:endParaRPr lang="en-US"/>
          </a:p>
        </p:txBody>
      </p:sp>
      <p:sp>
        <p:nvSpPr>
          <p:cNvPr id="106501" name="Freeform 6"/>
          <p:cNvSpPr>
            <a:spLocks/>
          </p:cNvSpPr>
          <p:nvPr/>
        </p:nvSpPr>
        <p:spPr bwMode="auto">
          <a:xfrm>
            <a:off x="1785938" y="2481263"/>
            <a:ext cx="4419600" cy="309562"/>
          </a:xfrm>
          <a:custGeom>
            <a:avLst/>
            <a:gdLst>
              <a:gd name="T0" fmla="*/ 0 w 2784"/>
              <a:gd name="T1" fmla="*/ 0 h 195"/>
              <a:gd name="T2" fmla="*/ 2147483647 w 2784"/>
              <a:gd name="T3" fmla="*/ 2147483647 h 195"/>
              <a:gd name="T4" fmla="*/ 2147483647 w 2784"/>
              <a:gd name="T5" fmla="*/ 2147483647 h 195"/>
              <a:gd name="T6" fmla="*/ 2147483647 w 2784"/>
              <a:gd name="T7" fmla="*/ 2147483647 h 195"/>
              <a:gd name="T8" fmla="*/ 2147483647 w 2784"/>
              <a:gd name="T9" fmla="*/ 2147483647 h 195"/>
              <a:gd name="T10" fmla="*/ 2147483647 w 2784"/>
              <a:gd name="T11" fmla="*/ 2147483647 h 195"/>
              <a:gd name="T12" fmla="*/ 0 60000 65536"/>
              <a:gd name="T13" fmla="*/ 0 60000 65536"/>
              <a:gd name="T14" fmla="*/ 0 60000 65536"/>
              <a:gd name="T15" fmla="*/ 0 60000 65536"/>
              <a:gd name="T16" fmla="*/ 0 60000 65536"/>
              <a:gd name="T17" fmla="*/ 0 60000 65536"/>
              <a:gd name="T18" fmla="*/ 0 w 2784"/>
              <a:gd name="T19" fmla="*/ 0 h 195"/>
              <a:gd name="T20" fmla="*/ 2784 w 2784"/>
              <a:gd name="T21" fmla="*/ 195 h 195"/>
            </a:gdLst>
            <a:ahLst/>
            <a:cxnLst>
              <a:cxn ang="T12">
                <a:pos x="T0" y="T1"/>
              </a:cxn>
              <a:cxn ang="T13">
                <a:pos x="T2" y="T3"/>
              </a:cxn>
              <a:cxn ang="T14">
                <a:pos x="T4" y="T5"/>
              </a:cxn>
              <a:cxn ang="T15">
                <a:pos x="T6" y="T7"/>
              </a:cxn>
              <a:cxn ang="T16">
                <a:pos x="T8" y="T9"/>
              </a:cxn>
              <a:cxn ang="T17">
                <a:pos x="T10" y="T11"/>
              </a:cxn>
            </a:cxnLst>
            <a:rect l="T18" t="T19" r="T20" b="T21"/>
            <a:pathLst>
              <a:path w="2784" h="195">
                <a:moveTo>
                  <a:pt x="0" y="0"/>
                </a:moveTo>
                <a:lnTo>
                  <a:pt x="798" y="1"/>
                </a:lnTo>
                <a:lnTo>
                  <a:pt x="798" y="195"/>
                </a:lnTo>
                <a:lnTo>
                  <a:pt x="1892" y="195"/>
                </a:lnTo>
                <a:lnTo>
                  <a:pt x="1892" y="5"/>
                </a:lnTo>
                <a:lnTo>
                  <a:pt x="2784" y="5"/>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2" name="Freeform 7"/>
          <p:cNvSpPr>
            <a:spLocks/>
          </p:cNvSpPr>
          <p:nvPr/>
        </p:nvSpPr>
        <p:spPr bwMode="auto">
          <a:xfrm>
            <a:off x="1866900" y="4419600"/>
            <a:ext cx="1384300" cy="1588"/>
          </a:xfrm>
          <a:custGeom>
            <a:avLst/>
            <a:gdLst>
              <a:gd name="T0" fmla="*/ 0 w 872"/>
              <a:gd name="T1" fmla="*/ 0 h 1"/>
              <a:gd name="T2" fmla="*/ 2147483647 w 872"/>
              <a:gd name="T3" fmla="*/ 2147483647 h 1"/>
              <a:gd name="T4" fmla="*/ 0 60000 65536"/>
              <a:gd name="T5" fmla="*/ 0 60000 65536"/>
              <a:gd name="T6" fmla="*/ 0 w 872"/>
              <a:gd name="T7" fmla="*/ 0 h 1"/>
              <a:gd name="T8" fmla="*/ 872 w 872"/>
              <a:gd name="T9" fmla="*/ 1 h 1"/>
            </a:gdLst>
            <a:ahLst/>
            <a:cxnLst>
              <a:cxn ang="T4">
                <a:pos x="T0" y="T1"/>
              </a:cxn>
              <a:cxn ang="T5">
                <a:pos x="T2" y="T3"/>
              </a:cxn>
            </a:cxnLst>
            <a:rect l="T6" t="T7" r="T8" b="T9"/>
            <a:pathLst>
              <a:path w="872" h="1">
                <a:moveTo>
                  <a:pt x="0" y="0"/>
                </a:moveTo>
                <a:lnTo>
                  <a:pt x="872" y="1"/>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3" name="Freeform 8"/>
          <p:cNvSpPr>
            <a:spLocks/>
          </p:cNvSpPr>
          <p:nvPr/>
        </p:nvSpPr>
        <p:spPr bwMode="auto">
          <a:xfrm>
            <a:off x="4700588" y="4448175"/>
            <a:ext cx="1462087" cy="3175"/>
          </a:xfrm>
          <a:custGeom>
            <a:avLst/>
            <a:gdLst>
              <a:gd name="T0" fmla="*/ 2147483647 w 921"/>
              <a:gd name="T1" fmla="*/ 0 h 2"/>
              <a:gd name="T2" fmla="*/ 0 w 921"/>
              <a:gd name="T3" fmla="*/ 2147483647 h 2"/>
              <a:gd name="T4" fmla="*/ 0 60000 65536"/>
              <a:gd name="T5" fmla="*/ 0 60000 65536"/>
              <a:gd name="T6" fmla="*/ 0 w 921"/>
              <a:gd name="T7" fmla="*/ 0 h 2"/>
              <a:gd name="T8" fmla="*/ 921 w 921"/>
              <a:gd name="T9" fmla="*/ 2 h 2"/>
            </a:gdLst>
            <a:ahLst/>
            <a:cxnLst>
              <a:cxn ang="T4">
                <a:pos x="T0" y="T1"/>
              </a:cxn>
              <a:cxn ang="T5">
                <a:pos x="T2" y="T3"/>
              </a:cxn>
            </a:cxnLst>
            <a:rect l="T6" t="T7" r="T8" b="T9"/>
            <a:pathLst>
              <a:path w="921" h="2">
                <a:moveTo>
                  <a:pt x="921" y="0"/>
                </a:moveTo>
                <a:lnTo>
                  <a:pt x="0" y="2"/>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4" name="Freeform 9"/>
          <p:cNvSpPr>
            <a:spLocks/>
          </p:cNvSpPr>
          <p:nvPr/>
        </p:nvSpPr>
        <p:spPr bwMode="auto">
          <a:xfrm>
            <a:off x="1922463" y="2482850"/>
            <a:ext cx="241300" cy="2389188"/>
          </a:xfrm>
          <a:custGeom>
            <a:avLst/>
            <a:gdLst>
              <a:gd name="T0" fmla="*/ 0 w 164"/>
              <a:gd name="T1" fmla="*/ 0 h 1631"/>
              <a:gd name="T2" fmla="*/ 2147483647 w 164"/>
              <a:gd name="T3" fmla="*/ 2147483647 h 1631"/>
              <a:gd name="T4" fmla="*/ 0 60000 65536"/>
              <a:gd name="T5" fmla="*/ 0 60000 65536"/>
              <a:gd name="T6" fmla="*/ 0 w 164"/>
              <a:gd name="T7" fmla="*/ 0 h 1631"/>
              <a:gd name="T8" fmla="*/ 164 w 164"/>
              <a:gd name="T9" fmla="*/ 1631 h 1631"/>
            </a:gdLst>
            <a:ahLst/>
            <a:cxnLst>
              <a:cxn ang="T4">
                <a:pos x="T0" y="T1"/>
              </a:cxn>
              <a:cxn ang="T5">
                <a:pos x="T2" y="T3"/>
              </a:cxn>
            </a:cxnLst>
            <a:rect l="T6" t="T7" r="T8" b="T9"/>
            <a:pathLst>
              <a:path w="164" h="1631">
                <a:moveTo>
                  <a:pt x="0" y="0"/>
                </a:moveTo>
                <a:lnTo>
                  <a:pt x="164" y="1631"/>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5" name="Freeform 10"/>
          <p:cNvSpPr>
            <a:spLocks/>
          </p:cNvSpPr>
          <p:nvPr/>
        </p:nvSpPr>
        <p:spPr bwMode="auto">
          <a:xfrm>
            <a:off x="2165350" y="2490788"/>
            <a:ext cx="2992438" cy="2390775"/>
          </a:xfrm>
          <a:custGeom>
            <a:avLst/>
            <a:gdLst>
              <a:gd name="T0" fmla="*/ 0 w 1885"/>
              <a:gd name="T1" fmla="*/ 2147483647 h 1506"/>
              <a:gd name="T2" fmla="*/ 2147483647 w 1885"/>
              <a:gd name="T3" fmla="*/ 0 h 1506"/>
              <a:gd name="T4" fmla="*/ 0 60000 65536"/>
              <a:gd name="T5" fmla="*/ 0 60000 65536"/>
              <a:gd name="T6" fmla="*/ 0 w 1885"/>
              <a:gd name="T7" fmla="*/ 0 h 1506"/>
              <a:gd name="T8" fmla="*/ 1885 w 1885"/>
              <a:gd name="T9" fmla="*/ 1506 h 1506"/>
            </a:gdLst>
            <a:ahLst/>
            <a:cxnLst>
              <a:cxn ang="T4">
                <a:pos x="T0" y="T1"/>
              </a:cxn>
              <a:cxn ang="T5">
                <a:pos x="T2" y="T3"/>
              </a:cxn>
            </a:cxnLst>
            <a:rect l="T6" t="T7" r="T8" b="T9"/>
            <a:pathLst>
              <a:path w="1885" h="1506">
                <a:moveTo>
                  <a:pt x="0" y="1506"/>
                </a:moveTo>
                <a:lnTo>
                  <a:pt x="1885" y="0"/>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6" name="Freeform 11"/>
          <p:cNvSpPr>
            <a:spLocks/>
          </p:cNvSpPr>
          <p:nvPr/>
        </p:nvSpPr>
        <p:spPr bwMode="auto">
          <a:xfrm>
            <a:off x="2657475" y="2481263"/>
            <a:ext cx="3009900" cy="2389187"/>
          </a:xfrm>
          <a:custGeom>
            <a:avLst/>
            <a:gdLst>
              <a:gd name="T0" fmla="*/ 2147483647 w 1896"/>
              <a:gd name="T1" fmla="*/ 2147483647 h 1505"/>
              <a:gd name="T2" fmla="*/ 0 w 1896"/>
              <a:gd name="T3" fmla="*/ 0 h 1505"/>
              <a:gd name="T4" fmla="*/ 0 60000 65536"/>
              <a:gd name="T5" fmla="*/ 0 60000 65536"/>
              <a:gd name="T6" fmla="*/ 0 w 1896"/>
              <a:gd name="T7" fmla="*/ 0 h 1505"/>
              <a:gd name="T8" fmla="*/ 1896 w 1896"/>
              <a:gd name="T9" fmla="*/ 1505 h 1505"/>
            </a:gdLst>
            <a:ahLst/>
            <a:cxnLst>
              <a:cxn ang="T4">
                <a:pos x="T0" y="T1"/>
              </a:cxn>
              <a:cxn ang="T5">
                <a:pos x="T2" y="T3"/>
              </a:cxn>
            </a:cxnLst>
            <a:rect l="T6" t="T7" r="T8" b="T9"/>
            <a:pathLst>
              <a:path w="1896" h="1505">
                <a:moveTo>
                  <a:pt x="1896" y="1505"/>
                </a:moveTo>
                <a:lnTo>
                  <a:pt x="0" y="0"/>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7" name="Freeform 12"/>
          <p:cNvSpPr>
            <a:spLocks/>
          </p:cNvSpPr>
          <p:nvPr/>
        </p:nvSpPr>
        <p:spPr bwMode="auto">
          <a:xfrm>
            <a:off x="5689600" y="2505075"/>
            <a:ext cx="307975" cy="2386013"/>
          </a:xfrm>
          <a:custGeom>
            <a:avLst/>
            <a:gdLst>
              <a:gd name="T0" fmla="*/ 2147483647 w 210"/>
              <a:gd name="T1" fmla="*/ 0 h 1629"/>
              <a:gd name="T2" fmla="*/ 0 w 210"/>
              <a:gd name="T3" fmla="*/ 2147483647 h 1629"/>
              <a:gd name="T4" fmla="*/ 0 60000 65536"/>
              <a:gd name="T5" fmla="*/ 0 60000 65536"/>
              <a:gd name="T6" fmla="*/ 0 w 210"/>
              <a:gd name="T7" fmla="*/ 0 h 1629"/>
              <a:gd name="T8" fmla="*/ 210 w 210"/>
              <a:gd name="T9" fmla="*/ 1629 h 1629"/>
            </a:gdLst>
            <a:ahLst/>
            <a:cxnLst>
              <a:cxn ang="T4">
                <a:pos x="T0" y="T1"/>
              </a:cxn>
              <a:cxn ang="T5">
                <a:pos x="T2" y="T3"/>
              </a:cxn>
            </a:cxnLst>
            <a:rect l="T6" t="T7" r="T8" b="T9"/>
            <a:pathLst>
              <a:path w="210" h="1629">
                <a:moveTo>
                  <a:pt x="210" y="0"/>
                </a:moveTo>
                <a:lnTo>
                  <a:pt x="0" y="1629"/>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8" name="Freeform 13"/>
          <p:cNvSpPr>
            <a:spLocks/>
          </p:cNvSpPr>
          <p:nvPr/>
        </p:nvSpPr>
        <p:spPr bwMode="auto">
          <a:xfrm>
            <a:off x="5148263" y="2495550"/>
            <a:ext cx="542925" cy="2398713"/>
          </a:xfrm>
          <a:custGeom>
            <a:avLst/>
            <a:gdLst>
              <a:gd name="T0" fmla="*/ 0 w 342"/>
              <a:gd name="T1" fmla="*/ 0 h 1511"/>
              <a:gd name="T2" fmla="*/ 2147483647 w 342"/>
              <a:gd name="T3" fmla="*/ 2147483647 h 1511"/>
              <a:gd name="T4" fmla="*/ 0 60000 65536"/>
              <a:gd name="T5" fmla="*/ 0 60000 65536"/>
              <a:gd name="T6" fmla="*/ 0 w 342"/>
              <a:gd name="T7" fmla="*/ 0 h 1511"/>
              <a:gd name="T8" fmla="*/ 342 w 342"/>
              <a:gd name="T9" fmla="*/ 1511 h 1511"/>
            </a:gdLst>
            <a:ahLst/>
            <a:cxnLst>
              <a:cxn ang="T4">
                <a:pos x="T0" y="T1"/>
              </a:cxn>
              <a:cxn ang="T5">
                <a:pos x="T2" y="T3"/>
              </a:cxn>
            </a:cxnLst>
            <a:rect l="T6" t="T7" r="T8" b="T9"/>
            <a:pathLst>
              <a:path w="342" h="1511">
                <a:moveTo>
                  <a:pt x="0" y="0"/>
                </a:moveTo>
                <a:lnTo>
                  <a:pt x="342" y="1511"/>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09" name="Freeform 14"/>
          <p:cNvSpPr>
            <a:spLocks/>
          </p:cNvSpPr>
          <p:nvPr/>
        </p:nvSpPr>
        <p:spPr bwMode="auto">
          <a:xfrm>
            <a:off x="4786313" y="2795588"/>
            <a:ext cx="892175" cy="2076450"/>
          </a:xfrm>
          <a:custGeom>
            <a:avLst/>
            <a:gdLst>
              <a:gd name="T0" fmla="*/ 0 w 562"/>
              <a:gd name="T1" fmla="*/ 0 h 1308"/>
              <a:gd name="T2" fmla="*/ 2147483647 w 562"/>
              <a:gd name="T3" fmla="*/ 2147483647 h 1308"/>
              <a:gd name="T4" fmla="*/ 0 60000 65536"/>
              <a:gd name="T5" fmla="*/ 0 60000 65536"/>
              <a:gd name="T6" fmla="*/ 0 w 562"/>
              <a:gd name="T7" fmla="*/ 0 h 1308"/>
              <a:gd name="T8" fmla="*/ 562 w 562"/>
              <a:gd name="T9" fmla="*/ 1308 h 1308"/>
            </a:gdLst>
            <a:ahLst/>
            <a:cxnLst>
              <a:cxn ang="T4">
                <a:pos x="T0" y="T1"/>
              </a:cxn>
              <a:cxn ang="T5">
                <a:pos x="T2" y="T3"/>
              </a:cxn>
            </a:cxnLst>
            <a:rect l="T6" t="T7" r="T8" b="T9"/>
            <a:pathLst>
              <a:path w="562" h="1308">
                <a:moveTo>
                  <a:pt x="0" y="0"/>
                </a:moveTo>
                <a:lnTo>
                  <a:pt x="562" y="1308"/>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10" name="Freeform 15"/>
          <p:cNvSpPr>
            <a:spLocks/>
          </p:cNvSpPr>
          <p:nvPr/>
        </p:nvSpPr>
        <p:spPr bwMode="auto">
          <a:xfrm>
            <a:off x="2162175" y="2790825"/>
            <a:ext cx="890588" cy="2092325"/>
          </a:xfrm>
          <a:custGeom>
            <a:avLst/>
            <a:gdLst>
              <a:gd name="T0" fmla="*/ 2147483647 w 561"/>
              <a:gd name="T1" fmla="*/ 0 h 1318"/>
              <a:gd name="T2" fmla="*/ 0 w 561"/>
              <a:gd name="T3" fmla="*/ 2147483647 h 1318"/>
              <a:gd name="T4" fmla="*/ 0 60000 65536"/>
              <a:gd name="T5" fmla="*/ 0 60000 65536"/>
              <a:gd name="T6" fmla="*/ 0 w 561"/>
              <a:gd name="T7" fmla="*/ 0 h 1318"/>
              <a:gd name="T8" fmla="*/ 561 w 561"/>
              <a:gd name="T9" fmla="*/ 1318 h 1318"/>
            </a:gdLst>
            <a:ahLst/>
            <a:cxnLst>
              <a:cxn ang="T4">
                <a:pos x="T0" y="T1"/>
              </a:cxn>
              <a:cxn ang="T5">
                <a:pos x="T2" y="T3"/>
              </a:cxn>
            </a:cxnLst>
            <a:rect l="T6" t="T7" r="T8" b="T9"/>
            <a:pathLst>
              <a:path w="561" h="1318">
                <a:moveTo>
                  <a:pt x="561" y="0"/>
                </a:moveTo>
                <a:lnTo>
                  <a:pt x="0" y="1318"/>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11" name="Freeform 16"/>
          <p:cNvSpPr>
            <a:spLocks/>
          </p:cNvSpPr>
          <p:nvPr/>
        </p:nvSpPr>
        <p:spPr bwMode="auto">
          <a:xfrm>
            <a:off x="2165350" y="2486025"/>
            <a:ext cx="496888" cy="2398713"/>
          </a:xfrm>
          <a:custGeom>
            <a:avLst/>
            <a:gdLst>
              <a:gd name="T0" fmla="*/ 2147483647 w 313"/>
              <a:gd name="T1" fmla="*/ 0 h 1511"/>
              <a:gd name="T2" fmla="*/ 0 w 313"/>
              <a:gd name="T3" fmla="*/ 2147483647 h 1511"/>
              <a:gd name="T4" fmla="*/ 0 60000 65536"/>
              <a:gd name="T5" fmla="*/ 0 60000 65536"/>
              <a:gd name="T6" fmla="*/ 0 w 313"/>
              <a:gd name="T7" fmla="*/ 0 h 1511"/>
              <a:gd name="T8" fmla="*/ 313 w 313"/>
              <a:gd name="T9" fmla="*/ 1511 h 1511"/>
            </a:gdLst>
            <a:ahLst/>
            <a:cxnLst>
              <a:cxn ang="T4">
                <a:pos x="T0" y="T1"/>
              </a:cxn>
              <a:cxn ang="T5">
                <a:pos x="T2" y="T3"/>
              </a:cxn>
            </a:cxnLst>
            <a:rect l="T6" t="T7" r="T8" b="T9"/>
            <a:pathLst>
              <a:path w="313" h="1511">
                <a:moveTo>
                  <a:pt x="313" y="0"/>
                </a:moveTo>
                <a:lnTo>
                  <a:pt x="0" y="1511"/>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12" name="Freeform 17"/>
          <p:cNvSpPr>
            <a:spLocks/>
          </p:cNvSpPr>
          <p:nvPr/>
        </p:nvSpPr>
        <p:spPr bwMode="auto">
          <a:xfrm>
            <a:off x="2165350" y="2505075"/>
            <a:ext cx="3832225" cy="2371725"/>
          </a:xfrm>
          <a:custGeom>
            <a:avLst/>
            <a:gdLst>
              <a:gd name="T0" fmla="*/ 0 w 2610"/>
              <a:gd name="T1" fmla="*/ 2147483647 h 1619"/>
              <a:gd name="T2" fmla="*/ 2147483647 w 2610"/>
              <a:gd name="T3" fmla="*/ 0 h 1619"/>
              <a:gd name="T4" fmla="*/ 0 60000 65536"/>
              <a:gd name="T5" fmla="*/ 0 60000 65536"/>
              <a:gd name="T6" fmla="*/ 0 w 2610"/>
              <a:gd name="T7" fmla="*/ 0 h 1619"/>
              <a:gd name="T8" fmla="*/ 2610 w 2610"/>
              <a:gd name="T9" fmla="*/ 1619 h 1619"/>
            </a:gdLst>
            <a:ahLst/>
            <a:cxnLst>
              <a:cxn ang="T4">
                <a:pos x="T0" y="T1"/>
              </a:cxn>
              <a:cxn ang="T5">
                <a:pos x="T2" y="T3"/>
              </a:cxn>
            </a:cxnLst>
            <a:rect l="T6" t="T7" r="T8" b="T9"/>
            <a:pathLst>
              <a:path w="2610" h="1619">
                <a:moveTo>
                  <a:pt x="0" y="1619"/>
                </a:moveTo>
                <a:lnTo>
                  <a:pt x="2610" y="0"/>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13" name="Freeform 18"/>
          <p:cNvSpPr>
            <a:spLocks/>
          </p:cNvSpPr>
          <p:nvPr/>
        </p:nvSpPr>
        <p:spPr bwMode="auto">
          <a:xfrm>
            <a:off x="1922463" y="2481263"/>
            <a:ext cx="3768725" cy="2401887"/>
          </a:xfrm>
          <a:custGeom>
            <a:avLst/>
            <a:gdLst>
              <a:gd name="T0" fmla="*/ 2147483647 w 2566"/>
              <a:gd name="T1" fmla="*/ 2147483647 h 1639"/>
              <a:gd name="T2" fmla="*/ 0 w 2566"/>
              <a:gd name="T3" fmla="*/ 0 h 1639"/>
              <a:gd name="T4" fmla="*/ 0 60000 65536"/>
              <a:gd name="T5" fmla="*/ 0 60000 65536"/>
              <a:gd name="T6" fmla="*/ 0 w 2566"/>
              <a:gd name="T7" fmla="*/ 0 h 1639"/>
              <a:gd name="T8" fmla="*/ 2566 w 2566"/>
              <a:gd name="T9" fmla="*/ 1639 h 1639"/>
            </a:gdLst>
            <a:ahLst/>
            <a:cxnLst>
              <a:cxn ang="T4">
                <a:pos x="T0" y="T1"/>
              </a:cxn>
              <a:cxn ang="T5">
                <a:pos x="T2" y="T3"/>
              </a:cxn>
            </a:cxnLst>
            <a:rect l="T6" t="T7" r="T8" b="T9"/>
            <a:pathLst>
              <a:path w="2566" h="1639">
                <a:moveTo>
                  <a:pt x="2566" y="1639"/>
                </a:moveTo>
                <a:lnTo>
                  <a:pt x="0" y="0"/>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626707" name="Text Box 19"/>
          <p:cNvSpPr txBox="1">
            <a:spLocks noChangeArrowheads="1"/>
          </p:cNvSpPr>
          <p:nvPr/>
        </p:nvSpPr>
        <p:spPr bwMode="auto">
          <a:xfrm>
            <a:off x="1928813" y="4348163"/>
            <a:ext cx="285750" cy="336550"/>
          </a:xfrm>
          <a:prstGeom prst="rect">
            <a:avLst/>
          </a:prstGeom>
          <a:noFill/>
          <a:ln w="9525">
            <a:noFill/>
            <a:miter lim="800000"/>
            <a:headEnd/>
            <a:tailEnd/>
          </a:ln>
          <a:effectLst/>
        </p:spPr>
        <p:txBody>
          <a:bodyPr wrap="none">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1</a:t>
            </a:r>
            <a:endParaRPr lang="en-GB">
              <a:effectLst>
                <a:outerShdw blurRad="38100" dist="38100" dir="2700000" algn="tl">
                  <a:srgbClr val="C0C0C0"/>
                </a:outerShdw>
              </a:effectLst>
              <a:latin typeface="Times New Roman" pitchFamily="18" charset="0"/>
              <a:ea typeface="+mn-ea"/>
              <a:cs typeface="+mn-cs"/>
            </a:endParaRPr>
          </a:p>
        </p:txBody>
      </p:sp>
      <p:sp>
        <p:nvSpPr>
          <p:cNvPr id="626708" name="Text Box 20"/>
          <p:cNvSpPr txBox="1">
            <a:spLocks noChangeArrowheads="1"/>
          </p:cNvSpPr>
          <p:nvPr/>
        </p:nvSpPr>
        <p:spPr bwMode="auto">
          <a:xfrm>
            <a:off x="2120900" y="4346575"/>
            <a:ext cx="285750" cy="336550"/>
          </a:xfrm>
          <a:prstGeom prst="rect">
            <a:avLst/>
          </a:prstGeom>
          <a:noFill/>
          <a:ln w="9525">
            <a:noFill/>
            <a:miter lim="800000"/>
            <a:headEnd/>
            <a:tailEnd/>
          </a:ln>
          <a:effectLst/>
        </p:spPr>
        <p:txBody>
          <a:bodyPr wrap="none">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2</a:t>
            </a:r>
            <a:endParaRPr lang="en-GB">
              <a:effectLst>
                <a:outerShdw blurRad="38100" dist="38100" dir="2700000" algn="tl">
                  <a:srgbClr val="C0C0C0"/>
                </a:outerShdw>
              </a:effectLst>
              <a:latin typeface="Times New Roman" pitchFamily="18" charset="0"/>
              <a:ea typeface="+mn-ea"/>
              <a:cs typeface="+mn-cs"/>
            </a:endParaRPr>
          </a:p>
        </p:txBody>
      </p:sp>
      <p:sp>
        <p:nvSpPr>
          <p:cNvPr id="626709" name="Text Box 21"/>
          <p:cNvSpPr txBox="1">
            <a:spLocks noChangeArrowheads="1"/>
          </p:cNvSpPr>
          <p:nvPr/>
        </p:nvSpPr>
        <p:spPr bwMode="auto">
          <a:xfrm>
            <a:off x="2290763" y="4333875"/>
            <a:ext cx="285750" cy="336550"/>
          </a:xfrm>
          <a:prstGeom prst="rect">
            <a:avLst/>
          </a:prstGeom>
          <a:noFill/>
          <a:ln w="9525">
            <a:noFill/>
            <a:miter lim="800000"/>
            <a:headEnd/>
            <a:tailEnd/>
          </a:ln>
          <a:effectLst/>
        </p:spPr>
        <p:txBody>
          <a:bodyPr wrap="none">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3</a:t>
            </a:r>
            <a:endParaRPr lang="en-GB">
              <a:effectLst>
                <a:outerShdw blurRad="38100" dist="38100" dir="2700000" algn="tl">
                  <a:srgbClr val="C0C0C0"/>
                </a:outerShdw>
              </a:effectLst>
              <a:latin typeface="Times New Roman" pitchFamily="18" charset="0"/>
              <a:ea typeface="+mn-ea"/>
              <a:cs typeface="+mn-cs"/>
            </a:endParaRPr>
          </a:p>
        </p:txBody>
      </p:sp>
      <p:sp>
        <p:nvSpPr>
          <p:cNvPr id="626710" name="Text Box 22"/>
          <p:cNvSpPr txBox="1">
            <a:spLocks noChangeArrowheads="1"/>
          </p:cNvSpPr>
          <p:nvPr/>
        </p:nvSpPr>
        <p:spPr bwMode="auto">
          <a:xfrm>
            <a:off x="2508250" y="4351338"/>
            <a:ext cx="438150" cy="336550"/>
          </a:xfrm>
          <a:prstGeom prst="rect">
            <a:avLst/>
          </a:prstGeom>
          <a:noFill/>
          <a:ln w="9525">
            <a:noFill/>
            <a:miter lim="800000"/>
            <a:headEnd/>
            <a:tailEnd/>
          </a:ln>
          <a:effectLst/>
        </p:spPr>
        <p:txBody>
          <a:bodyPr wrap="none">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4,5</a:t>
            </a:r>
            <a:endParaRPr lang="en-GB">
              <a:effectLst>
                <a:outerShdw blurRad="38100" dist="38100" dir="2700000" algn="tl">
                  <a:srgbClr val="C0C0C0"/>
                </a:outerShdw>
              </a:effectLst>
              <a:latin typeface="Times New Roman" pitchFamily="18" charset="0"/>
              <a:ea typeface="+mn-ea"/>
              <a:cs typeface="+mn-cs"/>
            </a:endParaRPr>
          </a:p>
        </p:txBody>
      </p:sp>
      <p:sp>
        <p:nvSpPr>
          <p:cNvPr id="626711" name="Text Box 23"/>
          <p:cNvSpPr txBox="1">
            <a:spLocks noChangeArrowheads="1"/>
          </p:cNvSpPr>
          <p:nvPr/>
        </p:nvSpPr>
        <p:spPr bwMode="auto">
          <a:xfrm>
            <a:off x="2808288" y="4354513"/>
            <a:ext cx="285750" cy="336550"/>
          </a:xfrm>
          <a:prstGeom prst="rect">
            <a:avLst/>
          </a:prstGeom>
          <a:noFill/>
          <a:ln w="9525">
            <a:noFill/>
            <a:miter lim="800000"/>
            <a:headEnd/>
            <a:tailEnd/>
          </a:ln>
          <a:effectLst/>
        </p:spPr>
        <p:txBody>
          <a:bodyPr wrap="none">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6</a:t>
            </a:r>
            <a:endParaRPr lang="en-GB">
              <a:effectLst>
                <a:outerShdw blurRad="38100" dist="38100" dir="2700000" algn="tl">
                  <a:srgbClr val="C0C0C0"/>
                </a:outerShdw>
              </a:effectLst>
              <a:latin typeface="Times New Roman" pitchFamily="18" charset="0"/>
              <a:ea typeface="+mn-ea"/>
              <a:cs typeface="+mn-cs"/>
            </a:endParaRPr>
          </a:p>
        </p:txBody>
      </p:sp>
      <p:sp>
        <p:nvSpPr>
          <p:cNvPr id="626712" name="Text Box 24"/>
          <p:cNvSpPr txBox="1">
            <a:spLocks noChangeArrowheads="1"/>
          </p:cNvSpPr>
          <p:nvPr/>
        </p:nvSpPr>
        <p:spPr bwMode="auto">
          <a:xfrm>
            <a:off x="4826000" y="4368800"/>
            <a:ext cx="285750" cy="336550"/>
          </a:xfrm>
          <a:prstGeom prst="rect">
            <a:avLst/>
          </a:prstGeom>
          <a:noFill/>
          <a:ln w="9525">
            <a:noFill/>
            <a:miter lim="800000"/>
            <a:headEnd/>
            <a:tailEnd/>
          </a:ln>
          <a:effectLst/>
        </p:spPr>
        <p:txBody>
          <a:bodyPr wrap="none">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1</a:t>
            </a:r>
            <a:endParaRPr lang="en-GB">
              <a:effectLst>
                <a:outerShdw blurRad="38100" dist="38100" dir="2700000" algn="tl">
                  <a:srgbClr val="C0C0C0"/>
                </a:outerShdw>
              </a:effectLst>
              <a:latin typeface="Times New Roman" pitchFamily="18" charset="0"/>
              <a:ea typeface="+mn-ea"/>
              <a:cs typeface="+mn-cs"/>
            </a:endParaRPr>
          </a:p>
        </p:txBody>
      </p:sp>
      <p:sp>
        <p:nvSpPr>
          <p:cNvPr id="626713" name="Text Box 25"/>
          <p:cNvSpPr txBox="1">
            <a:spLocks noChangeArrowheads="1"/>
          </p:cNvSpPr>
          <p:nvPr/>
        </p:nvSpPr>
        <p:spPr bwMode="auto">
          <a:xfrm>
            <a:off x="4978400" y="4384675"/>
            <a:ext cx="438150" cy="336550"/>
          </a:xfrm>
          <a:prstGeom prst="rect">
            <a:avLst/>
          </a:prstGeom>
          <a:noFill/>
          <a:ln w="9525">
            <a:noFill/>
            <a:miter lim="800000"/>
            <a:headEnd/>
            <a:tailEnd/>
          </a:ln>
          <a:effectLst/>
        </p:spPr>
        <p:txBody>
          <a:bodyPr wrap="none">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2,3</a:t>
            </a:r>
            <a:endParaRPr lang="en-GB">
              <a:effectLst>
                <a:outerShdw blurRad="38100" dist="38100" dir="2700000" algn="tl">
                  <a:srgbClr val="C0C0C0"/>
                </a:outerShdw>
              </a:effectLst>
              <a:latin typeface="Times New Roman" pitchFamily="18" charset="0"/>
              <a:ea typeface="+mn-ea"/>
              <a:cs typeface="+mn-cs"/>
            </a:endParaRPr>
          </a:p>
        </p:txBody>
      </p:sp>
      <p:sp>
        <p:nvSpPr>
          <p:cNvPr id="626714" name="Text Box 26"/>
          <p:cNvSpPr txBox="1">
            <a:spLocks noChangeArrowheads="1"/>
          </p:cNvSpPr>
          <p:nvPr/>
        </p:nvSpPr>
        <p:spPr bwMode="auto">
          <a:xfrm>
            <a:off x="5294313" y="4387850"/>
            <a:ext cx="290512" cy="336550"/>
          </a:xfrm>
          <a:prstGeom prst="rect">
            <a:avLst/>
          </a:prstGeom>
          <a:noFill/>
          <a:ln w="9525">
            <a:noFill/>
            <a:miter lim="800000"/>
            <a:headEnd/>
            <a:tailEnd/>
          </a:ln>
          <a:effectLst/>
        </p:spPr>
        <p:txBody>
          <a:bodyPr>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4</a:t>
            </a:r>
            <a:endParaRPr lang="en-GB">
              <a:effectLst>
                <a:outerShdw blurRad="38100" dist="38100" dir="2700000" algn="tl">
                  <a:srgbClr val="C0C0C0"/>
                </a:outerShdw>
              </a:effectLst>
              <a:latin typeface="Times New Roman" pitchFamily="18" charset="0"/>
              <a:ea typeface="+mn-ea"/>
              <a:cs typeface="+mn-cs"/>
            </a:endParaRPr>
          </a:p>
        </p:txBody>
      </p:sp>
      <p:sp>
        <p:nvSpPr>
          <p:cNvPr id="626715" name="Text Box 27"/>
          <p:cNvSpPr txBox="1">
            <a:spLocks noChangeArrowheads="1"/>
          </p:cNvSpPr>
          <p:nvPr/>
        </p:nvSpPr>
        <p:spPr bwMode="auto">
          <a:xfrm>
            <a:off x="5476875" y="4381500"/>
            <a:ext cx="290513" cy="336550"/>
          </a:xfrm>
          <a:prstGeom prst="rect">
            <a:avLst/>
          </a:prstGeom>
          <a:noFill/>
          <a:ln w="9525">
            <a:noFill/>
            <a:miter lim="800000"/>
            <a:headEnd/>
            <a:tailEnd/>
          </a:ln>
          <a:effectLst/>
        </p:spPr>
        <p:txBody>
          <a:bodyPr>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5</a:t>
            </a:r>
            <a:endParaRPr lang="en-GB">
              <a:effectLst>
                <a:outerShdw blurRad="38100" dist="38100" dir="2700000" algn="tl">
                  <a:srgbClr val="C0C0C0"/>
                </a:outerShdw>
              </a:effectLst>
              <a:latin typeface="Times New Roman" pitchFamily="18" charset="0"/>
              <a:ea typeface="+mn-ea"/>
              <a:cs typeface="+mn-cs"/>
            </a:endParaRPr>
          </a:p>
        </p:txBody>
      </p:sp>
      <p:sp>
        <p:nvSpPr>
          <p:cNvPr id="626716" name="Text Box 28"/>
          <p:cNvSpPr txBox="1">
            <a:spLocks noChangeArrowheads="1"/>
          </p:cNvSpPr>
          <p:nvPr/>
        </p:nvSpPr>
        <p:spPr bwMode="auto">
          <a:xfrm>
            <a:off x="5662613" y="4383088"/>
            <a:ext cx="290512" cy="336550"/>
          </a:xfrm>
          <a:prstGeom prst="rect">
            <a:avLst/>
          </a:prstGeom>
          <a:noFill/>
          <a:ln w="9525">
            <a:noFill/>
            <a:miter lim="800000"/>
            <a:headEnd/>
            <a:tailEnd/>
          </a:ln>
          <a:effectLst/>
        </p:spPr>
        <p:txBody>
          <a:bodyPr>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6</a:t>
            </a:r>
            <a:endParaRPr lang="en-GB">
              <a:effectLst>
                <a:outerShdw blurRad="38100" dist="38100" dir="2700000" algn="tl">
                  <a:srgbClr val="C0C0C0"/>
                </a:outerShdw>
              </a:effectLst>
              <a:latin typeface="Times New Roman" pitchFamily="18" charset="0"/>
              <a:ea typeface="+mn-ea"/>
              <a:cs typeface="+mn-cs"/>
            </a:endParaRPr>
          </a:p>
        </p:txBody>
      </p:sp>
      <p:sp>
        <p:nvSpPr>
          <p:cNvPr id="106524" name="Rectangle 29"/>
          <p:cNvSpPr>
            <a:spLocks noChangeArrowheads="1"/>
          </p:cNvSpPr>
          <p:nvPr/>
        </p:nvSpPr>
        <p:spPr bwMode="auto">
          <a:xfrm>
            <a:off x="6496050" y="2505075"/>
            <a:ext cx="2519363" cy="2519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26718" name="Text Box 30"/>
          <p:cNvSpPr txBox="1">
            <a:spLocks noChangeArrowheads="1"/>
          </p:cNvSpPr>
          <p:nvPr/>
        </p:nvSpPr>
        <p:spPr bwMode="auto">
          <a:xfrm>
            <a:off x="6888163" y="4997450"/>
            <a:ext cx="285750" cy="336550"/>
          </a:xfrm>
          <a:prstGeom prst="rect">
            <a:avLst/>
          </a:prstGeom>
          <a:noFill/>
          <a:ln w="9525">
            <a:noFill/>
            <a:miter lim="800000"/>
            <a:headEnd/>
            <a:tailEnd/>
          </a:ln>
          <a:effectLst/>
        </p:spPr>
        <p:txBody>
          <a:bodyPr wrap="none">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2</a:t>
            </a:r>
            <a:endParaRPr lang="en-GB">
              <a:effectLst>
                <a:outerShdw blurRad="38100" dist="38100" dir="2700000" algn="tl">
                  <a:srgbClr val="C0C0C0"/>
                </a:outerShdw>
              </a:effectLst>
              <a:latin typeface="Times New Roman" pitchFamily="18" charset="0"/>
              <a:ea typeface="+mn-ea"/>
              <a:cs typeface="+mn-cs"/>
            </a:endParaRPr>
          </a:p>
        </p:txBody>
      </p:sp>
      <p:sp>
        <p:nvSpPr>
          <p:cNvPr id="626719" name="Text Box 31"/>
          <p:cNvSpPr txBox="1">
            <a:spLocks noChangeArrowheads="1"/>
          </p:cNvSpPr>
          <p:nvPr/>
        </p:nvSpPr>
        <p:spPr bwMode="auto">
          <a:xfrm>
            <a:off x="6451600" y="4994275"/>
            <a:ext cx="285750" cy="336550"/>
          </a:xfrm>
          <a:prstGeom prst="rect">
            <a:avLst/>
          </a:prstGeom>
          <a:noFill/>
          <a:ln w="9525">
            <a:noFill/>
            <a:miter lim="800000"/>
            <a:headEnd/>
            <a:tailEnd/>
          </a:ln>
          <a:effectLst/>
        </p:spPr>
        <p:txBody>
          <a:bodyPr wrap="none">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1</a:t>
            </a:r>
            <a:endParaRPr lang="en-GB">
              <a:effectLst>
                <a:outerShdw blurRad="38100" dist="38100" dir="2700000" algn="tl">
                  <a:srgbClr val="C0C0C0"/>
                </a:outerShdw>
              </a:effectLst>
              <a:latin typeface="Times New Roman" pitchFamily="18" charset="0"/>
              <a:ea typeface="+mn-ea"/>
              <a:cs typeface="+mn-cs"/>
            </a:endParaRPr>
          </a:p>
        </p:txBody>
      </p:sp>
      <p:sp>
        <p:nvSpPr>
          <p:cNvPr id="626720" name="Text Box 32"/>
          <p:cNvSpPr txBox="1">
            <a:spLocks noChangeArrowheads="1"/>
          </p:cNvSpPr>
          <p:nvPr/>
        </p:nvSpPr>
        <p:spPr bwMode="auto">
          <a:xfrm>
            <a:off x="7204075" y="4981575"/>
            <a:ext cx="290513" cy="336550"/>
          </a:xfrm>
          <a:prstGeom prst="rect">
            <a:avLst/>
          </a:prstGeom>
          <a:noFill/>
          <a:ln w="9525">
            <a:noFill/>
            <a:miter lim="800000"/>
            <a:headEnd/>
            <a:tailEnd/>
          </a:ln>
          <a:effectLst/>
        </p:spPr>
        <p:txBody>
          <a:bodyPr>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3</a:t>
            </a:r>
            <a:endParaRPr lang="en-GB">
              <a:effectLst>
                <a:outerShdw blurRad="38100" dist="38100" dir="2700000" algn="tl">
                  <a:srgbClr val="C0C0C0"/>
                </a:outerShdw>
              </a:effectLst>
              <a:latin typeface="Times New Roman" pitchFamily="18" charset="0"/>
              <a:ea typeface="+mn-ea"/>
              <a:cs typeface="+mn-cs"/>
            </a:endParaRPr>
          </a:p>
        </p:txBody>
      </p:sp>
      <p:sp>
        <p:nvSpPr>
          <p:cNvPr id="626721" name="Text Box 33"/>
          <p:cNvSpPr txBox="1">
            <a:spLocks noChangeArrowheads="1"/>
          </p:cNvSpPr>
          <p:nvPr/>
        </p:nvSpPr>
        <p:spPr bwMode="auto">
          <a:xfrm>
            <a:off x="8293100" y="5006975"/>
            <a:ext cx="490538" cy="336550"/>
          </a:xfrm>
          <a:prstGeom prst="rect">
            <a:avLst/>
          </a:prstGeom>
          <a:noFill/>
          <a:ln w="9525">
            <a:noFill/>
            <a:miter lim="800000"/>
            <a:headEnd/>
            <a:tailEnd/>
          </a:ln>
          <a:effectLst/>
        </p:spPr>
        <p:txBody>
          <a:bodyPr>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4,5</a:t>
            </a:r>
            <a:endParaRPr lang="en-GB">
              <a:effectLst>
                <a:outerShdw blurRad="38100" dist="38100" dir="2700000" algn="tl">
                  <a:srgbClr val="C0C0C0"/>
                </a:outerShdw>
              </a:effectLst>
              <a:latin typeface="Times New Roman" pitchFamily="18" charset="0"/>
              <a:ea typeface="+mn-ea"/>
              <a:cs typeface="+mn-cs"/>
            </a:endParaRPr>
          </a:p>
        </p:txBody>
      </p:sp>
      <p:sp>
        <p:nvSpPr>
          <p:cNvPr id="626722" name="Text Box 34"/>
          <p:cNvSpPr txBox="1">
            <a:spLocks noChangeArrowheads="1"/>
          </p:cNvSpPr>
          <p:nvPr/>
        </p:nvSpPr>
        <p:spPr bwMode="auto">
          <a:xfrm>
            <a:off x="8789988" y="4986338"/>
            <a:ext cx="290512" cy="336550"/>
          </a:xfrm>
          <a:prstGeom prst="rect">
            <a:avLst/>
          </a:prstGeom>
          <a:noFill/>
          <a:ln w="9525">
            <a:noFill/>
            <a:miter lim="800000"/>
            <a:headEnd/>
            <a:tailEnd/>
          </a:ln>
          <a:effectLst/>
        </p:spPr>
        <p:txBody>
          <a:bodyPr>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6</a:t>
            </a:r>
            <a:endParaRPr lang="en-GB">
              <a:effectLst>
                <a:outerShdw blurRad="38100" dist="38100" dir="2700000" algn="tl">
                  <a:srgbClr val="C0C0C0"/>
                </a:outerShdw>
              </a:effectLst>
              <a:latin typeface="Times New Roman" pitchFamily="18" charset="0"/>
              <a:ea typeface="+mn-ea"/>
              <a:cs typeface="+mn-cs"/>
            </a:endParaRPr>
          </a:p>
        </p:txBody>
      </p:sp>
      <p:sp>
        <p:nvSpPr>
          <p:cNvPr id="626723" name="Text Box 35"/>
          <p:cNvSpPr txBox="1">
            <a:spLocks noChangeArrowheads="1"/>
          </p:cNvSpPr>
          <p:nvPr/>
        </p:nvSpPr>
        <p:spPr bwMode="auto">
          <a:xfrm>
            <a:off x="6251575" y="4732338"/>
            <a:ext cx="285750" cy="336550"/>
          </a:xfrm>
          <a:prstGeom prst="rect">
            <a:avLst/>
          </a:prstGeom>
          <a:noFill/>
          <a:ln w="9525">
            <a:noFill/>
            <a:miter lim="800000"/>
            <a:headEnd/>
            <a:tailEnd/>
          </a:ln>
          <a:effectLst/>
        </p:spPr>
        <p:txBody>
          <a:bodyPr wrap="none">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1</a:t>
            </a:r>
            <a:endParaRPr lang="en-GB">
              <a:effectLst>
                <a:outerShdw blurRad="38100" dist="38100" dir="2700000" algn="tl">
                  <a:srgbClr val="C0C0C0"/>
                </a:outerShdw>
              </a:effectLst>
              <a:latin typeface="Times New Roman" pitchFamily="18" charset="0"/>
              <a:ea typeface="+mn-ea"/>
              <a:cs typeface="+mn-cs"/>
            </a:endParaRPr>
          </a:p>
        </p:txBody>
      </p:sp>
      <p:sp>
        <p:nvSpPr>
          <p:cNvPr id="626724" name="Text Box 36"/>
          <p:cNvSpPr txBox="1">
            <a:spLocks noChangeArrowheads="1"/>
          </p:cNvSpPr>
          <p:nvPr/>
        </p:nvSpPr>
        <p:spPr bwMode="auto">
          <a:xfrm>
            <a:off x="6097588" y="4373563"/>
            <a:ext cx="438150" cy="336550"/>
          </a:xfrm>
          <a:prstGeom prst="rect">
            <a:avLst/>
          </a:prstGeom>
          <a:noFill/>
          <a:ln w="9525">
            <a:noFill/>
            <a:miter lim="800000"/>
            <a:headEnd/>
            <a:tailEnd/>
          </a:ln>
          <a:effectLst/>
        </p:spPr>
        <p:txBody>
          <a:bodyPr wrap="none">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2,3</a:t>
            </a:r>
            <a:endParaRPr lang="en-GB">
              <a:effectLst>
                <a:outerShdw blurRad="38100" dist="38100" dir="2700000" algn="tl">
                  <a:srgbClr val="C0C0C0"/>
                </a:outerShdw>
              </a:effectLst>
              <a:latin typeface="Times New Roman" pitchFamily="18" charset="0"/>
              <a:ea typeface="+mn-ea"/>
              <a:cs typeface="+mn-cs"/>
            </a:endParaRPr>
          </a:p>
        </p:txBody>
      </p:sp>
      <p:sp>
        <p:nvSpPr>
          <p:cNvPr id="626725" name="Text Box 37"/>
          <p:cNvSpPr txBox="1">
            <a:spLocks noChangeArrowheads="1"/>
          </p:cNvSpPr>
          <p:nvPr/>
        </p:nvSpPr>
        <p:spPr bwMode="auto">
          <a:xfrm>
            <a:off x="6246813" y="3290888"/>
            <a:ext cx="290512" cy="336550"/>
          </a:xfrm>
          <a:prstGeom prst="rect">
            <a:avLst/>
          </a:prstGeom>
          <a:noFill/>
          <a:ln w="9525">
            <a:noFill/>
            <a:miter lim="800000"/>
            <a:headEnd/>
            <a:tailEnd/>
          </a:ln>
          <a:effectLst/>
        </p:spPr>
        <p:txBody>
          <a:bodyPr>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4</a:t>
            </a:r>
            <a:endParaRPr lang="en-GB">
              <a:effectLst>
                <a:outerShdw blurRad="38100" dist="38100" dir="2700000" algn="tl">
                  <a:srgbClr val="C0C0C0"/>
                </a:outerShdw>
              </a:effectLst>
              <a:latin typeface="Times New Roman" pitchFamily="18" charset="0"/>
              <a:ea typeface="+mn-ea"/>
              <a:cs typeface="+mn-cs"/>
            </a:endParaRPr>
          </a:p>
        </p:txBody>
      </p:sp>
      <p:sp>
        <p:nvSpPr>
          <p:cNvPr id="626726" name="Text Box 38"/>
          <p:cNvSpPr txBox="1">
            <a:spLocks noChangeArrowheads="1"/>
          </p:cNvSpPr>
          <p:nvPr/>
        </p:nvSpPr>
        <p:spPr bwMode="auto">
          <a:xfrm>
            <a:off x="6264275" y="2963863"/>
            <a:ext cx="285750" cy="336550"/>
          </a:xfrm>
          <a:prstGeom prst="rect">
            <a:avLst/>
          </a:prstGeom>
          <a:noFill/>
          <a:ln w="9525">
            <a:noFill/>
            <a:miter lim="800000"/>
            <a:headEnd/>
            <a:tailEnd/>
          </a:ln>
          <a:effectLst/>
        </p:spPr>
        <p:txBody>
          <a:bodyPr>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5</a:t>
            </a:r>
            <a:endParaRPr lang="en-GB">
              <a:effectLst>
                <a:outerShdw blurRad="38100" dist="38100" dir="2700000" algn="tl">
                  <a:srgbClr val="C0C0C0"/>
                </a:outerShdw>
              </a:effectLst>
              <a:latin typeface="Times New Roman" pitchFamily="18" charset="0"/>
              <a:ea typeface="+mn-ea"/>
              <a:cs typeface="+mn-cs"/>
            </a:endParaRPr>
          </a:p>
        </p:txBody>
      </p:sp>
      <p:sp>
        <p:nvSpPr>
          <p:cNvPr id="626727" name="Text Box 39"/>
          <p:cNvSpPr txBox="1">
            <a:spLocks noChangeArrowheads="1"/>
          </p:cNvSpPr>
          <p:nvPr/>
        </p:nvSpPr>
        <p:spPr bwMode="auto">
          <a:xfrm>
            <a:off x="6237288" y="2505075"/>
            <a:ext cx="290512" cy="336550"/>
          </a:xfrm>
          <a:prstGeom prst="rect">
            <a:avLst/>
          </a:prstGeom>
          <a:noFill/>
          <a:ln w="9525">
            <a:noFill/>
            <a:miter lim="800000"/>
            <a:headEnd/>
            <a:tailEnd/>
          </a:ln>
          <a:effectLst/>
        </p:spPr>
        <p:txBody>
          <a:bodyPr>
            <a:spAutoFit/>
          </a:bodyPr>
          <a:lstStyle/>
          <a:p>
            <a:pPr eaLnBrk="0" hangingPunct="0">
              <a:defRPr/>
            </a:pPr>
            <a:r>
              <a:rPr lang="de-DE" sz="1600">
                <a:effectLst>
                  <a:outerShdw blurRad="38100" dist="38100" dir="2700000" algn="tl">
                    <a:srgbClr val="C0C0C0"/>
                  </a:outerShdw>
                </a:effectLst>
                <a:latin typeface="Times New Roman" pitchFamily="18" charset="0"/>
                <a:ea typeface="+mn-ea"/>
                <a:cs typeface="+mn-cs"/>
              </a:rPr>
              <a:t>6</a:t>
            </a:r>
            <a:endParaRPr lang="en-GB">
              <a:effectLst>
                <a:outerShdw blurRad="38100" dist="38100" dir="2700000" algn="tl">
                  <a:srgbClr val="C0C0C0"/>
                </a:outerShdw>
              </a:effectLst>
              <a:latin typeface="Times New Roman" pitchFamily="18" charset="0"/>
              <a:ea typeface="+mn-ea"/>
              <a:cs typeface="+mn-cs"/>
            </a:endParaRPr>
          </a:p>
        </p:txBody>
      </p:sp>
      <p:sp>
        <p:nvSpPr>
          <p:cNvPr id="106535" name="Freeform 40"/>
          <p:cNvSpPr>
            <a:spLocks/>
          </p:cNvSpPr>
          <p:nvPr/>
        </p:nvSpPr>
        <p:spPr bwMode="auto">
          <a:xfrm>
            <a:off x="6591300" y="2709863"/>
            <a:ext cx="2300288" cy="2233612"/>
          </a:xfrm>
          <a:custGeom>
            <a:avLst/>
            <a:gdLst>
              <a:gd name="T0" fmla="*/ 0 w 1449"/>
              <a:gd name="T1" fmla="*/ 2147483647 h 1407"/>
              <a:gd name="T2" fmla="*/ 0 w 1449"/>
              <a:gd name="T3" fmla="*/ 2147483647 h 1407"/>
              <a:gd name="T4" fmla="*/ 2147483647 w 1449"/>
              <a:gd name="T5" fmla="*/ 2147483647 h 1407"/>
              <a:gd name="T6" fmla="*/ 2147483647 w 1449"/>
              <a:gd name="T7" fmla="*/ 2147483647 h 1407"/>
              <a:gd name="T8" fmla="*/ 2147483647 w 1449"/>
              <a:gd name="T9" fmla="*/ 2147483647 h 1407"/>
              <a:gd name="T10" fmla="*/ 2147483647 w 1449"/>
              <a:gd name="T11" fmla="*/ 2147483647 h 1407"/>
              <a:gd name="T12" fmla="*/ 2147483647 w 1449"/>
              <a:gd name="T13" fmla="*/ 0 h 1407"/>
              <a:gd name="T14" fmla="*/ 0 60000 65536"/>
              <a:gd name="T15" fmla="*/ 0 60000 65536"/>
              <a:gd name="T16" fmla="*/ 0 60000 65536"/>
              <a:gd name="T17" fmla="*/ 0 60000 65536"/>
              <a:gd name="T18" fmla="*/ 0 60000 65536"/>
              <a:gd name="T19" fmla="*/ 0 60000 65536"/>
              <a:gd name="T20" fmla="*/ 0 60000 65536"/>
              <a:gd name="T21" fmla="*/ 0 w 1449"/>
              <a:gd name="T22" fmla="*/ 0 h 1407"/>
              <a:gd name="T23" fmla="*/ 1449 w 1449"/>
              <a:gd name="T24" fmla="*/ 1407 h 14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9" h="1407">
                <a:moveTo>
                  <a:pt x="0" y="1407"/>
                </a:moveTo>
                <a:lnTo>
                  <a:pt x="0" y="1398"/>
                </a:lnTo>
                <a:lnTo>
                  <a:pt x="252" y="1152"/>
                </a:lnTo>
                <a:lnTo>
                  <a:pt x="462" y="1152"/>
                </a:lnTo>
                <a:lnTo>
                  <a:pt x="1167" y="447"/>
                </a:lnTo>
                <a:lnTo>
                  <a:pt x="1167" y="282"/>
                </a:lnTo>
                <a:lnTo>
                  <a:pt x="1449" y="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nvGrpSpPr>
          <p:cNvPr id="106536" name="Group 41"/>
          <p:cNvGrpSpPr>
            <a:grpSpLocks/>
          </p:cNvGrpSpPr>
          <p:nvPr/>
        </p:nvGrpSpPr>
        <p:grpSpPr bwMode="auto">
          <a:xfrm>
            <a:off x="2095500" y="4400550"/>
            <a:ext cx="827088" cy="41275"/>
            <a:chOff x="882" y="2772"/>
            <a:chExt cx="521" cy="26"/>
          </a:xfrm>
        </p:grpSpPr>
        <p:sp>
          <p:nvSpPr>
            <p:cNvPr id="106577" name="Oval 42"/>
            <p:cNvSpPr>
              <a:spLocks noChangeArrowheads="1"/>
            </p:cNvSpPr>
            <p:nvPr/>
          </p:nvSpPr>
          <p:spPr bwMode="auto">
            <a:xfrm>
              <a:off x="882" y="2773"/>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78" name="Oval 43"/>
            <p:cNvSpPr>
              <a:spLocks noChangeArrowheads="1"/>
            </p:cNvSpPr>
            <p:nvPr/>
          </p:nvSpPr>
          <p:spPr bwMode="auto">
            <a:xfrm>
              <a:off x="976" y="2773"/>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79" name="Oval 44"/>
            <p:cNvSpPr>
              <a:spLocks noChangeArrowheads="1"/>
            </p:cNvSpPr>
            <p:nvPr/>
          </p:nvSpPr>
          <p:spPr bwMode="auto">
            <a:xfrm>
              <a:off x="1040" y="2772"/>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80" name="Oval 45"/>
            <p:cNvSpPr>
              <a:spLocks noChangeArrowheads="1"/>
            </p:cNvSpPr>
            <p:nvPr/>
          </p:nvSpPr>
          <p:spPr bwMode="auto">
            <a:xfrm>
              <a:off x="1284" y="2773"/>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81" name="Oval 46"/>
            <p:cNvSpPr>
              <a:spLocks noChangeArrowheads="1"/>
            </p:cNvSpPr>
            <p:nvPr/>
          </p:nvSpPr>
          <p:spPr bwMode="auto">
            <a:xfrm>
              <a:off x="1380" y="2775"/>
              <a:ext cx="23" cy="23"/>
            </a:xfrm>
            <a:prstGeom prst="ellipse">
              <a:avLst/>
            </a:prstGeom>
            <a:solidFill>
              <a:schemeClr val="tx1"/>
            </a:solidFill>
            <a:ln w="9525">
              <a:solidFill>
                <a:schemeClr val="tx1"/>
              </a:solidFill>
              <a:round/>
              <a:headEnd/>
              <a:tailEnd/>
            </a:ln>
          </p:spPr>
          <p:txBody>
            <a:bodyPr wrap="none" anchor="ctr"/>
            <a:lstStyle/>
            <a:p>
              <a:endParaRPr lang="en-US"/>
            </a:p>
          </p:txBody>
        </p:sp>
      </p:grpSp>
      <p:grpSp>
        <p:nvGrpSpPr>
          <p:cNvPr id="106537" name="Group 47"/>
          <p:cNvGrpSpPr>
            <a:grpSpLocks/>
          </p:cNvGrpSpPr>
          <p:nvPr/>
        </p:nvGrpSpPr>
        <p:grpSpPr bwMode="auto">
          <a:xfrm>
            <a:off x="4984750" y="4430713"/>
            <a:ext cx="782638" cy="41275"/>
            <a:chOff x="2702" y="2791"/>
            <a:chExt cx="493" cy="26"/>
          </a:xfrm>
        </p:grpSpPr>
        <p:sp>
          <p:nvSpPr>
            <p:cNvPr id="106572" name="Oval 48"/>
            <p:cNvSpPr>
              <a:spLocks noChangeArrowheads="1"/>
            </p:cNvSpPr>
            <p:nvPr/>
          </p:nvSpPr>
          <p:spPr bwMode="auto">
            <a:xfrm>
              <a:off x="2702" y="2791"/>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73" name="Oval 49"/>
            <p:cNvSpPr>
              <a:spLocks noChangeArrowheads="1"/>
            </p:cNvSpPr>
            <p:nvPr/>
          </p:nvSpPr>
          <p:spPr bwMode="auto">
            <a:xfrm>
              <a:off x="2783" y="2791"/>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74" name="Oval 50"/>
            <p:cNvSpPr>
              <a:spLocks noChangeArrowheads="1"/>
            </p:cNvSpPr>
            <p:nvPr/>
          </p:nvSpPr>
          <p:spPr bwMode="auto">
            <a:xfrm>
              <a:off x="3013" y="2794"/>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75" name="Oval 51"/>
            <p:cNvSpPr>
              <a:spLocks noChangeArrowheads="1"/>
            </p:cNvSpPr>
            <p:nvPr/>
          </p:nvSpPr>
          <p:spPr bwMode="auto">
            <a:xfrm>
              <a:off x="3074" y="2794"/>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76" name="Oval 52"/>
            <p:cNvSpPr>
              <a:spLocks noChangeArrowheads="1"/>
            </p:cNvSpPr>
            <p:nvPr/>
          </p:nvSpPr>
          <p:spPr bwMode="auto">
            <a:xfrm>
              <a:off x="3172" y="2793"/>
              <a:ext cx="23" cy="23"/>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106538" name="Line 53"/>
          <p:cNvSpPr>
            <a:spLocks noChangeShapeType="1"/>
          </p:cNvSpPr>
          <p:nvPr/>
        </p:nvSpPr>
        <p:spPr bwMode="auto">
          <a:xfrm flipV="1">
            <a:off x="6496050" y="3176588"/>
            <a:ext cx="0" cy="28098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6539" name="Freeform 54"/>
          <p:cNvSpPr>
            <a:spLocks/>
          </p:cNvSpPr>
          <p:nvPr/>
        </p:nvSpPr>
        <p:spPr bwMode="auto">
          <a:xfrm>
            <a:off x="7024688" y="5024438"/>
            <a:ext cx="304800" cy="1587"/>
          </a:xfrm>
          <a:custGeom>
            <a:avLst/>
            <a:gdLst>
              <a:gd name="T0" fmla="*/ 0 w 192"/>
              <a:gd name="T1" fmla="*/ 0 h 1"/>
              <a:gd name="T2" fmla="*/ 2147483647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40" name="Oval 55"/>
          <p:cNvSpPr>
            <a:spLocks noChangeAspect="1" noChangeArrowheads="1"/>
          </p:cNvSpPr>
          <p:nvPr/>
        </p:nvSpPr>
        <p:spPr bwMode="auto">
          <a:xfrm>
            <a:off x="6557963" y="5010150"/>
            <a:ext cx="36512" cy="3651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41" name="Oval 56"/>
          <p:cNvSpPr>
            <a:spLocks noChangeAspect="1" noChangeArrowheads="1"/>
          </p:cNvSpPr>
          <p:nvPr/>
        </p:nvSpPr>
        <p:spPr bwMode="auto">
          <a:xfrm>
            <a:off x="7005638" y="5010150"/>
            <a:ext cx="36512" cy="3651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42" name="Oval 57"/>
          <p:cNvSpPr>
            <a:spLocks noChangeAspect="1" noChangeArrowheads="1"/>
          </p:cNvSpPr>
          <p:nvPr/>
        </p:nvSpPr>
        <p:spPr bwMode="auto">
          <a:xfrm>
            <a:off x="7310438" y="5005388"/>
            <a:ext cx="36512" cy="36512"/>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43" name="Oval 58"/>
          <p:cNvSpPr>
            <a:spLocks noChangeAspect="1" noChangeArrowheads="1"/>
          </p:cNvSpPr>
          <p:nvPr/>
        </p:nvSpPr>
        <p:spPr bwMode="auto">
          <a:xfrm>
            <a:off x="8474075" y="5010150"/>
            <a:ext cx="36513" cy="3651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44" name="Oval 59"/>
          <p:cNvSpPr>
            <a:spLocks noChangeAspect="1" noChangeArrowheads="1"/>
          </p:cNvSpPr>
          <p:nvPr/>
        </p:nvSpPr>
        <p:spPr bwMode="auto">
          <a:xfrm>
            <a:off x="8931275" y="5019675"/>
            <a:ext cx="36513" cy="3651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45" name="Oval 60"/>
          <p:cNvSpPr>
            <a:spLocks noChangeArrowheads="1"/>
          </p:cNvSpPr>
          <p:nvPr/>
        </p:nvSpPr>
        <p:spPr bwMode="auto">
          <a:xfrm rot="-5400000">
            <a:off x="6475412" y="4911726"/>
            <a:ext cx="36513" cy="36512"/>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46" name="Oval 61"/>
          <p:cNvSpPr>
            <a:spLocks noChangeArrowheads="1"/>
          </p:cNvSpPr>
          <p:nvPr/>
        </p:nvSpPr>
        <p:spPr bwMode="auto">
          <a:xfrm rot="-5400000">
            <a:off x="6475413" y="4525963"/>
            <a:ext cx="36512" cy="36512"/>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47" name="Oval 62"/>
          <p:cNvSpPr>
            <a:spLocks noChangeArrowheads="1"/>
          </p:cNvSpPr>
          <p:nvPr/>
        </p:nvSpPr>
        <p:spPr bwMode="auto">
          <a:xfrm rot="-5400000">
            <a:off x="6480176" y="3433762"/>
            <a:ext cx="36512" cy="3651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48" name="Oval 63"/>
          <p:cNvSpPr>
            <a:spLocks noChangeArrowheads="1"/>
          </p:cNvSpPr>
          <p:nvPr/>
        </p:nvSpPr>
        <p:spPr bwMode="auto">
          <a:xfrm rot="-5400000">
            <a:off x="6480175" y="3143250"/>
            <a:ext cx="36513" cy="36513"/>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49" name="Oval 64"/>
          <p:cNvSpPr>
            <a:spLocks noChangeArrowheads="1"/>
          </p:cNvSpPr>
          <p:nvPr/>
        </p:nvSpPr>
        <p:spPr bwMode="auto">
          <a:xfrm rot="-5400000">
            <a:off x="6475413" y="2678113"/>
            <a:ext cx="36512" cy="36512"/>
          </a:xfrm>
          <a:prstGeom prst="ellipse">
            <a:avLst/>
          </a:prstGeom>
          <a:solidFill>
            <a:schemeClr val="tx1"/>
          </a:solidFill>
          <a:ln w="9525">
            <a:solidFill>
              <a:schemeClr val="tx1"/>
            </a:solidFill>
            <a:round/>
            <a:headEnd/>
            <a:tailEnd/>
          </a:ln>
        </p:spPr>
        <p:txBody>
          <a:bodyPr wrap="none" anchor="ctr"/>
          <a:lstStyle/>
          <a:p>
            <a:endParaRPr lang="en-US"/>
          </a:p>
        </p:txBody>
      </p:sp>
      <p:sp>
        <p:nvSpPr>
          <p:cNvPr id="106550" name="Freeform 65"/>
          <p:cNvSpPr>
            <a:spLocks/>
          </p:cNvSpPr>
          <p:nvPr/>
        </p:nvSpPr>
        <p:spPr bwMode="auto">
          <a:xfrm>
            <a:off x="7005638" y="4538663"/>
            <a:ext cx="304800" cy="1587"/>
          </a:xfrm>
          <a:custGeom>
            <a:avLst/>
            <a:gdLst>
              <a:gd name="T0" fmla="*/ 0 w 192"/>
              <a:gd name="T1" fmla="*/ 0 h 1"/>
              <a:gd name="T2" fmla="*/ 2147483647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952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51" name="Line 66"/>
          <p:cNvSpPr>
            <a:spLocks noChangeShapeType="1"/>
          </p:cNvSpPr>
          <p:nvPr/>
        </p:nvSpPr>
        <p:spPr bwMode="auto">
          <a:xfrm flipV="1">
            <a:off x="8443913" y="3148013"/>
            <a:ext cx="0" cy="28098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26755" name="Text Box 67"/>
          <p:cNvSpPr txBox="1">
            <a:spLocks noChangeArrowheads="1"/>
          </p:cNvSpPr>
          <p:nvPr/>
        </p:nvSpPr>
        <p:spPr bwMode="auto">
          <a:xfrm>
            <a:off x="2946400" y="1897063"/>
            <a:ext cx="1879600" cy="457200"/>
          </a:xfrm>
          <a:prstGeom prst="rect">
            <a:avLst/>
          </a:prstGeom>
          <a:noFill/>
          <a:ln w="9525">
            <a:noFill/>
            <a:miter lim="800000"/>
            <a:headEnd/>
            <a:tailEnd/>
          </a:ln>
          <a:effectLst/>
        </p:spPr>
        <p:txBody>
          <a:bodyPr wrap="none">
            <a:spAutoFit/>
          </a:bodyPr>
          <a:lstStyle/>
          <a:p>
            <a:pPr eaLnBrk="0" hangingPunct="0">
              <a:defRPr/>
            </a:pPr>
            <a:r>
              <a:rPr lang="de-DE">
                <a:effectLst>
                  <a:outerShdw blurRad="38100" dist="38100" dir="2700000" algn="tl">
                    <a:srgbClr val="C0C0C0"/>
                  </a:outerShdw>
                </a:effectLst>
                <a:latin typeface="Arial" pitchFamily="34" charset="0"/>
                <a:ea typeface="+mn-ea"/>
                <a:cs typeface="+mn-cs"/>
              </a:rPr>
              <a:t>surface slice</a:t>
            </a:r>
            <a:endParaRPr lang="en-GB">
              <a:effectLst>
                <a:outerShdw blurRad="38100" dist="38100" dir="2700000" algn="tl">
                  <a:srgbClr val="C0C0C0"/>
                </a:outerShdw>
              </a:effectLst>
              <a:latin typeface="Arial" pitchFamily="34" charset="0"/>
              <a:ea typeface="+mn-ea"/>
              <a:cs typeface="+mn-cs"/>
            </a:endParaRPr>
          </a:p>
        </p:txBody>
      </p:sp>
      <p:sp>
        <p:nvSpPr>
          <p:cNvPr id="626756" name="Text Box 68"/>
          <p:cNvSpPr txBox="1">
            <a:spLocks noChangeArrowheads="1"/>
          </p:cNvSpPr>
          <p:nvPr/>
        </p:nvSpPr>
        <p:spPr bwMode="auto">
          <a:xfrm>
            <a:off x="6499225" y="1944688"/>
            <a:ext cx="2522538" cy="457200"/>
          </a:xfrm>
          <a:prstGeom prst="rect">
            <a:avLst/>
          </a:prstGeom>
          <a:noFill/>
          <a:ln w="9525">
            <a:noFill/>
            <a:miter lim="800000"/>
            <a:headEnd/>
            <a:tailEnd/>
          </a:ln>
          <a:effectLst/>
        </p:spPr>
        <p:txBody>
          <a:bodyPr wrap="none">
            <a:spAutoFit/>
          </a:bodyPr>
          <a:lstStyle/>
          <a:p>
            <a:pPr eaLnBrk="0" hangingPunct="0">
              <a:defRPr/>
            </a:pPr>
            <a:r>
              <a:rPr lang="de-DE">
                <a:effectLst>
                  <a:outerShdw blurRad="38100" dist="38100" dir="2700000" algn="tl">
                    <a:srgbClr val="C0C0C0"/>
                  </a:outerShdw>
                </a:effectLst>
                <a:latin typeface="Arial" pitchFamily="34" charset="0"/>
                <a:ea typeface="+mn-ea"/>
                <a:cs typeface="+mn-cs"/>
              </a:rPr>
              <a:t>surface as a path</a:t>
            </a:r>
            <a:endParaRPr lang="en-GB">
              <a:effectLst>
                <a:outerShdw blurRad="38100" dist="38100" dir="2700000" algn="tl">
                  <a:srgbClr val="C0C0C0"/>
                </a:outerShdw>
              </a:effectLst>
              <a:latin typeface="Arial" pitchFamily="34" charset="0"/>
              <a:ea typeface="+mn-ea"/>
              <a:cs typeface="+mn-cs"/>
            </a:endParaRPr>
          </a:p>
        </p:txBody>
      </p:sp>
      <p:sp>
        <p:nvSpPr>
          <p:cNvPr id="106554" name="Text Box 69"/>
          <p:cNvSpPr txBox="1">
            <a:spLocks noChangeArrowheads="1"/>
          </p:cNvSpPr>
          <p:nvPr/>
        </p:nvSpPr>
        <p:spPr bwMode="auto">
          <a:xfrm>
            <a:off x="6913563" y="4522788"/>
            <a:ext cx="148113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1600">
                <a:solidFill>
                  <a:srgbClr val="FF0000"/>
                </a:solidFill>
                <a:latin typeface="Arial" charset="0"/>
              </a:rPr>
              <a:t>occlusion right</a:t>
            </a:r>
            <a:endParaRPr lang="en-GB" sz="1600">
              <a:solidFill>
                <a:srgbClr val="FF0000"/>
              </a:solidFill>
              <a:latin typeface="Arial" charset="0"/>
            </a:endParaRPr>
          </a:p>
        </p:txBody>
      </p:sp>
      <p:sp>
        <p:nvSpPr>
          <p:cNvPr id="106555" name="Text Box 70"/>
          <p:cNvSpPr txBox="1">
            <a:spLocks noChangeArrowheads="1"/>
          </p:cNvSpPr>
          <p:nvPr/>
        </p:nvSpPr>
        <p:spPr bwMode="auto">
          <a:xfrm>
            <a:off x="7088188" y="3121025"/>
            <a:ext cx="1357312"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1600">
                <a:solidFill>
                  <a:srgbClr val="FF0000"/>
                </a:solidFill>
                <a:latin typeface="Arial" charset="0"/>
              </a:rPr>
              <a:t>occlusion left</a:t>
            </a:r>
            <a:endParaRPr lang="en-GB" sz="1600">
              <a:solidFill>
                <a:srgbClr val="FF0000"/>
              </a:solidFill>
              <a:latin typeface="Arial" charset="0"/>
            </a:endParaRPr>
          </a:p>
        </p:txBody>
      </p:sp>
      <p:grpSp>
        <p:nvGrpSpPr>
          <p:cNvPr id="4" name="Group 71"/>
          <p:cNvGrpSpPr>
            <a:grpSpLocks/>
          </p:cNvGrpSpPr>
          <p:nvPr/>
        </p:nvGrpSpPr>
        <p:grpSpPr bwMode="auto">
          <a:xfrm>
            <a:off x="3016250" y="5591175"/>
            <a:ext cx="1958975" cy="890588"/>
            <a:chOff x="524" y="3404"/>
            <a:chExt cx="1234" cy="561"/>
          </a:xfrm>
        </p:grpSpPr>
        <p:grpSp>
          <p:nvGrpSpPr>
            <p:cNvPr id="106562" name="Group 72"/>
            <p:cNvGrpSpPr>
              <a:grpSpLocks/>
            </p:cNvGrpSpPr>
            <p:nvPr/>
          </p:nvGrpSpPr>
          <p:grpSpPr bwMode="auto">
            <a:xfrm>
              <a:off x="524" y="3404"/>
              <a:ext cx="1234" cy="456"/>
              <a:chOff x="524" y="3404"/>
              <a:chExt cx="1234" cy="456"/>
            </a:xfrm>
          </p:grpSpPr>
          <p:sp>
            <p:nvSpPr>
              <p:cNvPr id="106568" name="Line 73"/>
              <p:cNvSpPr>
                <a:spLocks noChangeShapeType="1"/>
              </p:cNvSpPr>
              <p:nvPr/>
            </p:nvSpPr>
            <p:spPr bwMode="auto">
              <a:xfrm>
                <a:off x="524" y="3404"/>
                <a:ext cx="123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6569" name="Line 74"/>
              <p:cNvSpPr>
                <a:spLocks noChangeShapeType="1"/>
              </p:cNvSpPr>
              <p:nvPr/>
            </p:nvSpPr>
            <p:spPr bwMode="auto">
              <a:xfrm>
                <a:off x="561" y="3860"/>
                <a:ext cx="28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6570" name="Line 75"/>
              <p:cNvSpPr>
                <a:spLocks noChangeShapeType="1"/>
              </p:cNvSpPr>
              <p:nvPr/>
            </p:nvSpPr>
            <p:spPr bwMode="auto">
              <a:xfrm>
                <a:off x="1419" y="3858"/>
                <a:ext cx="28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6571" name="Oval 76"/>
              <p:cNvSpPr>
                <a:spLocks noChangeArrowheads="1"/>
              </p:cNvSpPr>
              <p:nvPr/>
            </p:nvSpPr>
            <p:spPr bwMode="auto">
              <a:xfrm>
                <a:off x="1085" y="3561"/>
                <a:ext cx="67" cy="60"/>
              </a:xfrm>
              <a:prstGeom prst="ellipse">
                <a:avLst/>
              </a:prstGeom>
              <a:solidFill>
                <a:srgbClr val="2E2E2E"/>
              </a:solidFill>
              <a:ln w="9525">
                <a:solidFill>
                  <a:schemeClr val="tx1"/>
                </a:solidFill>
                <a:round/>
                <a:headEnd/>
                <a:tailEnd/>
              </a:ln>
            </p:spPr>
            <p:txBody>
              <a:bodyPr wrap="none" anchor="ctr"/>
              <a:lstStyle/>
              <a:p>
                <a:endParaRPr lang="en-US"/>
              </a:p>
            </p:txBody>
          </p:sp>
        </p:grpSp>
        <p:grpSp>
          <p:nvGrpSpPr>
            <p:cNvPr id="106563" name="Group 77"/>
            <p:cNvGrpSpPr>
              <a:grpSpLocks/>
            </p:cNvGrpSpPr>
            <p:nvPr/>
          </p:nvGrpSpPr>
          <p:grpSpPr bwMode="auto">
            <a:xfrm>
              <a:off x="612" y="3404"/>
              <a:ext cx="999" cy="561"/>
              <a:chOff x="612" y="3404"/>
              <a:chExt cx="999" cy="561"/>
            </a:xfrm>
          </p:grpSpPr>
          <p:sp>
            <p:nvSpPr>
              <p:cNvPr id="106564" name="Line 78"/>
              <p:cNvSpPr>
                <a:spLocks noChangeShapeType="1"/>
              </p:cNvSpPr>
              <p:nvPr/>
            </p:nvSpPr>
            <p:spPr bwMode="auto">
              <a:xfrm flipV="1">
                <a:off x="613" y="3404"/>
                <a:ext cx="838" cy="561"/>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6565" name="Freeform 79"/>
              <p:cNvSpPr>
                <a:spLocks/>
              </p:cNvSpPr>
              <p:nvPr/>
            </p:nvSpPr>
            <p:spPr bwMode="auto">
              <a:xfrm>
                <a:off x="780" y="3404"/>
                <a:ext cx="830" cy="550"/>
              </a:xfrm>
              <a:custGeom>
                <a:avLst/>
                <a:gdLst>
                  <a:gd name="T0" fmla="*/ 830 w 830"/>
                  <a:gd name="T1" fmla="*/ 550 h 550"/>
                  <a:gd name="T2" fmla="*/ 0 w 830"/>
                  <a:gd name="T3" fmla="*/ 0 h 550"/>
                  <a:gd name="T4" fmla="*/ 0 60000 65536"/>
                  <a:gd name="T5" fmla="*/ 0 60000 65536"/>
                  <a:gd name="T6" fmla="*/ 0 w 830"/>
                  <a:gd name="T7" fmla="*/ 0 h 550"/>
                  <a:gd name="T8" fmla="*/ 830 w 830"/>
                  <a:gd name="T9" fmla="*/ 550 h 550"/>
                </a:gdLst>
                <a:ahLst/>
                <a:cxnLst>
                  <a:cxn ang="T4">
                    <a:pos x="T0" y="T1"/>
                  </a:cxn>
                  <a:cxn ang="T5">
                    <a:pos x="T2" y="T3"/>
                  </a:cxn>
                </a:cxnLst>
                <a:rect l="T6" t="T7" r="T8" b="T9"/>
                <a:pathLst>
                  <a:path w="830" h="550">
                    <a:moveTo>
                      <a:pt x="830" y="550"/>
                    </a:moveTo>
                    <a:lnTo>
                      <a:pt x="0" y="0"/>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66" name="Freeform 80"/>
              <p:cNvSpPr>
                <a:spLocks/>
              </p:cNvSpPr>
              <p:nvPr/>
            </p:nvSpPr>
            <p:spPr bwMode="auto">
              <a:xfrm>
                <a:off x="612" y="3404"/>
                <a:ext cx="682" cy="561"/>
              </a:xfrm>
              <a:custGeom>
                <a:avLst/>
                <a:gdLst>
                  <a:gd name="T0" fmla="*/ 0 w 682"/>
                  <a:gd name="T1" fmla="*/ 561 h 561"/>
                  <a:gd name="T2" fmla="*/ 682 w 682"/>
                  <a:gd name="T3" fmla="*/ 0 h 561"/>
                  <a:gd name="T4" fmla="*/ 0 60000 65536"/>
                  <a:gd name="T5" fmla="*/ 0 60000 65536"/>
                  <a:gd name="T6" fmla="*/ 0 w 682"/>
                  <a:gd name="T7" fmla="*/ 0 h 561"/>
                  <a:gd name="T8" fmla="*/ 682 w 682"/>
                  <a:gd name="T9" fmla="*/ 561 h 561"/>
                </a:gdLst>
                <a:ahLst/>
                <a:cxnLst>
                  <a:cxn ang="T4">
                    <a:pos x="T0" y="T1"/>
                  </a:cxn>
                  <a:cxn ang="T5">
                    <a:pos x="T2" y="T3"/>
                  </a:cxn>
                </a:cxnLst>
                <a:rect l="T6" t="T7" r="T8" b="T9"/>
                <a:pathLst>
                  <a:path w="682" h="561">
                    <a:moveTo>
                      <a:pt x="0" y="561"/>
                    </a:moveTo>
                    <a:lnTo>
                      <a:pt x="682" y="0"/>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6567" name="Freeform 81"/>
              <p:cNvSpPr>
                <a:spLocks/>
              </p:cNvSpPr>
              <p:nvPr/>
            </p:nvSpPr>
            <p:spPr bwMode="auto">
              <a:xfrm>
                <a:off x="943" y="3404"/>
                <a:ext cx="668" cy="551"/>
              </a:xfrm>
              <a:custGeom>
                <a:avLst/>
                <a:gdLst>
                  <a:gd name="T0" fmla="*/ 668 w 668"/>
                  <a:gd name="T1" fmla="*/ 551 h 551"/>
                  <a:gd name="T2" fmla="*/ 0 w 668"/>
                  <a:gd name="T3" fmla="*/ 0 h 551"/>
                  <a:gd name="T4" fmla="*/ 0 60000 65536"/>
                  <a:gd name="T5" fmla="*/ 0 60000 65536"/>
                  <a:gd name="T6" fmla="*/ 0 w 668"/>
                  <a:gd name="T7" fmla="*/ 0 h 551"/>
                  <a:gd name="T8" fmla="*/ 668 w 668"/>
                  <a:gd name="T9" fmla="*/ 551 h 551"/>
                </a:gdLst>
                <a:ahLst/>
                <a:cxnLst>
                  <a:cxn ang="T4">
                    <a:pos x="T0" y="T1"/>
                  </a:cxn>
                  <a:cxn ang="T5">
                    <a:pos x="T2" y="T3"/>
                  </a:cxn>
                </a:cxnLst>
                <a:rect l="T6" t="T7" r="T8" b="T9"/>
                <a:pathLst>
                  <a:path w="668" h="551">
                    <a:moveTo>
                      <a:pt x="668" y="551"/>
                    </a:moveTo>
                    <a:lnTo>
                      <a:pt x="0" y="0"/>
                    </a:lnTo>
                  </a:path>
                </a:pathLst>
              </a:custGeom>
              <a:noFill/>
              <a:ln w="9525">
                <a:solidFill>
                  <a:schemeClr val="tx1"/>
                </a:solidFill>
                <a:prstDash val="sysDot"/>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nvGrpSpPr>
          <p:cNvPr id="7" name="Group 82"/>
          <p:cNvGrpSpPr>
            <a:grpSpLocks/>
          </p:cNvGrpSpPr>
          <p:nvPr/>
        </p:nvGrpSpPr>
        <p:grpSpPr bwMode="auto">
          <a:xfrm>
            <a:off x="3448050" y="5597525"/>
            <a:ext cx="1019175" cy="339725"/>
            <a:chOff x="796" y="3408"/>
            <a:chExt cx="642" cy="214"/>
          </a:xfrm>
        </p:grpSpPr>
        <p:grpSp>
          <p:nvGrpSpPr>
            <p:cNvPr id="106558" name="Group 83"/>
            <p:cNvGrpSpPr>
              <a:grpSpLocks/>
            </p:cNvGrpSpPr>
            <p:nvPr/>
          </p:nvGrpSpPr>
          <p:grpSpPr bwMode="auto">
            <a:xfrm>
              <a:off x="796" y="3408"/>
              <a:ext cx="642" cy="204"/>
              <a:chOff x="796" y="3408"/>
              <a:chExt cx="642" cy="204"/>
            </a:xfrm>
          </p:grpSpPr>
          <p:sp>
            <p:nvSpPr>
              <p:cNvPr id="106560" name="Freeform 84"/>
              <p:cNvSpPr>
                <a:spLocks/>
              </p:cNvSpPr>
              <p:nvPr/>
            </p:nvSpPr>
            <p:spPr bwMode="auto">
              <a:xfrm>
                <a:off x="1084" y="3408"/>
                <a:ext cx="354" cy="204"/>
              </a:xfrm>
              <a:custGeom>
                <a:avLst/>
                <a:gdLst>
                  <a:gd name="T0" fmla="*/ 354 w 354"/>
                  <a:gd name="T1" fmla="*/ 0 h 204"/>
                  <a:gd name="T2" fmla="*/ 204 w 354"/>
                  <a:gd name="T3" fmla="*/ 2 h 204"/>
                  <a:gd name="T4" fmla="*/ 0 w 354"/>
                  <a:gd name="T5" fmla="*/ 170 h 204"/>
                  <a:gd name="T6" fmla="*/ 52 w 354"/>
                  <a:gd name="T7" fmla="*/ 204 h 204"/>
                  <a:gd name="T8" fmla="*/ 0 60000 65536"/>
                  <a:gd name="T9" fmla="*/ 0 60000 65536"/>
                  <a:gd name="T10" fmla="*/ 0 60000 65536"/>
                  <a:gd name="T11" fmla="*/ 0 60000 65536"/>
                  <a:gd name="T12" fmla="*/ 0 w 354"/>
                  <a:gd name="T13" fmla="*/ 0 h 204"/>
                  <a:gd name="T14" fmla="*/ 354 w 354"/>
                  <a:gd name="T15" fmla="*/ 204 h 204"/>
                </a:gdLst>
                <a:ahLst/>
                <a:cxnLst>
                  <a:cxn ang="T8">
                    <a:pos x="T0" y="T1"/>
                  </a:cxn>
                  <a:cxn ang="T9">
                    <a:pos x="T2" y="T3"/>
                  </a:cxn>
                  <a:cxn ang="T10">
                    <a:pos x="T4" y="T5"/>
                  </a:cxn>
                  <a:cxn ang="T11">
                    <a:pos x="T6" y="T7"/>
                  </a:cxn>
                </a:cxnLst>
                <a:rect l="T12" t="T13" r="T14" b="T15"/>
                <a:pathLst>
                  <a:path w="354" h="204">
                    <a:moveTo>
                      <a:pt x="354" y="0"/>
                    </a:moveTo>
                    <a:lnTo>
                      <a:pt x="204" y="2"/>
                    </a:lnTo>
                    <a:lnTo>
                      <a:pt x="0" y="170"/>
                    </a:lnTo>
                    <a:lnTo>
                      <a:pt x="52" y="204"/>
                    </a:ln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561" name="Freeform 85"/>
              <p:cNvSpPr>
                <a:spLocks/>
              </p:cNvSpPr>
              <p:nvPr/>
            </p:nvSpPr>
            <p:spPr bwMode="auto">
              <a:xfrm>
                <a:off x="796" y="3408"/>
                <a:ext cx="348" cy="202"/>
              </a:xfrm>
              <a:custGeom>
                <a:avLst/>
                <a:gdLst>
                  <a:gd name="T0" fmla="*/ 0 w 348"/>
                  <a:gd name="T1" fmla="*/ 0 h 202"/>
                  <a:gd name="T2" fmla="*/ 150 w 348"/>
                  <a:gd name="T3" fmla="*/ 0 h 202"/>
                  <a:gd name="T4" fmla="*/ 348 w 348"/>
                  <a:gd name="T5" fmla="*/ 166 h 202"/>
                  <a:gd name="T6" fmla="*/ 296 w 348"/>
                  <a:gd name="T7" fmla="*/ 202 h 202"/>
                  <a:gd name="T8" fmla="*/ 0 60000 65536"/>
                  <a:gd name="T9" fmla="*/ 0 60000 65536"/>
                  <a:gd name="T10" fmla="*/ 0 60000 65536"/>
                  <a:gd name="T11" fmla="*/ 0 60000 65536"/>
                  <a:gd name="T12" fmla="*/ 0 w 348"/>
                  <a:gd name="T13" fmla="*/ 0 h 202"/>
                  <a:gd name="T14" fmla="*/ 348 w 348"/>
                  <a:gd name="T15" fmla="*/ 202 h 202"/>
                </a:gdLst>
                <a:ahLst/>
                <a:cxnLst>
                  <a:cxn ang="T8">
                    <a:pos x="T0" y="T1"/>
                  </a:cxn>
                  <a:cxn ang="T9">
                    <a:pos x="T2" y="T3"/>
                  </a:cxn>
                  <a:cxn ang="T10">
                    <a:pos x="T4" y="T5"/>
                  </a:cxn>
                  <a:cxn ang="T11">
                    <a:pos x="T6" y="T7"/>
                  </a:cxn>
                </a:cxnLst>
                <a:rect l="T12" t="T13" r="T14" b="T15"/>
                <a:pathLst>
                  <a:path w="348" h="202">
                    <a:moveTo>
                      <a:pt x="0" y="0"/>
                    </a:moveTo>
                    <a:lnTo>
                      <a:pt x="150" y="0"/>
                    </a:lnTo>
                    <a:lnTo>
                      <a:pt x="348" y="166"/>
                    </a:lnTo>
                    <a:lnTo>
                      <a:pt x="296" y="202"/>
                    </a:ln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106559" name="Oval 86"/>
            <p:cNvSpPr>
              <a:spLocks noChangeArrowheads="1"/>
            </p:cNvSpPr>
            <p:nvPr/>
          </p:nvSpPr>
          <p:spPr bwMode="auto">
            <a:xfrm>
              <a:off x="1086" y="3562"/>
              <a:ext cx="66" cy="60"/>
            </a:xfrm>
            <a:prstGeom prst="ellipse">
              <a:avLst/>
            </a:prstGeom>
            <a:solidFill>
              <a:schemeClr val="accent1"/>
            </a:solid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626690"/>
                                        </p:tgtEl>
                                        <p:attrNameLst>
                                          <p:attrName>style.visibility</p:attrName>
                                        </p:attrNameLst>
                                      </p:cBhvr>
                                      <p:to>
                                        <p:strVal val="visible"/>
                                      </p:to>
                                    </p:set>
                                  </p:childTnLst>
                                  <p:subTnLst>
                                    <p:set>
                                      <p:cBhvr override="childStyle">
                                        <p:cTn dur="1" fill="hold" display="0" masterRel="nextClick" afterEffect="1"/>
                                        <p:tgtEl>
                                          <p:spTgt spid="626690"/>
                                        </p:tgtEl>
                                        <p:attrNameLst>
                                          <p:attrName>style.visibility</p:attrName>
                                        </p:attrNameLst>
                                      </p:cBhvr>
                                      <p:to>
                                        <p:strVal val="hidden"/>
                                      </p:to>
                                    </p:set>
                                  </p:sub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p:txBody>
          <a:bodyPr/>
          <a:lstStyle/>
          <a:p>
            <a:pPr eaLnBrk="1" hangingPunct="1"/>
            <a:r>
              <a:rPr lang="de-DE">
                <a:latin typeface="Verdana" charset="0"/>
              </a:rPr>
              <a:t>Uniqueness constraint</a:t>
            </a:r>
            <a:endParaRPr lang="en-GB">
              <a:latin typeface="Verdana" charset="0"/>
            </a:endParaRPr>
          </a:p>
        </p:txBody>
      </p:sp>
      <p:sp>
        <p:nvSpPr>
          <p:cNvPr id="108546" name="Rectangle 3"/>
          <p:cNvSpPr>
            <a:spLocks noGrp="1" noChangeArrowheads="1"/>
          </p:cNvSpPr>
          <p:nvPr>
            <p:ph type="body" idx="1"/>
          </p:nvPr>
        </p:nvSpPr>
        <p:spPr/>
        <p:txBody>
          <a:bodyPr/>
          <a:lstStyle/>
          <a:p>
            <a:pPr eaLnBrk="1" hangingPunct="1"/>
            <a:r>
              <a:rPr lang="de-DE" sz="2800">
                <a:latin typeface="Verdana" charset="0"/>
              </a:rPr>
              <a:t>In an image pair each pixel has at most one corresponding pixel</a:t>
            </a:r>
          </a:p>
          <a:p>
            <a:pPr lvl="1" eaLnBrk="1" hangingPunct="1"/>
            <a:r>
              <a:rPr lang="de-DE">
                <a:latin typeface="Verdana" charset="0"/>
              </a:rPr>
              <a:t>In general one corresponding pixel</a:t>
            </a:r>
          </a:p>
          <a:p>
            <a:pPr lvl="1" eaLnBrk="1" hangingPunct="1"/>
            <a:r>
              <a:rPr lang="de-DE">
                <a:latin typeface="Verdana" charset="0"/>
              </a:rPr>
              <a:t>In case of occlusion there is none</a:t>
            </a:r>
          </a:p>
          <a:p>
            <a:pPr lvl="1" eaLnBrk="1" hangingPunct="1"/>
            <a:endParaRPr lang="de-DE">
              <a:latin typeface="Verdana" charset="0"/>
            </a:endParaRPr>
          </a:p>
          <a:p>
            <a:pPr lvl="1" eaLnBrk="1" hangingPunct="1"/>
            <a:endParaRPr lang="en-GB">
              <a:latin typeface="Verdana"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Freeform 2"/>
          <p:cNvSpPr>
            <a:spLocks/>
          </p:cNvSpPr>
          <p:nvPr/>
        </p:nvSpPr>
        <p:spPr bwMode="auto">
          <a:xfrm>
            <a:off x="6477000" y="2505075"/>
            <a:ext cx="2524125" cy="2517775"/>
          </a:xfrm>
          <a:custGeom>
            <a:avLst/>
            <a:gdLst>
              <a:gd name="T0" fmla="*/ 0 w 1590"/>
              <a:gd name="T1" fmla="*/ 2147483647 h 1586"/>
              <a:gd name="T2" fmla="*/ 2147483647 w 1590"/>
              <a:gd name="T3" fmla="*/ 2147483647 h 1586"/>
              <a:gd name="T4" fmla="*/ 2147483647 w 1590"/>
              <a:gd name="T5" fmla="*/ 2147483647 h 1586"/>
              <a:gd name="T6" fmla="*/ 2147483647 w 1590"/>
              <a:gd name="T7" fmla="*/ 2147483647 h 1586"/>
              <a:gd name="T8" fmla="*/ 2147483647 w 1590"/>
              <a:gd name="T9" fmla="*/ 0 h 1586"/>
              <a:gd name="T10" fmla="*/ 2147483647 w 1590"/>
              <a:gd name="T11" fmla="*/ 0 h 1586"/>
              <a:gd name="T12" fmla="*/ 0 60000 65536"/>
              <a:gd name="T13" fmla="*/ 0 60000 65536"/>
              <a:gd name="T14" fmla="*/ 0 60000 65536"/>
              <a:gd name="T15" fmla="*/ 0 60000 65536"/>
              <a:gd name="T16" fmla="*/ 0 60000 65536"/>
              <a:gd name="T17" fmla="*/ 0 60000 65536"/>
              <a:gd name="T18" fmla="*/ 0 w 1590"/>
              <a:gd name="T19" fmla="*/ 0 h 1586"/>
              <a:gd name="T20" fmla="*/ 1590 w 1590"/>
              <a:gd name="T21" fmla="*/ 1586 h 1586"/>
            </a:gdLst>
            <a:ahLst/>
            <a:cxnLst>
              <a:cxn ang="T12">
                <a:pos x="T0" y="T1"/>
              </a:cxn>
              <a:cxn ang="T13">
                <a:pos x="T2" y="T3"/>
              </a:cxn>
              <a:cxn ang="T14">
                <a:pos x="T4" y="T5"/>
              </a:cxn>
              <a:cxn ang="T15">
                <a:pos x="T6" y="T7"/>
              </a:cxn>
              <a:cxn ang="T16">
                <a:pos x="T8" y="T9"/>
              </a:cxn>
              <a:cxn ang="T17">
                <a:pos x="T10" y="T11"/>
              </a:cxn>
            </a:cxnLst>
            <a:rect l="T18" t="T19" r="T20" b="T21"/>
            <a:pathLst>
              <a:path w="1590" h="1586">
                <a:moveTo>
                  <a:pt x="0" y="990"/>
                </a:moveTo>
                <a:lnTo>
                  <a:pt x="3" y="1586"/>
                </a:lnTo>
                <a:lnTo>
                  <a:pt x="231" y="1584"/>
                </a:lnTo>
                <a:lnTo>
                  <a:pt x="1587" y="222"/>
                </a:lnTo>
                <a:lnTo>
                  <a:pt x="1590" y="0"/>
                </a:lnTo>
                <a:lnTo>
                  <a:pt x="981" y="0"/>
                </a:lnTo>
              </a:path>
            </a:pathLst>
          </a:custGeom>
          <a:solidFill>
            <a:srgbClr val="777777">
              <a:alpha val="5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594" name="Rectangle 3"/>
          <p:cNvSpPr>
            <a:spLocks noChangeArrowheads="1"/>
          </p:cNvSpPr>
          <p:nvPr/>
        </p:nvSpPr>
        <p:spPr bwMode="auto">
          <a:xfrm>
            <a:off x="1878013" y="2827338"/>
            <a:ext cx="4084637" cy="1674812"/>
          </a:xfrm>
          <a:prstGeom prst="rect">
            <a:avLst/>
          </a:prstGeom>
          <a:solidFill>
            <a:srgbClr val="777777">
              <a:alpha val="50195"/>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10595" name="Rectangle 4"/>
          <p:cNvSpPr>
            <a:spLocks noGrp="1" noChangeArrowheads="1"/>
          </p:cNvSpPr>
          <p:nvPr>
            <p:ph type="title"/>
          </p:nvPr>
        </p:nvSpPr>
        <p:spPr/>
        <p:txBody>
          <a:bodyPr/>
          <a:lstStyle/>
          <a:p>
            <a:pPr eaLnBrk="1" hangingPunct="1"/>
            <a:r>
              <a:rPr lang="de-DE">
                <a:latin typeface="Verdana" charset="0"/>
              </a:rPr>
              <a:t>Disparity constraint</a:t>
            </a:r>
            <a:endParaRPr lang="en-GB">
              <a:latin typeface="Verdana" charset="0"/>
            </a:endParaRPr>
          </a:p>
        </p:txBody>
      </p:sp>
      <p:sp>
        <p:nvSpPr>
          <p:cNvPr id="110596" name="Freeform 5"/>
          <p:cNvSpPr>
            <a:spLocks/>
          </p:cNvSpPr>
          <p:nvPr/>
        </p:nvSpPr>
        <p:spPr bwMode="auto">
          <a:xfrm>
            <a:off x="1814513" y="5500688"/>
            <a:ext cx="1384300" cy="1587"/>
          </a:xfrm>
          <a:custGeom>
            <a:avLst/>
            <a:gdLst>
              <a:gd name="T0" fmla="*/ 0 w 872"/>
              <a:gd name="T1" fmla="*/ 0 h 1"/>
              <a:gd name="T2" fmla="*/ 2147483647 w 872"/>
              <a:gd name="T3" fmla="*/ 2147483647 h 1"/>
              <a:gd name="T4" fmla="*/ 0 60000 65536"/>
              <a:gd name="T5" fmla="*/ 0 60000 65536"/>
              <a:gd name="T6" fmla="*/ 0 w 872"/>
              <a:gd name="T7" fmla="*/ 0 h 1"/>
              <a:gd name="T8" fmla="*/ 872 w 872"/>
              <a:gd name="T9" fmla="*/ 1 h 1"/>
            </a:gdLst>
            <a:ahLst/>
            <a:cxnLst>
              <a:cxn ang="T4">
                <a:pos x="T0" y="T1"/>
              </a:cxn>
              <a:cxn ang="T5">
                <a:pos x="T2" y="T3"/>
              </a:cxn>
            </a:cxnLst>
            <a:rect l="T6" t="T7" r="T8" b="T9"/>
            <a:pathLst>
              <a:path w="872" h="1">
                <a:moveTo>
                  <a:pt x="0" y="0"/>
                </a:moveTo>
                <a:lnTo>
                  <a:pt x="872" y="1"/>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597" name="Freeform 6"/>
          <p:cNvSpPr>
            <a:spLocks/>
          </p:cNvSpPr>
          <p:nvPr/>
        </p:nvSpPr>
        <p:spPr bwMode="auto">
          <a:xfrm>
            <a:off x="4648200" y="5529263"/>
            <a:ext cx="1462088" cy="3175"/>
          </a:xfrm>
          <a:custGeom>
            <a:avLst/>
            <a:gdLst>
              <a:gd name="T0" fmla="*/ 2147483647 w 921"/>
              <a:gd name="T1" fmla="*/ 0 h 2"/>
              <a:gd name="T2" fmla="*/ 0 w 921"/>
              <a:gd name="T3" fmla="*/ 2147483647 h 2"/>
              <a:gd name="T4" fmla="*/ 0 60000 65536"/>
              <a:gd name="T5" fmla="*/ 0 60000 65536"/>
              <a:gd name="T6" fmla="*/ 0 w 921"/>
              <a:gd name="T7" fmla="*/ 0 h 2"/>
              <a:gd name="T8" fmla="*/ 921 w 921"/>
              <a:gd name="T9" fmla="*/ 2 h 2"/>
            </a:gdLst>
            <a:ahLst/>
            <a:cxnLst>
              <a:cxn ang="T4">
                <a:pos x="T0" y="T1"/>
              </a:cxn>
              <a:cxn ang="T5">
                <a:pos x="T2" y="T3"/>
              </a:cxn>
            </a:cxnLst>
            <a:rect l="T6" t="T7" r="T8" b="T9"/>
            <a:pathLst>
              <a:path w="921" h="2">
                <a:moveTo>
                  <a:pt x="921" y="0"/>
                </a:moveTo>
                <a:lnTo>
                  <a:pt x="0" y="2"/>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0598" name="Rectangle 7"/>
          <p:cNvSpPr>
            <a:spLocks noChangeArrowheads="1"/>
          </p:cNvSpPr>
          <p:nvPr/>
        </p:nvSpPr>
        <p:spPr bwMode="auto">
          <a:xfrm>
            <a:off x="6481763" y="2505075"/>
            <a:ext cx="2519362" cy="25193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30792" name="Text Box 8"/>
          <p:cNvSpPr txBox="1">
            <a:spLocks noChangeArrowheads="1"/>
          </p:cNvSpPr>
          <p:nvPr/>
        </p:nvSpPr>
        <p:spPr bwMode="auto">
          <a:xfrm>
            <a:off x="2870200" y="1897063"/>
            <a:ext cx="1879600" cy="457200"/>
          </a:xfrm>
          <a:prstGeom prst="rect">
            <a:avLst/>
          </a:prstGeom>
          <a:noFill/>
          <a:ln w="9525">
            <a:noFill/>
            <a:miter lim="800000"/>
            <a:headEnd/>
            <a:tailEnd/>
          </a:ln>
          <a:effectLst/>
        </p:spPr>
        <p:txBody>
          <a:bodyPr wrap="none">
            <a:spAutoFit/>
          </a:bodyPr>
          <a:lstStyle/>
          <a:p>
            <a:pPr eaLnBrk="0" hangingPunct="0">
              <a:defRPr/>
            </a:pPr>
            <a:r>
              <a:rPr lang="de-DE">
                <a:effectLst>
                  <a:outerShdw blurRad="38100" dist="38100" dir="2700000" algn="tl">
                    <a:srgbClr val="C0C0C0"/>
                  </a:outerShdw>
                </a:effectLst>
                <a:latin typeface="Arial" pitchFamily="34" charset="0"/>
                <a:ea typeface="+mn-ea"/>
                <a:cs typeface="+mn-cs"/>
              </a:rPr>
              <a:t>surface slice</a:t>
            </a:r>
            <a:endParaRPr lang="en-GB">
              <a:effectLst>
                <a:outerShdw blurRad="38100" dist="38100" dir="2700000" algn="tl">
                  <a:srgbClr val="C0C0C0"/>
                </a:outerShdw>
              </a:effectLst>
              <a:latin typeface="Arial" pitchFamily="34" charset="0"/>
              <a:ea typeface="+mn-ea"/>
              <a:cs typeface="+mn-cs"/>
            </a:endParaRPr>
          </a:p>
        </p:txBody>
      </p:sp>
      <p:sp>
        <p:nvSpPr>
          <p:cNvPr id="630793" name="Text Box 9"/>
          <p:cNvSpPr txBox="1">
            <a:spLocks noChangeArrowheads="1"/>
          </p:cNvSpPr>
          <p:nvPr/>
        </p:nvSpPr>
        <p:spPr bwMode="auto">
          <a:xfrm>
            <a:off x="6484938" y="1944688"/>
            <a:ext cx="2522537" cy="457200"/>
          </a:xfrm>
          <a:prstGeom prst="rect">
            <a:avLst/>
          </a:prstGeom>
          <a:noFill/>
          <a:ln w="9525">
            <a:noFill/>
            <a:miter lim="800000"/>
            <a:headEnd/>
            <a:tailEnd/>
          </a:ln>
          <a:effectLst/>
        </p:spPr>
        <p:txBody>
          <a:bodyPr wrap="none">
            <a:spAutoFit/>
          </a:bodyPr>
          <a:lstStyle/>
          <a:p>
            <a:pPr eaLnBrk="0" hangingPunct="0">
              <a:defRPr/>
            </a:pPr>
            <a:r>
              <a:rPr lang="de-DE">
                <a:effectLst>
                  <a:outerShdw blurRad="38100" dist="38100" dir="2700000" algn="tl">
                    <a:srgbClr val="C0C0C0"/>
                  </a:outerShdw>
                </a:effectLst>
                <a:latin typeface="Arial" pitchFamily="34" charset="0"/>
                <a:ea typeface="+mn-ea"/>
                <a:cs typeface="+mn-cs"/>
              </a:rPr>
              <a:t>surface as a path</a:t>
            </a:r>
            <a:endParaRPr lang="en-GB">
              <a:effectLst>
                <a:outerShdw blurRad="38100" dist="38100" dir="2700000" algn="tl">
                  <a:srgbClr val="C0C0C0"/>
                </a:outerShdw>
              </a:effectLst>
              <a:latin typeface="Arial" pitchFamily="34" charset="0"/>
              <a:ea typeface="+mn-ea"/>
              <a:cs typeface="+mn-cs"/>
            </a:endParaRPr>
          </a:p>
        </p:txBody>
      </p:sp>
      <p:sp>
        <p:nvSpPr>
          <p:cNvPr id="110601" name="Line 10"/>
          <p:cNvSpPr>
            <a:spLocks noChangeShapeType="1"/>
          </p:cNvSpPr>
          <p:nvPr/>
        </p:nvSpPr>
        <p:spPr bwMode="auto">
          <a:xfrm>
            <a:off x="1806575" y="4929188"/>
            <a:ext cx="4322763"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02" name="Line 11"/>
          <p:cNvSpPr>
            <a:spLocks noChangeShapeType="1"/>
          </p:cNvSpPr>
          <p:nvPr/>
        </p:nvSpPr>
        <p:spPr bwMode="auto">
          <a:xfrm>
            <a:off x="1792288" y="4498975"/>
            <a:ext cx="4322762"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03" name="Line 12"/>
          <p:cNvSpPr>
            <a:spLocks noChangeShapeType="1"/>
          </p:cNvSpPr>
          <p:nvPr/>
        </p:nvSpPr>
        <p:spPr bwMode="auto">
          <a:xfrm>
            <a:off x="1790700" y="3843338"/>
            <a:ext cx="4322763"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04" name="Line 13"/>
          <p:cNvSpPr>
            <a:spLocks noChangeAspect="1" noChangeShapeType="1"/>
          </p:cNvSpPr>
          <p:nvPr/>
        </p:nvSpPr>
        <p:spPr bwMode="auto">
          <a:xfrm rot="18900000" flipV="1">
            <a:off x="6176169" y="3283744"/>
            <a:ext cx="2184400" cy="1588"/>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05" name="Line 14"/>
          <p:cNvSpPr>
            <a:spLocks noChangeShapeType="1"/>
          </p:cNvSpPr>
          <p:nvPr/>
        </p:nvSpPr>
        <p:spPr bwMode="auto">
          <a:xfrm>
            <a:off x="1774825" y="2817813"/>
            <a:ext cx="4322763"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06" name="Line 15"/>
          <p:cNvSpPr>
            <a:spLocks noChangeAspect="1" noChangeShapeType="1"/>
          </p:cNvSpPr>
          <p:nvPr/>
        </p:nvSpPr>
        <p:spPr bwMode="auto">
          <a:xfrm rot="18900000" flipV="1">
            <a:off x="6407944" y="3937794"/>
            <a:ext cx="3032125" cy="1587"/>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07" name="Line 16"/>
          <p:cNvSpPr>
            <a:spLocks noChangeAspect="1" noChangeShapeType="1"/>
          </p:cNvSpPr>
          <p:nvPr/>
        </p:nvSpPr>
        <p:spPr bwMode="auto">
          <a:xfrm rot="18900000" flipV="1">
            <a:off x="6061869" y="3591719"/>
            <a:ext cx="3032125" cy="1587"/>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08" name="Line 17"/>
          <p:cNvSpPr>
            <a:spLocks noChangeAspect="1" noChangeShapeType="1"/>
          </p:cNvSpPr>
          <p:nvPr/>
        </p:nvSpPr>
        <p:spPr bwMode="auto">
          <a:xfrm rot="18900000" flipV="1">
            <a:off x="7165181" y="4255294"/>
            <a:ext cx="2149475" cy="1588"/>
          </a:xfrm>
          <a:prstGeom prst="line">
            <a:avLst/>
          </a:prstGeom>
          <a:noFill/>
          <a:ln w="9525">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0609" name="Text Box 18"/>
          <p:cNvSpPr txBox="1">
            <a:spLocks noChangeArrowheads="1"/>
          </p:cNvSpPr>
          <p:nvPr/>
        </p:nvSpPr>
        <p:spPr bwMode="auto">
          <a:xfrm>
            <a:off x="2952750" y="3035300"/>
            <a:ext cx="17097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2000">
                <a:solidFill>
                  <a:schemeClr val="tx2"/>
                </a:solidFill>
                <a:latin typeface="Arial" charset="0"/>
              </a:rPr>
              <a:t>bounding box</a:t>
            </a:r>
            <a:endParaRPr lang="en-GB" sz="2000">
              <a:solidFill>
                <a:schemeClr val="tx2"/>
              </a:solidFill>
              <a:latin typeface="Arial" charset="0"/>
            </a:endParaRPr>
          </a:p>
        </p:txBody>
      </p:sp>
      <p:sp>
        <p:nvSpPr>
          <p:cNvPr id="110610" name="Text Box 19"/>
          <p:cNvSpPr txBox="1">
            <a:spLocks noChangeArrowheads="1"/>
          </p:cNvSpPr>
          <p:nvPr/>
        </p:nvSpPr>
        <p:spPr bwMode="auto">
          <a:xfrm rot="-2700000">
            <a:off x="6604000" y="3222625"/>
            <a:ext cx="17653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2000">
                <a:solidFill>
                  <a:schemeClr val="tx2"/>
                </a:solidFill>
                <a:latin typeface="Arial" charset="0"/>
              </a:rPr>
              <a:t>disparity band</a:t>
            </a:r>
            <a:endParaRPr lang="en-GB" sz="2000">
              <a:solidFill>
                <a:schemeClr val="tx2"/>
              </a:solidFill>
              <a:latin typeface="Arial" charset="0"/>
            </a:endParaRPr>
          </a:p>
        </p:txBody>
      </p:sp>
      <p:grpSp>
        <p:nvGrpSpPr>
          <p:cNvPr id="110611" name="Group 20"/>
          <p:cNvGrpSpPr>
            <a:grpSpLocks/>
          </p:cNvGrpSpPr>
          <p:nvPr/>
        </p:nvGrpSpPr>
        <p:grpSpPr bwMode="auto">
          <a:xfrm>
            <a:off x="1692275" y="3267075"/>
            <a:ext cx="4037013" cy="3240088"/>
            <a:chOff x="676" y="2058"/>
            <a:chExt cx="2543" cy="2041"/>
          </a:xfrm>
        </p:grpSpPr>
        <p:sp>
          <p:nvSpPr>
            <p:cNvPr id="110615" name="Text Box 21"/>
            <p:cNvSpPr txBox="1">
              <a:spLocks noChangeArrowheads="1"/>
            </p:cNvSpPr>
            <p:nvPr/>
          </p:nvSpPr>
          <p:spPr bwMode="auto">
            <a:xfrm>
              <a:off x="676" y="3676"/>
              <a:ext cx="1913" cy="4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1800">
                  <a:solidFill>
                    <a:schemeClr val="tx2"/>
                  </a:solidFill>
                  <a:latin typeface="Trebuchet MS" charset="0"/>
                </a:rPr>
                <a:t>use reconstructed features </a:t>
              </a:r>
            </a:p>
            <a:p>
              <a:r>
                <a:rPr lang="de-DE" sz="1800">
                  <a:solidFill>
                    <a:schemeClr val="tx2"/>
                  </a:solidFill>
                  <a:latin typeface="Trebuchet MS" charset="0"/>
                </a:rPr>
                <a:t>to determine bounding box</a:t>
              </a:r>
              <a:r>
                <a:rPr lang="de-DE" sz="2000">
                  <a:solidFill>
                    <a:schemeClr val="tx2"/>
                  </a:solidFill>
                  <a:latin typeface="Trebuchet MS" charset="0"/>
                </a:rPr>
                <a:t> </a:t>
              </a:r>
              <a:endParaRPr lang="en-GB" sz="2000">
                <a:solidFill>
                  <a:schemeClr val="tx2"/>
                </a:solidFill>
                <a:latin typeface="Trebuchet MS" charset="0"/>
              </a:endParaRPr>
            </a:p>
          </p:txBody>
        </p:sp>
        <p:grpSp>
          <p:nvGrpSpPr>
            <p:cNvPr id="110616" name="Group 22"/>
            <p:cNvGrpSpPr>
              <a:grpSpLocks/>
            </p:cNvGrpSpPr>
            <p:nvPr/>
          </p:nvGrpSpPr>
          <p:grpSpPr bwMode="auto">
            <a:xfrm>
              <a:off x="1034" y="2058"/>
              <a:ext cx="2185" cy="571"/>
              <a:chOff x="1034" y="2058"/>
              <a:chExt cx="2185" cy="571"/>
            </a:xfrm>
          </p:grpSpPr>
          <p:sp>
            <p:nvSpPr>
              <p:cNvPr id="110617" name="Oval 23"/>
              <p:cNvSpPr>
                <a:spLocks noChangeArrowheads="1"/>
              </p:cNvSpPr>
              <p:nvPr/>
            </p:nvSpPr>
            <p:spPr bwMode="auto">
              <a:xfrm rot="-5400000">
                <a:off x="1034" y="2215"/>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18" name="Oval 24"/>
              <p:cNvSpPr>
                <a:spLocks noChangeArrowheads="1"/>
              </p:cNvSpPr>
              <p:nvPr/>
            </p:nvSpPr>
            <p:spPr bwMode="auto">
              <a:xfrm rot="-5400000">
                <a:off x="1242" y="2266"/>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19" name="Oval 25"/>
              <p:cNvSpPr>
                <a:spLocks noChangeArrowheads="1"/>
              </p:cNvSpPr>
              <p:nvPr/>
            </p:nvSpPr>
            <p:spPr bwMode="auto">
              <a:xfrm rot="-5400000">
                <a:off x="1503" y="2227"/>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20" name="Oval 26"/>
              <p:cNvSpPr>
                <a:spLocks noChangeArrowheads="1"/>
              </p:cNvSpPr>
              <p:nvPr/>
            </p:nvSpPr>
            <p:spPr bwMode="auto">
              <a:xfrm rot="-5400000">
                <a:off x="1763" y="2339"/>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21" name="Oval 27"/>
              <p:cNvSpPr>
                <a:spLocks noChangeArrowheads="1"/>
              </p:cNvSpPr>
              <p:nvPr/>
            </p:nvSpPr>
            <p:spPr bwMode="auto">
              <a:xfrm rot="-5400000">
                <a:off x="1867" y="2554"/>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22" name="Oval 28"/>
              <p:cNvSpPr>
                <a:spLocks noChangeArrowheads="1"/>
              </p:cNvSpPr>
              <p:nvPr/>
            </p:nvSpPr>
            <p:spPr bwMode="auto">
              <a:xfrm rot="-5400000">
                <a:off x="2000" y="2606"/>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23" name="Oval 29"/>
              <p:cNvSpPr>
                <a:spLocks noChangeArrowheads="1"/>
              </p:cNvSpPr>
              <p:nvPr/>
            </p:nvSpPr>
            <p:spPr bwMode="auto">
              <a:xfrm rot="-5400000">
                <a:off x="2171" y="2485"/>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24" name="Oval 30"/>
              <p:cNvSpPr>
                <a:spLocks noChangeArrowheads="1"/>
              </p:cNvSpPr>
              <p:nvPr/>
            </p:nvSpPr>
            <p:spPr bwMode="auto">
              <a:xfrm rot="-5400000">
                <a:off x="2267" y="2311"/>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25" name="Oval 31"/>
              <p:cNvSpPr>
                <a:spLocks noChangeArrowheads="1"/>
              </p:cNvSpPr>
              <p:nvPr/>
            </p:nvSpPr>
            <p:spPr bwMode="auto">
              <a:xfrm rot="-5400000">
                <a:off x="2386" y="2302"/>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26" name="Oval 32"/>
              <p:cNvSpPr>
                <a:spLocks noChangeArrowheads="1"/>
              </p:cNvSpPr>
              <p:nvPr/>
            </p:nvSpPr>
            <p:spPr bwMode="auto">
              <a:xfrm rot="-5400000">
                <a:off x="2556" y="2249"/>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27" name="Oval 33"/>
              <p:cNvSpPr>
                <a:spLocks noChangeArrowheads="1"/>
              </p:cNvSpPr>
              <p:nvPr/>
            </p:nvSpPr>
            <p:spPr bwMode="auto">
              <a:xfrm rot="-5400000">
                <a:off x="2727" y="2165"/>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28" name="Oval 34"/>
              <p:cNvSpPr>
                <a:spLocks noChangeArrowheads="1"/>
              </p:cNvSpPr>
              <p:nvPr/>
            </p:nvSpPr>
            <p:spPr bwMode="auto">
              <a:xfrm rot="-5400000">
                <a:off x="2957" y="2075"/>
                <a:ext cx="23" cy="23"/>
              </a:xfrm>
              <a:prstGeom prst="ellipse">
                <a:avLst/>
              </a:prstGeom>
              <a:solidFill>
                <a:schemeClr val="tx1"/>
              </a:solidFill>
              <a:ln w="9525">
                <a:solidFill>
                  <a:schemeClr val="tx1"/>
                </a:solidFill>
                <a:round/>
                <a:headEnd/>
                <a:tailEnd/>
              </a:ln>
            </p:spPr>
            <p:txBody>
              <a:bodyPr wrap="none" anchor="ctr"/>
              <a:lstStyle/>
              <a:p>
                <a:endParaRPr lang="en-US"/>
              </a:p>
            </p:txBody>
          </p:sp>
          <p:sp>
            <p:nvSpPr>
              <p:cNvPr id="110629" name="Oval 35"/>
              <p:cNvSpPr>
                <a:spLocks noChangeArrowheads="1"/>
              </p:cNvSpPr>
              <p:nvPr/>
            </p:nvSpPr>
            <p:spPr bwMode="auto">
              <a:xfrm rot="-5400000">
                <a:off x="3196" y="2058"/>
                <a:ext cx="23" cy="23"/>
              </a:xfrm>
              <a:prstGeom prst="ellipse">
                <a:avLst/>
              </a:prstGeom>
              <a:solidFill>
                <a:schemeClr val="tx1"/>
              </a:solidFill>
              <a:ln w="9525">
                <a:solidFill>
                  <a:schemeClr val="tx1"/>
                </a:solidFill>
                <a:round/>
                <a:headEnd/>
                <a:tailEnd/>
              </a:ln>
            </p:spPr>
            <p:txBody>
              <a:bodyPr wrap="none" anchor="ctr"/>
              <a:lstStyle/>
              <a:p>
                <a:endParaRPr lang="en-US"/>
              </a:p>
            </p:txBody>
          </p:sp>
        </p:grpSp>
      </p:grpSp>
      <p:sp>
        <p:nvSpPr>
          <p:cNvPr id="110612" name="Text Box 36"/>
          <p:cNvSpPr txBox="1">
            <a:spLocks noChangeArrowheads="1"/>
          </p:cNvSpPr>
          <p:nvPr/>
        </p:nvSpPr>
        <p:spPr bwMode="auto">
          <a:xfrm>
            <a:off x="762000" y="3324225"/>
            <a:ext cx="952500" cy="82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1600">
                <a:latin typeface="Arial" charset="0"/>
              </a:rPr>
              <a:t>constant</a:t>
            </a:r>
          </a:p>
          <a:p>
            <a:r>
              <a:rPr lang="de-DE" sz="1600">
                <a:latin typeface="Arial" charset="0"/>
              </a:rPr>
              <a:t>disparity</a:t>
            </a:r>
          </a:p>
          <a:p>
            <a:r>
              <a:rPr lang="de-DE" sz="1600">
                <a:latin typeface="Arial" charset="0"/>
              </a:rPr>
              <a:t>surfaces</a:t>
            </a:r>
            <a:endParaRPr lang="en-GB" sz="1600">
              <a:latin typeface="Arial" charset="0"/>
            </a:endParaRPr>
          </a:p>
        </p:txBody>
      </p:sp>
      <p:sp>
        <p:nvSpPr>
          <p:cNvPr id="110613" name="AutoShape 37"/>
          <p:cNvSpPr>
            <a:spLocks/>
          </p:cNvSpPr>
          <p:nvPr/>
        </p:nvSpPr>
        <p:spPr bwMode="auto">
          <a:xfrm>
            <a:off x="1670050" y="2814638"/>
            <a:ext cx="88900" cy="2112962"/>
          </a:xfrm>
          <a:prstGeom prst="leftBrace">
            <a:avLst>
              <a:gd name="adj1" fmla="val 198065"/>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10614" name="Freeform 38"/>
          <p:cNvSpPr>
            <a:spLocks/>
          </p:cNvSpPr>
          <p:nvPr/>
        </p:nvSpPr>
        <p:spPr bwMode="auto">
          <a:xfrm>
            <a:off x="1905000" y="3265488"/>
            <a:ext cx="3810000" cy="904875"/>
          </a:xfrm>
          <a:custGeom>
            <a:avLst/>
            <a:gdLst>
              <a:gd name="T0" fmla="*/ 0 w 2400"/>
              <a:gd name="T1" fmla="*/ 2147483647 h 570"/>
              <a:gd name="T2" fmla="*/ 2147483647 w 2400"/>
              <a:gd name="T3" fmla="*/ 2147483647 h 570"/>
              <a:gd name="T4" fmla="*/ 2147483647 w 2400"/>
              <a:gd name="T5" fmla="*/ 2147483647 h 570"/>
              <a:gd name="T6" fmla="*/ 2147483647 w 2400"/>
              <a:gd name="T7" fmla="*/ 2147483647 h 570"/>
              <a:gd name="T8" fmla="*/ 2147483647 w 2400"/>
              <a:gd name="T9" fmla="*/ 2147483647 h 570"/>
              <a:gd name="T10" fmla="*/ 2147483647 w 2400"/>
              <a:gd name="T11" fmla="*/ 2147483647 h 570"/>
              <a:gd name="T12" fmla="*/ 2147483647 w 2400"/>
              <a:gd name="T13" fmla="*/ 2147483647 h 570"/>
              <a:gd name="T14" fmla="*/ 2147483647 w 2400"/>
              <a:gd name="T15" fmla="*/ 2147483647 h 570"/>
              <a:gd name="T16" fmla="*/ 2147483647 w 2400"/>
              <a:gd name="T17" fmla="*/ 2147483647 h 570"/>
              <a:gd name="T18" fmla="*/ 2147483647 w 2400"/>
              <a:gd name="T19" fmla="*/ 2147483647 h 570"/>
              <a:gd name="T20" fmla="*/ 2147483647 w 2400"/>
              <a:gd name="T21" fmla="*/ 2147483647 h 570"/>
              <a:gd name="T22" fmla="*/ 2147483647 w 2400"/>
              <a:gd name="T23" fmla="*/ 2147483647 h 570"/>
              <a:gd name="T24" fmla="*/ 2147483647 w 2400"/>
              <a:gd name="T25" fmla="*/ 2147483647 h 570"/>
              <a:gd name="T26" fmla="*/ 2147483647 w 2400"/>
              <a:gd name="T27" fmla="*/ 2147483647 h 5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00"/>
              <a:gd name="T43" fmla="*/ 0 h 570"/>
              <a:gd name="T44" fmla="*/ 2400 w 2400"/>
              <a:gd name="T45" fmla="*/ 570 h 5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00" h="570">
                <a:moveTo>
                  <a:pt x="0" y="151"/>
                </a:moveTo>
                <a:cubicBezTo>
                  <a:pt x="40" y="153"/>
                  <a:pt x="168" y="152"/>
                  <a:pt x="240" y="162"/>
                </a:cubicBezTo>
                <a:cubicBezTo>
                  <a:pt x="312" y="172"/>
                  <a:pt x="355" y="206"/>
                  <a:pt x="432" y="210"/>
                </a:cubicBezTo>
                <a:cubicBezTo>
                  <a:pt x="509" y="214"/>
                  <a:pt x="616" y="174"/>
                  <a:pt x="704" y="188"/>
                </a:cubicBezTo>
                <a:cubicBezTo>
                  <a:pt x="792" y="202"/>
                  <a:pt x="901" y="245"/>
                  <a:pt x="960" y="295"/>
                </a:cubicBezTo>
                <a:cubicBezTo>
                  <a:pt x="1019" y="345"/>
                  <a:pt x="1015" y="443"/>
                  <a:pt x="1056" y="487"/>
                </a:cubicBezTo>
                <a:cubicBezTo>
                  <a:pt x="1097" y="531"/>
                  <a:pt x="1149" y="570"/>
                  <a:pt x="1205" y="562"/>
                </a:cubicBezTo>
                <a:cubicBezTo>
                  <a:pt x="1261" y="554"/>
                  <a:pt x="1350" y="490"/>
                  <a:pt x="1392" y="439"/>
                </a:cubicBezTo>
                <a:lnTo>
                  <a:pt x="1456" y="258"/>
                </a:lnTo>
                <a:cubicBezTo>
                  <a:pt x="1488" y="226"/>
                  <a:pt x="1531" y="257"/>
                  <a:pt x="1584" y="247"/>
                </a:cubicBezTo>
                <a:cubicBezTo>
                  <a:pt x="1637" y="237"/>
                  <a:pt x="1720" y="221"/>
                  <a:pt x="1776" y="199"/>
                </a:cubicBezTo>
                <a:cubicBezTo>
                  <a:pt x="1832" y="177"/>
                  <a:pt x="1858" y="144"/>
                  <a:pt x="1920" y="114"/>
                </a:cubicBezTo>
                <a:cubicBezTo>
                  <a:pt x="1982" y="84"/>
                  <a:pt x="2069" y="36"/>
                  <a:pt x="2149" y="18"/>
                </a:cubicBezTo>
                <a:cubicBezTo>
                  <a:pt x="2229" y="0"/>
                  <a:pt x="2348" y="9"/>
                  <a:pt x="2400" y="7"/>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EA6876E-2AB5-E14D-B4D4-0F112927CD27}" type="slidenum">
              <a:rPr lang="en-US" sz="1400">
                <a:latin typeface="Verdana" charset="0"/>
              </a:rPr>
              <a:pPr/>
              <a:t>49</a:t>
            </a:fld>
            <a:endParaRPr lang="en-US" sz="1400">
              <a:latin typeface="Verdana" charset="0"/>
            </a:endParaRPr>
          </a:p>
        </p:txBody>
      </p:sp>
      <p:sp>
        <p:nvSpPr>
          <p:cNvPr id="112642" name="Text Box 2"/>
          <p:cNvSpPr txBox="1">
            <a:spLocks noChangeArrowheads="1"/>
          </p:cNvSpPr>
          <p:nvPr/>
        </p:nvSpPr>
        <p:spPr bwMode="auto">
          <a:xfrm>
            <a:off x="1819275" y="279400"/>
            <a:ext cx="63595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Dynamic Programming (Baker and Binford, 1981)</a:t>
            </a:r>
          </a:p>
        </p:txBody>
      </p:sp>
      <p:pic>
        <p:nvPicPr>
          <p:cNvPr id="112643"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00200" y="914400"/>
            <a:ext cx="5791200" cy="2432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644" name="Text Box 4"/>
          <p:cNvSpPr txBox="1">
            <a:spLocks noChangeArrowheads="1"/>
          </p:cNvSpPr>
          <p:nvPr/>
        </p:nvSpPr>
        <p:spPr bwMode="auto">
          <a:xfrm>
            <a:off x="2119313" y="3775075"/>
            <a:ext cx="6584950" cy="2647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chemeClr val="bg1"/>
                </a:solidFill>
              </a:rPr>
              <a:t>Find the minimum-cost path going monotonically</a:t>
            </a:r>
          </a:p>
          <a:p>
            <a:r>
              <a:rPr lang="en-US">
                <a:solidFill>
                  <a:schemeClr val="bg1"/>
                </a:solidFill>
              </a:rPr>
              <a:t>down and right from the top-left corner of the</a:t>
            </a:r>
          </a:p>
          <a:p>
            <a:r>
              <a:rPr lang="en-US">
                <a:solidFill>
                  <a:schemeClr val="bg1"/>
                </a:solidFill>
              </a:rPr>
              <a:t>graph to its bottom-right corner.</a:t>
            </a:r>
          </a:p>
          <a:p>
            <a:endParaRPr lang="en-US">
              <a:solidFill>
                <a:schemeClr val="bg1"/>
              </a:solidFill>
            </a:endParaRPr>
          </a:p>
          <a:p>
            <a:pPr>
              <a:buFontTx/>
              <a:buChar char="•"/>
            </a:pPr>
            <a:r>
              <a:rPr lang="en-US">
                <a:solidFill>
                  <a:schemeClr val="bg1"/>
                </a:solidFill>
              </a:rPr>
              <a:t> Nodes = matched feature points (e.g., edge points).</a:t>
            </a:r>
          </a:p>
          <a:p>
            <a:pPr>
              <a:buFontTx/>
              <a:buChar char="•"/>
            </a:pPr>
            <a:r>
              <a:rPr lang="en-US">
                <a:solidFill>
                  <a:schemeClr val="bg1"/>
                </a:solidFill>
              </a:rPr>
              <a:t> Arcs = matched intervals along the epipolar lines.</a:t>
            </a:r>
          </a:p>
          <a:p>
            <a:pPr>
              <a:buFontTx/>
              <a:buChar char="•"/>
            </a:pPr>
            <a:r>
              <a:rPr lang="en-US">
                <a:solidFill>
                  <a:schemeClr val="bg1"/>
                </a:solidFill>
              </a:rPr>
              <a:t> Arc cost = discrepancy between intervals.</a:t>
            </a:r>
          </a:p>
        </p:txBody>
      </p:sp>
      <p:sp>
        <p:nvSpPr>
          <p:cNvPr id="728069" name="Rectangle 5"/>
          <p:cNvSpPr>
            <a:spLocks noChangeArrowheads="1"/>
          </p:cNvSpPr>
          <p:nvPr/>
        </p:nvSpPr>
        <p:spPr bwMode="auto">
          <a:xfrm>
            <a:off x="1677988" y="3657600"/>
            <a:ext cx="7239000" cy="29718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aphicFrame>
        <p:nvGraphicFramePr>
          <p:cNvPr id="728070" name="Object 2"/>
          <p:cNvGraphicFramePr>
            <a:graphicFrameLocks noChangeAspect="1"/>
          </p:cNvGraphicFramePr>
          <p:nvPr/>
        </p:nvGraphicFramePr>
        <p:xfrm>
          <a:off x="2211388" y="3505200"/>
          <a:ext cx="5029200" cy="3217863"/>
        </p:xfrm>
        <a:graphic>
          <a:graphicData uri="http://schemas.openxmlformats.org/presentationml/2006/ole">
            <mc:AlternateContent xmlns:mc="http://schemas.openxmlformats.org/markup-compatibility/2006">
              <mc:Choice xmlns:v="urn:schemas-microsoft-com:vml" Requires="v">
                <p:oleObj spid="_x0000_s112676" name="Image" r:id="rId5" imgW="4896533" imgH="3134162" progId="PhotoDeluxe.Image.2">
                  <p:embed/>
                </p:oleObj>
              </mc:Choice>
              <mc:Fallback>
                <p:oleObj name="Image" r:id="rId5" imgW="4896533" imgH="3134162" progId="PhotoDeluxe.Image.2">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1388" y="3505200"/>
                        <a:ext cx="5029200" cy="3217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28071" name="Line 7"/>
          <p:cNvSpPr>
            <a:spLocks noChangeShapeType="1"/>
          </p:cNvSpPr>
          <p:nvPr/>
        </p:nvSpPr>
        <p:spPr bwMode="auto">
          <a:xfrm>
            <a:off x="5251450" y="1200150"/>
            <a:ext cx="0" cy="2076450"/>
          </a:xfrm>
          <a:prstGeom prst="line">
            <a:avLst/>
          </a:prstGeom>
          <a:noFill/>
          <a:ln w="28575">
            <a:solidFill>
              <a:schemeClr val="accent2"/>
            </a:solidFill>
            <a:round/>
            <a:headEnd/>
            <a:tailEnd type="arrow"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28072" name="Line 8"/>
          <p:cNvSpPr>
            <a:spLocks noChangeShapeType="1"/>
          </p:cNvSpPr>
          <p:nvPr/>
        </p:nvSpPr>
        <p:spPr bwMode="auto">
          <a:xfrm>
            <a:off x="5245100" y="1193800"/>
            <a:ext cx="2089150" cy="0"/>
          </a:xfrm>
          <a:prstGeom prst="line">
            <a:avLst/>
          </a:prstGeom>
          <a:noFill/>
          <a:ln w="28575">
            <a:solidFill>
              <a:schemeClr val="accent2"/>
            </a:solidFill>
            <a:round/>
            <a:headEnd/>
            <a:tailEnd type="arrow"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28073" name="Oval 9"/>
          <p:cNvSpPr>
            <a:spLocks noChangeArrowheads="1"/>
          </p:cNvSpPr>
          <p:nvPr/>
        </p:nvSpPr>
        <p:spPr bwMode="auto">
          <a:xfrm>
            <a:off x="6000750" y="2368550"/>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728074" name="Line 10"/>
          <p:cNvSpPr>
            <a:spLocks noChangeShapeType="1"/>
          </p:cNvSpPr>
          <p:nvPr/>
        </p:nvSpPr>
        <p:spPr bwMode="auto">
          <a:xfrm flipH="1">
            <a:off x="5670550" y="2444750"/>
            <a:ext cx="412750" cy="0"/>
          </a:xfrm>
          <a:prstGeom prst="line">
            <a:avLst/>
          </a:prstGeom>
          <a:noFill/>
          <a:ln w="28575">
            <a:solidFill>
              <a:schemeClr val="accent2"/>
            </a:solidFill>
            <a:round/>
            <a:headEnd/>
            <a:tailEnd type="arrow"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28075" name="Line 11"/>
          <p:cNvSpPr>
            <a:spLocks noChangeShapeType="1"/>
          </p:cNvSpPr>
          <p:nvPr/>
        </p:nvSpPr>
        <p:spPr bwMode="auto">
          <a:xfrm flipV="1">
            <a:off x="6083300" y="2032000"/>
            <a:ext cx="0" cy="412750"/>
          </a:xfrm>
          <a:prstGeom prst="line">
            <a:avLst/>
          </a:prstGeom>
          <a:noFill/>
          <a:ln w="28575">
            <a:solidFill>
              <a:schemeClr val="accent2"/>
            </a:solidFill>
            <a:round/>
            <a:headEnd/>
            <a:tailEnd type="arrow"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28076" name="Line 12"/>
          <p:cNvSpPr>
            <a:spLocks noChangeShapeType="1"/>
          </p:cNvSpPr>
          <p:nvPr/>
        </p:nvSpPr>
        <p:spPr bwMode="auto">
          <a:xfrm flipH="1" flipV="1">
            <a:off x="5676900" y="2038350"/>
            <a:ext cx="406400" cy="406400"/>
          </a:xfrm>
          <a:prstGeom prst="line">
            <a:avLst/>
          </a:prstGeom>
          <a:noFill/>
          <a:ln w="28575">
            <a:solidFill>
              <a:schemeClr val="accent2"/>
            </a:solidFill>
            <a:round/>
            <a:headEnd/>
            <a:tailEnd type="arrow"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728077" name="Line 13"/>
          <p:cNvSpPr>
            <a:spLocks noChangeShapeType="1"/>
          </p:cNvSpPr>
          <p:nvPr/>
        </p:nvSpPr>
        <p:spPr bwMode="auto">
          <a:xfrm flipH="1" flipV="1">
            <a:off x="5683250" y="2044700"/>
            <a:ext cx="400050" cy="400050"/>
          </a:xfrm>
          <a:prstGeom prst="line">
            <a:avLst/>
          </a:prstGeom>
          <a:noFill/>
          <a:ln w="28575">
            <a:solidFill>
              <a:srgbClr val="00CC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28069"/>
                                        </p:tgtEl>
                                        <p:attrNameLst>
                                          <p:attrName>style.visibility</p:attrName>
                                        </p:attrNameLst>
                                      </p:cBhvr>
                                      <p:to>
                                        <p:strVal val="visible"/>
                                      </p:to>
                                    </p:set>
                                  </p:childTnLst>
                                </p:cTn>
                              </p:par>
                            </p:childTnLst>
                          </p:cTn>
                        </p:par>
                        <p:par>
                          <p:cTn id="7" fill="hold" nodeType="afterGroup">
                            <p:stCondLst>
                              <p:cond delay="500"/>
                            </p:stCondLst>
                            <p:childTnLst>
                              <p:par>
                                <p:cTn id="8" presetID="2" presetClass="entr" presetSubtype="4" fill="hold" nodeType="afterEffect">
                                  <p:stCondLst>
                                    <p:cond delay="0"/>
                                  </p:stCondLst>
                                  <p:childTnLst>
                                    <p:set>
                                      <p:cBhvr>
                                        <p:cTn id="9" dur="1" fill="hold">
                                          <p:stCondLst>
                                            <p:cond delay="0"/>
                                          </p:stCondLst>
                                        </p:cTn>
                                        <p:tgtEl>
                                          <p:spTgt spid="728070"/>
                                        </p:tgtEl>
                                        <p:attrNameLst>
                                          <p:attrName>style.visibility</p:attrName>
                                        </p:attrNameLst>
                                      </p:cBhvr>
                                      <p:to>
                                        <p:strVal val="visible"/>
                                      </p:to>
                                    </p:set>
                                    <p:anim calcmode="lin" valueType="num">
                                      <p:cBhvr additive="base">
                                        <p:cTn id="10" dur="500" fill="hold"/>
                                        <p:tgtEl>
                                          <p:spTgt spid="728070"/>
                                        </p:tgtEl>
                                        <p:attrNameLst>
                                          <p:attrName>ppt_x</p:attrName>
                                        </p:attrNameLst>
                                      </p:cBhvr>
                                      <p:tavLst>
                                        <p:tav tm="0">
                                          <p:val>
                                            <p:strVal val="#ppt_x"/>
                                          </p:val>
                                        </p:tav>
                                        <p:tav tm="100000">
                                          <p:val>
                                            <p:strVal val="#ppt_x"/>
                                          </p:val>
                                        </p:tav>
                                      </p:tavLst>
                                    </p:anim>
                                    <p:anim calcmode="lin" valueType="num">
                                      <p:cBhvr additive="base">
                                        <p:cTn id="11" dur="500" fill="hold"/>
                                        <p:tgtEl>
                                          <p:spTgt spid="728070"/>
                                        </p:tgtEl>
                                        <p:attrNameLst>
                                          <p:attrName>ppt_y</p:attrName>
                                        </p:attrNameLst>
                                      </p:cBhvr>
                                      <p:tavLst>
                                        <p:tav tm="0">
                                          <p:val>
                                            <p:strVal val="1+#ppt_h/2"/>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72807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728072"/>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72807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728074"/>
                                        </p:tgtEl>
                                        <p:attrNameLst>
                                          <p:attrName>style.visibility</p:attrName>
                                        </p:attrNameLst>
                                      </p:cBhvr>
                                      <p:to>
                                        <p:strVal val="visible"/>
                                      </p:to>
                                    </p:set>
                                  </p:childTnLst>
                                  <p:subTnLst>
                                    <p:set>
                                      <p:cBhvr override="childStyle">
                                        <p:cTn dur="1" fill="hold" display="0" masterRel="nextClick" afterEffect="1"/>
                                        <p:tgtEl>
                                          <p:spTgt spid="728074"/>
                                        </p:tgtEl>
                                        <p:attrNameLst>
                                          <p:attrName>style.visibility</p:attrName>
                                        </p:attrNameLst>
                                      </p:cBhvr>
                                      <p:to>
                                        <p:strVal val="hidden"/>
                                      </p:to>
                                    </p:set>
                                  </p:subTnLst>
                                </p:cTn>
                              </p:par>
                              <p:par>
                                <p:cTn id="26" presetID="1" presetClass="entr" presetSubtype="0" fill="hold" grpId="0" nodeType="withEffect">
                                  <p:stCondLst>
                                    <p:cond delay="0"/>
                                  </p:stCondLst>
                                  <p:childTnLst>
                                    <p:set>
                                      <p:cBhvr>
                                        <p:cTn id="27" dur="1" fill="hold">
                                          <p:stCondLst>
                                            <p:cond delay="499"/>
                                          </p:stCondLst>
                                        </p:cTn>
                                        <p:tgtEl>
                                          <p:spTgt spid="728075"/>
                                        </p:tgtEl>
                                        <p:attrNameLst>
                                          <p:attrName>style.visibility</p:attrName>
                                        </p:attrNameLst>
                                      </p:cBhvr>
                                      <p:to>
                                        <p:strVal val="visible"/>
                                      </p:to>
                                    </p:set>
                                  </p:childTnLst>
                                  <p:subTnLst>
                                    <p:set>
                                      <p:cBhvr override="childStyle">
                                        <p:cTn dur="1" fill="hold" display="0" masterRel="nextClick" afterEffect="1"/>
                                        <p:tgtEl>
                                          <p:spTgt spid="728075"/>
                                        </p:tgtEl>
                                        <p:attrNameLst>
                                          <p:attrName>style.visibility</p:attrName>
                                        </p:attrNameLst>
                                      </p:cBhvr>
                                      <p:to>
                                        <p:strVal val="hidden"/>
                                      </p:to>
                                    </p:set>
                                  </p:subTnLst>
                                </p:cTn>
                              </p:par>
                              <p:par>
                                <p:cTn id="28" presetID="1" presetClass="entr" presetSubtype="0" fill="hold" grpId="0" nodeType="withEffect">
                                  <p:stCondLst>
                                    <p:cond delay="0"/>
                                  </p:stCondLst>
                                  <p:childTnLst>
                                    <p:set>
                                      <p:cBhvr>
                                        <p:cTn id="29" dur="1" fill="hold">
                                          <p:stCondLst>
                                            <p:cond delay="499"/>
                                          </p:stCondLst>
                                        </p:cTn>
                                        <p:tgtEl>
                                          <p:spTgt spid="728076"/>
                                        </p:tgtEl>
                                        <p:attrNameLst>
                                          <p:attrName>style.visibility</p:attrName>
                                        </p:attrNameLst>
                                      </p:cBhvr>
                                      <p:to>
                                        <p:strVal val="visible"/>
                                      </p:to>
                                    </p:set>
                                  </p:childTnLst>
                                  <p:subTnLst>
                                    <p:set>
                                      <p:cBhvr override="childStyle">
                                        <p:cTn dur="1" fill="hold" display="0" masterRel="nextClick" afterEffect="1"/>
                                        <p:tgtEl>
                                          <p:spTgt spid="728076"/>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728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069" grpId="0" animBg="1"/>
      <p:bldP spid="728071" grpId="0" animBg="1"/>
      <p:bldP spid="728072" grpId="0" animBg="1"/>
      <p:bldP spid="728073" grpId="0" animBg="1"/>
      <p:bldP spid="728074" grpId="0" animBg="1"/>
      <p:bldP spid="728075" grpId="0" animBg="1"/>
      <p:bldP spid="728076" grpId="0" animBg="1"/>
      <p:bldP spid="72807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atin typeface="Verdana" charset="0"/>
              </a:rPr>
              <a:t>Stereo</a:t>
            </a:r>
          </a:p>
        </p:txBody>
      </p:sp>
      <p:sp>
        <p:nvSpPr>
          <p:cNvPr id="22530" name="Content Placeholder 2"/>
          <p:cNvSpPr>
            <a:spLocks noGrp="1"/>
          </p:cNvSpPr>
          <p:nvPr>
            <p:ph idx="1"/>
          </p:nvPr>
        </p:nvSpPr>
        <p:spPr/>
        <p:txBody>
          <a:bodyPr/>
          <a:lstStyle/>
          <a:p>
            <a:pPr eaLnBrk="1" hangingPunct="1">
              <a:buFontTx/>
              <a:buNone/>
            </a:pPr>
            <a:r>
              <a:rPr lang="en-US">
                <a:latin typeface="Verdana" charset="0"/>
              </a:rPr>
              <a:t>NASA Mars Rover</a:t>
            </a:r>
          </a:p>
        </p:txBody>
      </p:sp>
      <p:pic>
        <p:nvPicPr>
          <p:cNvPr id="225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2692400"/>
            <a:ext cx="4610100" cy="346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53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5263" y="1298575"/>
            <a:ext cx="2095500"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E1028D4-29AE-704F-B79D-016C3B42E801}" type="slidenum">
              <a:rPr lang="en-US" sz="1400">
                <a:latin typeface="Verdana" charset="0"/>
              </a:rPr>
              <a:pPr/>
              <a:t>50</a:t>
            </a:fld>
            <a:endParaRPr lang="en-US" sz="1400">
              <a:latin typeface="Verdana" charset="0"/>
            </a:endParaRPr>
          </a:p>
        </p:txBody>
      </p:sp>
      <p:sp>
        <p:nvSpPr>
          <p:cNvPr id="114690" name="Rectangle 2"/>
          <p:cNvSpPr>
            <a:spLocks noGrp="1" noChangeArrowheads="1"/>
          </p:cNvSpPr>
          <p:nvPr>
            <p:ph type="title"/>
          </p:nvPr>
        </p:nvSpPr>
        <p:spPr/>
        <p:txBody>
          <a:bodyPr/>
          <a:lstStyle/>
          <a:p>
            <a:r>
              <a:rPr lang="de-DE">
                <a:latin typeface="Verdana" charset="0"/>
              </a:rPr>
              <a:t>Stereo matching</a:t>
            </a:r>
            <a:endParaRPr lang="en-GB">
              <a:latin typeface="Verdana" charset="0"/>
            </a:endParaRPr>
          </a:p>
        </p:txBody>
      </p:sp>
      <p:pic>
        <p:nvPicPr>
          <p:cNvPr id="114691" name="Picture 3" descr="kastcorr2"/>
          <p:cNvPicPr>
            <a:picLocks noChangeArrowheads="1"/>
          </p:cNvPicPr>
          <p:nvPr/>
        </p:nvPicPr>
        <p:blipFill>
          <a:blip r:embed="rId3" cstate="email">
            <a:clrChange>
              <a:clrFrom>
                <a:srgbClr val="2F2F2F"/>
              </a:clrFrom>
              <a:clrTo>
                <a:srgbClr val="2F2F2F">
                  <a:alpha val="0"/>
                </a:srgbClr>
              </a:clrTo>
            </a:clrChange>
            <a:extLst>
              <a:ext uri="{28A0092B-C50C-407E-A947-70E740481C1C}">
                <a14:useLocalDpi xmlns:a14="http://schemas.microsoft.com/office/drawing/2010/main" val="0"/>
              </a:ext>
            </a:extLst>
          </a:blip>
          <a:srcRect/>
          <a:stretch>
            <a:fillRect/>
          </a:stretch>
        </p:blipFill>
        <p:spPr bwMode="auto">
          <a:xfrm>
            <a:off x="1601788" y="1943100"/>
            <a:ext cx="4470400" cy="3817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4"/>
          <p:cNvGrpSpPr>
            <a:grpSpLocks/>
          </p:cNvGrpSpPr>
          <p:nvPr/>
        </p:nvGrpSpPr>
        <p:grpSpPr bwMode="auto">
          <a:xfrm>
            <a:off x="2433638" y="2133600"/>
            <a:ext cx="3983037" cy="2863850"/>
            <a:chOff x="1868" y="1464"/>
            <a:chExt cx="2509" cy="1804"/>
          </a:xfrm>
        </p:grpSpPr>
        <p:sp>
          <p:nvSpPr>
            <p:cNvPr id="114699" name="Freeform 5"/>
            <p:cNvSpPr>
              <a:spLocks/>
            </p:cNvSpPr>
            <p:nvPr/>
          </p:nvSpPr>
          <p:spPr bwMode="auto">
            <a:xfrm>
              <a:off x="1868" y="1464"/>
              <a:ext cx="2128" cy="1804"/>
            </a:xfrm>
            <a:custGeom>
              <a:avLst/>
              <a:gdLst>
                <a:gd name="T0" fmla="*/ 0 w 2128"/>
                <a:gd name="T1" fmla="*/ 1804 h 1804"/>
                <a:gd name="T2" fmla="*/ 84 w 2128"/>
                <a:gd name="T3" fmla="*/ 1744 h 1804"/>
                <a:gd name="T4" fmla="*/ 220 w 2128"/>
                <a:gd name="T5" fmla="*/ 1648 h 1804"/>
                <a:gd name="T6" fmla="*/ 284 w 2128"/>
                <a:gd name="T7" fmla="*/ 1612 h 1804"/>
                <a:gd name="T8" fmla="*/ 292 w 2128"/>
                <a:gd name="T9" fmla="*/ 1564 h 1804"/>
                <a:gd name="T10" fmla="*/ 352 w 2128"/>
                <a:gd name="T11" fmla="*/ 1528 h 1804"/>
                <a:gd name="T12" fmla="*/ 488 w 2128"/>
                <a:gd name="T13" fmla="*/ 1408 h 1804"/>
                <a:gd name="T14" fmla="*/ 692 w 2128"/>
                <a:gd name="T15" fmla="*/ 1236 h 1804"/>
                <a:gd name="T16" fmla="*/ 916 w 2128"/>
                <a:gd name="T17" fmla="*/ 1044 h 1804"/>
                <a:gd name="T18" fmla="*/ 1036 w 2128"/>
                <a:gd name="T19" fmla="*/ 940 h 1804"/>
                <a:gd name="T20" fmla="*/ 1152 w 2128"/>
                <a:gd name="T21" fmla="*/ 836 h 1804"/>
                <a:gd name="T22" fmla="*/ 1276 w 2128"/>
                <a:gd name="T23" fmla="*/ 736 h 1804"/>
                <a:gd name="T24" fmla="*/ 1384 w 2128"/>
                <a:gd name="T25" fmla="*/ 648 h 1804"/>
                <a:gd name="T26" fmla="*/ 1476 w 2128"/>
                <a:gd name="T27" fmla="*/ 576 h 1804"/>
                <a:gd name="T28" fmla="*/ 1572 w 2128"/>
                <a:gd name="T29" fmla="*/ 496 h 1804"/>
                <a:gd name="T30" fmla="*/ 1700 w 2128"/>
                <a:gd name="T31" fmla="*/ 396 h 1804"/>
                <a:gd name="T32" fmla="*/ 1840 w 2128"/>
                <a:gd name="T33" fmla="*/ 280 h 1804"/>
                <a:gd name="T34" fmla="*/ 1972 w 2128"/>
                <a:gd name="T35" fmla="*/ 168 h 1804"/>
                <a:gd name="T36" fmla="*/ 2128 w 2128"/>
                <a:gd name="T37" fmla="*/ 0 h 18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28"/>
                <a:gd name="T58" fmla="*/ 0 h 1804"/>
                <a:gd name="T59" fmla="*/ 2128 w 2128"/>
                <a:gd name="T60" fmla="*/ 1804 h 18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28" h="1804">
                  <a:moveTo>
                    <a:pt x="0" y="1804"/>
                  </a:moveTo>
                  <a:cubicBezTo>
                    <a:pt x="23" y="1787"/>
                    <a:pt x="47" y="1770"/>
                    <a:pt x="84" y="1744"/>
                  </a:cubicBezTo>
                  <a:cubicBezTo>
                    <a:pt x="121" y="1718"/>
                    <a:pt x="187" y="1670"/>
                    <a:pt x="220" y="1648"/>
                  </a:cubicBezTo>
                  <a:cubicBezTo>
                    <a:pt x="253" y="1626"/>
                    <a:pt x="272" y="1626"/>
                    <a:pt x="284" y="1612"/>
                  </a:cubicBezTo>
                  <a:cubicBezTo>
                    <a:pt x="296" y="1598"/>
                    <a:pt x="281" y="1578"/>
                    <a:pt x="292" y="1564"/>
                  </a:cubicBezTo>
                  <a:cubicBezTo>
                    <a:pt x="303" y="1550"/>
                    <a:pt x="319" y="1554"/>
                    <a:pt x="352" y="1528"/>
                  </a:cubicBezTo>
                  <a:cubicBezTo>
                    <a:pt x="385" y="1502"/>
                    <a:pt x="431" y="1457"/>
                    <a:pt x="488" y="1408"/>
                  </a:cubicBezTo>
                  <a:cubicBezTo>
                    <a:pt x="545" y="1359"/>
                    <a:pt x="621" y="1297"/>
                    <a:pt x="692" y="1236"/>
                  </a:cubicBezTo>
                  <a:cubicBezTo>
                    <a:pt x="763" y="1175"/>
                    <a:pt x="859" y="1093"/>
                    <a:pt x="916" y="1044"/>
                  </a:cubicBezTo>
                  <a:cubicBezTo>
                    <a:pt x="973" y="995"/>
                    <a:pt x="997" y="975"/>
                    <a:pt x="1036" y="940"/>
                  </a:cubicBezTo>
                  <a:cubicBezTo>
                    <a:pt x="1075" y="905"/>
                    <a:pt x="1112" y="870"/>
                    <a:pt x="1152" y="836"/>
                  </a:cubicBezTo>
                  <a:cubicBezTo>
                    <a:pt x="1192" y="802"/>
                    <a:pt x="1237" y="767"/>
                    <a:pt x="1276" y="736"/>
                  </a:cubicBezTo>
                  <a:cubicBezTo>
                    <a:pt x="1315" y="705"/>
                    <a:pt x="1351" y="675"/>
                    <a:pt x="1384" y="648"/>
                  </a:cubicBezTo>
                  <a:cubicBezTo>
                    <a:pt x="1417" y="621"/>
                    <a:pt x="1445" y="601"/>
                    <a:pt x="1476" y="576"/>
                  </a:cubicBezTo>
                  <a:cubicBezTo>
                    <a:pt x="1507" y="551"/>
                    <a:pt x="1535" y="526"/>
                    <a:pt x="1572" y="496"/>
                  </a:cubicBezTo>
                  <a:cubicBezTo>
                    <a:pt x="1609" y="466"/>
                    <a:pt x="1655" y="432"/>
                    <a:pt x="1700" y="396"/>
                  </a:cubicBezTo>
                  <a:cubicBezTo>
                    <a:pt x="1745" y="360"/>
                    <a:pt x="1795" y="318"/>
                    <a:pt x="1840" y="280"/>
                  </a:cubicBezTo>
                  <a:cubicBezTo>
                    <a:pt x="1885" y="242"/>
                    <a:pt x="1924" y="215"/>
                    <a:pt x="1972" y="168"/>
                  </a:cubicBezTo>
                  <a:cubicBezTo>
                    <a:pt x="2020" y="121"/>
                    <a:pt x="2074" y="60"/>
                    <a:pt x="2128" y="0"/>
                  </a:cubicBezTo>
                </a:path>
              </a:pathLst>
            </a:cu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4700" name="Line 6"/>
            <p:cNvSpPr>
              <a:spLocks noChangeShapeType="1"/>
            </p:cNvSpPr>
            <p:nvPr/>
          </p:nvSpPr>
          <p:spPr bwMode="auto">
            <a:xfrm flipH="1" flipV="1">
              <a:off x="3267" y="2124"/>
              <a:ext cx="180" cy="42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14701" name="Text Box 7"/>
            <p:cNvSpPr txBox="1">
              <a:spLocks noChangeArrowheads="1"/>
            </p:cNvSpPr>
            <p:nvPr/>
          </p:nvSpPr>
          <p:spPr bwMode="auto">
            <a:xfrm>
              <a:off x="2701" y="2513"/>
              <a:ext cx="1676"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1800">
                  <a:solidFill>
                    <a:schemeClr val="tx2"/>
                  </a:solidFill>
                  <a:latin typeface="Arial" charset="0"/>
                </a:rPr>
                <a:t>Optimal path</a:t>
              </a:r>
            </a:p>
            <a:p>
              <a:r>
                <a:rPr lang="de-DE" sz="1800">
                  <a:solidFill>
                    <a:schemeClr val="tx2"/>
                  </a:solidFill>
                  <a:latin typeface="Arial" charset="0"/>
                </a:rPr>
                <a:t>(dynamic programming )</a:t>
              </a:r>
              <a:endParaRPr lang="en-GB" sz="1800">
                <a:solidFill>
                  <a:schemeClr val="tx2"/>
                </a:solidFill>
                <a:latin typeface="Arial" charset="0"/>
              </a:endParaRPr>
            </a:p>
          </p:txBody>
        </p:sp>
      </p:grpSp>
      <p:grpSp>
        <p:nvGrpSpPr>
          <p:cNvPr id="114693" name="Group 8"/>
          <p:cNvGrpSpPr>
            <a:grpSpLocks/>
          </p:cNvGrpSpPr>
          <p:nvPr/>
        </p:nvGrpSpPr>
        <p:grpSpPr bwMode="auto">
          <a:xfrm>
            <a:off x="2490788" y="2019300"/>
            <a:ext cx="2063750" cy="1524000"/>
            <a:chOff x="2000" y="1392"/>
            <a:chExt cx="1300" cy="960"/>
          </a:xfrm>
        </p:grpSpPr>
        <p:sp>
          <p:nvSpPr>
            <p:cNvPr id="114697" name="Line 9"/>
            <p:cNvSpPr>
              <a:spLocks noChangeShapeType="1"/>
            </p:cNvSpPr>
            <p:nvPr/>
          </p:nvSpPr>
          <p:spPr bwMode="auto">
            <a:xfrm>
              <a:off x="2640" y="1776"/>
              <a:ext cx="384" cy="57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14698" name="Text Box 10"/>
            <p:cNvSpPr txBox="1">
              <a:spLocks noChangeArrowheads="1"/>
            </p:cNvSpPr>
            <p:nvPr/>
          </p:nvSpPr>
          <p:spPr bwMode="auto">
            <a:xfrm>
              <a:off x="2000" y="1392"/>
              <a:ext cx="1300" cy="4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1800">
                  <a:latin typeface="Arial" charset="0"/>
                </a:rPr>
                <a:t>Similarity measure</a:t>
              </a:r>
            </a:p>
            <a:p>
              <a:r>
                <a:rPr lang="de-DE" sz="1800">
                  <a:latin typeface="Arial" charset="0"/>
                </a:rPr>
                <a:t>(SSD or NCC)</a:t>
              </a:r>
              <a:endParaRPr lang="en-GB" sz="1800">
                <a:latin typeface="Arial" charset="0"/>
              </a:endParaRPr>
            </a:p>
          </p:txBody>
        </p:sp>
      </p:grpSp>
      <p:sp>
        <p:nvSpPr>
          <p:cNvPr id="114694" name="Freeform 11"/>
          <p:cNvSpPr>
            <a:spLocks noChangeAspect="1"/>
          </p:cNvSpPr>
          <p:nvPr/>
        </p:nvSpPr>
        <p:spPr bwMode="auto">
          <a:xfrm>
            <a:off x="1798638" y="2063750"/>
            <a:ext cx="3175" cy="3192463"/>
          </a:xfrm>
          <a:custGeom>
            <a:avLst/>
            <a:gdLst>
              <a:gd name="T0" fmla="*/ 0 w 2"/>
              <a:gd name="T1" fmla="*/ 2147483647 h 2011"/>
              <a:gd name="T2" fmla="*/ 2147483647 w 2"/>
              <a:gd name="T3" fmla="*/ 0 h 2011"/>
              <a:gd name="T4" fmla="*/ 0 60000 65536"/>
              <a:gd name="T5" fmla="*/ 0 60000 65536"/>
              <a:gd name="T6" fmla="*/ 0 w 2"/>
              <a:gd name="T7" fmla="*/ 0 h 2011"/>
              <a:gd name="T8" fmla="*/ 2 w 2"/>
              <a:gd name="T9" fmla="*/ 2011 h 2011"/>
            </a:gdLst>
            <a:ahLst/>
            <a:cxnLst>
              <a:cxn ang="T4">
                <a:pos x="T0" y="T1"/>
              </a:cxn>
              <a:cxn ang="T5">
                <a:pos x="T2" y="T3"/>
              </a:cxn>
            </a:cxnLst>
            <a:rect l="T6" t="T7" r="T8" b="T9"/>
            <a:pathLst>
              <a:path w="2" h="2011">
                <a:moveTo>
                  <a:pt x="0" y="2011"/>
                </a:moveTo>
                <a:lnTo>
                  <a:pt x="2" y="0"/>
                </a:lnTo>
              </a:path>
            </a:pathLst>
          </a:custGeom>
          <a:noFill/>
          <a:ln w="28575" cmpd="sng">
            <a:solidFill>
              <a:schemeClr val="tx2"/>
            </a:solidFill>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4695" name="Rectangle 12"/>
          <p:cNvSpPr>
            <a:spLocks noChangeArrowheads="1"/>
          </p:cNvSpPr>
          <p:nvPr/>
        </p:nvSpPr>
        <p:spPr bwMode="auto">
          <a:xfrm>
            <a:off x="6578600" y="1935163"/>
            <a:ext cx="2543175" cy="306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lg"/>
                <a:tailEnd type="none" w="sm" len="lg"/>
              </a14:hiddenLine>
            </a:ext>
          </a:extLst>
        </p:spPr>
        <p:txBody>
          <a:bodyPr>
            <a:spAutoFit/>
          </a:bodyPr>
          <a:lstStyle/>
          <a:p>
            <a:pPr eaLnBrk="0" hangingPunct="0">
              <a:spcBef>
                <a:spcPct val="50000"/>
              </a:spcBef>
            </a:pPr>
            <a:r>
              <a:rPr lang="de-DE" sz="1800">
                <a:solidFill>
                  <a:schemeClr val="tx2"/>
                </a:solidFill>
                <a:latin typeface="Arial" charset="0"/>
              </a:rPr>
              <a:t>Constraints</a:t>
            </a:r>
          </a:p>
          <a:p>
            <a:pPr eaLnBrk="0" hangingPunct="0">
              <a:spcAft>
                <a:spcPct val="20000"/>
              </a:spcAft>
              <a:buFontTx/>
              <a:buChar char="•"/>
            </a:pPr>
            <a:r>
              <a:rPr lang="de-DE" sz="1800">
                <a:solidFill>
                  <a:schemeClr val="tx2"/>
                </a:solidFill>
                <a:latin typeface="Arial" charset="0"/>
              </a:rPr>
              <a:t> epipolar</a:t>
            </a:r>
          </a:p>
          <a:p>
            <a:pPr eaLnBrk="0" hangingPunct="0">
              <a:spcAft>
                <a:spcPct val="20000"/>
              </a:spcAft>
              <a:buFontTx/>
              <a:buChar char="•"/>
            </a:pPr>
            <a:r>
              <a:rPr lang="de-DE" sz="1800">
                <a:solidFill>
                  <a:schemeClr val="tx2"/>
                </a:solidFill>
                <a:latin typeface="Arial" charset="0"/>
              </a:rPr>
              <a:t> ordering</a:t>
            </a:r>
          </a:p>
          <a:p>
            <a:pPr eaLnBrk="0" hangingPunct="0">
              <a:spcAft>
                <a:spcPct val="20000"/>
              </a:spcAft>
              <a:buFontTx/>
              <a:buChar char="•"/>
            </a:pPr>
            <a:r>
              <a:rPr lang="de-DE" sz="1800">
                <a:solidFill>
                  <a:schemeClr val="tx2"/>
                </a:solidFill>
                <a:latin typeface="Arial" charset="0"/>
              </a:rPr>
              <a:t> uniqueness</a:t>
            </a:r>
          </a:p>
          <a:p>
            <a:pPr eaLnBrk="0" hangingPunct="0">
              <a:spcAft>
                <a:spcPct val="20000"/>
              </a:spcAft>
              <a:buFontTx/>
              <a:buChar char="•"/>
            </a:pPr>
            <a:r>
              <a:rPr lang="de-DE" sz="1800">
                <a:solidFill>
                  <a:schemeClr val="tx2"/>
                </a:solidFill>
                <a:latin typeface="Arial" charset="0"/>
              </a:rPr>
              <a:t> disparity limit</a:t>
            </a:r>
          </a:p>
          <a:p>
            <a:pPr eaLnBrk="0" hangingPunct="0">
              <a:spcAft>
                <a:spcPct val="20000"/>
              </a:spcAft>
              <a:buFontTx/>
              <a:buChar char="•"/>
            </a:pPr>
            <a:r>
              <a:rPr lang="de-DE" sz="1800">
                <a:solidFill>
                  <a:schemeClr val="tx2"/>
                </a:solidFill>
                <a:latin typeface="Arial" charset="0"/>
              </a:rPr>
              <a:t> disparity gradient limit</a:t>
            </a:r>
          </a:p>
          <a:p>
            <a:pPr eaLnBrk="0" hangingPunct="0">
              <a:spcBef>
                <a:spcPct val="40000"/>
              </a:spcBef>
              <a:spcAft>
                <a:spcPct val="20000"/>
              </a:spcAft>
            </a:pPr>
            <a:r>
              <a:rPr lang="en-GB" sz="1800">
                <a:solidFill>
                  <a:schemeClr val="tx2"/>
                </a:solidFill>
                <a:latin typeface="Arial" charset="0"/>
              </a:rPr>
              <a:t>Trade-off</a:t>
            </a:r>
          </a:p>
          <a:p>
            <a:pPr eaLnBrk="0" hangingPunct="0">
              <a:spcAft>
                <a:spcPct val="20000"/>
              </a:spcAft>
              <a:buFontTx/>
              <a:buChar char="•"/>
            </a:pPr>
            <a:r>
              <a:rPr lang="en-GB" sz="1800">
                <a:solidFill>
                  <a:schemeClr val="tx2"/>
                </a:solidFill>
                <a:latin typeface="Arial" charset="0"/>
              </a:rPr>
              <a:t> Matching cost</a:t>
            </a:r>
            <a:r>
              <a:rPr lang="en-US" sz="1800">
                <a:solidFill>
                  <a:schemeClr val="tx2"/>
                </a:solidFill>
                <a:latin typeface="Arial" charset="0"/>
              </a:rPr>
              <a:t> (data)</a:t>
            </a:r>
            <a:endParaRPr lang="en-GB" sz="1800">
              <a:solidFill>
                <a:schemeClr val="tx2"/>
              </a:solidFill>
              <a:latin typeface="Arial" charset="0"/>
            </a:endParaRPr>
          </a:p>
          <a:p>
            <a:pPr eaLnBrk="0" hangingPunct="0">
              <a:spcAft>
                <a:spcPct val="20000"/>
              </a:spcAft>
              <a:buFontTx/>
              <a:buChar char="•"/>
            </a:pPr>
            <a:r>
              <a:rPr lang="en-GB" sz="1800">
                <a:solidFill>
                  <a:schemeClr val="tx2"/>
                </a:solidFill>
                <a:latin typeface="Arial" charset="0"/>
              </a:rPr>
              <a:t> Discontinuities</a:t>
            </a:r>
            <a:r>
              <a:rPr lang="en-US" sz="1800">
                <a:solidFill>
                  <a:schemeClr val="tx2"/>
                </a:solidFill>
                <a:latin typeface="Arial" charset="0"/>
              </a:rPr>
              <a:t> (prior)</a:t>
            </a:r>
            <a:endParaRPr lang="en-GB" sz="1800">
              <a:solidFill>
                <a:schemeClr val="tx2"/>
              </a:solidFill>
              <a:latin typeface="Arial" charset="0"/>
            </a:endParaRPr>
          </a:p>
        </p:txBody>
      </p:sp>
      <p:sp>
        <p:nvSpPr>
          <p:cNvPr id="114696" name="Rectangle 13"/>
          <p:cNvSpPr>
            <a:spLocks noChangeArrowheads="1"/>
          </p:cNvSpPr>
          <p:nvPr/>
        </p:nvSpPr>
        <p:spPr bwMode="auto">
          <a:xfrm>
            <a:off x="1924050" y="6186488"/>
            <a:ext cx="5338763"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lg"/>
                <a:tailEnd type="none" w="sm" len="lg"/>
              </a14:hiddenLine>
            </a:ext>
          </a:extLst>
        </p:spPr>
        <p:txBody>
          <a:bodyPr wrap="none">
            <a:spAutoFit/>
          </a:bodyPr>
          <a:lstStyle/>
          <a:p>
            <a:pPr eaLnBrk="0" hangingPunct="0"/>
            <a:r>
              <a:rPr lang="de-DE" sz="1600">
                <a:solidFill>
                  <a:schemeClr val="tx2"/>
                </a:solidFill>
                <a:latin typeface="Trebuchet MS" charset="0"/>
              </a:rPr>
              <a:t>(Cox et al. CVGIP’96; Koch’96; Falkenhagen´97;</a:t>
            </a:r>
          </a:p>
          <a:p>
            <a:pPr eaLnBrk="0" hangingPunct="0"/>
            <a:r>
              <a:rPr lang="de-DE" sz="1600">
                <a:solidFill>
                  <a:schemeClr val="tx2"/>
                </a:solidFill>
                <a:latin typeface="Trebuchet MS" charset="0"/>
              </a:rPr>
              <a:t> Van Meerbergen,Vergauwen,Pollefeys,VanGool IJCV‘02)</a:t>
            </a:r>
            <a:endParaRPr lang="en-GB" sz="1600">
              <a:solidFill>
                <a:schemeClr val="tx2"/>
              </a:solidFill>
              <a:latin typeface="Trebuchet MS"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0A76301-B1A5-0549-B9B5-F8E4A8C02259}" type="slidenum">
              <a:rPr lang="en-US" sz="1400">
                <a:latin typeface="Verdana" charset="0"/>
              </a:rPr>
              <a:pPr/>
              <a:t>51</a:t>
            </a:fld>
            <a:endParaRPr lang="en-US" sz="1400">
              <a:latin typeface="Verdana" charset="0"/>
            </a:endParaRPr>
          </a:p>
        </p:txBody>
      </p:sp>
      <p:sp>
        <p:nvSpPr>
          <p:cNvPr id="116738" name="Text Box 2"/>
          <p:cNvSpPr txBox="1">
            <a:spLocks noChangeArrowheads="1"/>
          </p:cNvSpPr>
          <p:nvPr/>
        </p:nvSpPr>
        <p:spPr bwMode="auto">
          <a:xfrm>
            <a:off x="1760538" y="271463"/>
            <a:ext cx="62071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Dynamic Programming (Ohta and Kanade, 1985)</a:t>
            </a:r>
          </a:p>
        </p:txBody>
      </p:sp>
      <p:pic>
        <p:nvPicPr>
          <p:cNvPr id="116739" name="Picture 3" descr="pental"/>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66888" y="1008063"/>
            <a:ext cx="25908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6740" name="Picture 4" descr="penta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715000" y="990600"/>
            <a:ext cx="25908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6741" name="Picture 5" descr="ipen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349625" y="3817938"/>
            <a:ext cx="3505200" cy="2586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42" name="AutoShape 6"/>
          <p:cNvSpPr>
            <a:spLocks noChangeArrowheads="1"/>
          </p:cNvSpPr>
          <p:nvPr/>
        </p:nvSpPr>
        <p:spPr bwMode="auto">
          <a:xfrm rot="2449774">
            <a:off x="2605088" y="3903663"/>
            <a:ext cx="838200" cy="533400"/>
          </a:xfrm>
          <a:prstGeom prst="rightArrow">
            <a:avLst>
              <a:gd name="adj1" fmla="val 50000"/>
              <a:gd name="adj2" fmla="val 39286"/>
            </a:avLst>
          </a:prstGeom>
          <a:solidFill>
            <a:schemeClr val="accent1"/>
          </a:solidFill>
          <a:ln w="9525">
            <a:solidFill>
              <a:schemeClr val="tx1"/>
            </a:solidFill>
            <a:miter lim="800000"/>
            <a:headEnd/>
            <a:tailEnd/>
          </a:ln>
        </p:spPr>
        <p:txBody>
          <a:bodyPr wrap="none" anchor="ctr"/>
          <a:lstStyle/>
          <a:p>
            <a:endParaRPr lang="en-US"/>
          </a:p>
        </p:txBody>
      </p:sp>
      <p:sp>
        <p:nvSpPr>
          <p:cNvPr id="116743" name="AutoShape 7"/>
          <p:cNvSpPr>
            <a:spLocks noChangeArrowheads="1"/>
          </p:cNvSpPr>
          <p:nvPr/>
        </p:nvSpPr>
        <p:spPr bwMode="auto">
          <a:xfrm rot="19150226" flipH="1">
            <a:off x="6553200" y="3886200"/>
            <a:ext cx="838200" cy="533400"/>
          </a:xfrm>
          <a:prstGeom prst="rightArrow">
            <a:avLst>
              <a:gd name="adj1" fmla="val 50000"/>
              <a:gd name="adj2" fmla="val 39286"/>
            </a:avLst>
          </a:prstGeom>
          <a:solidFill>
            <a:schemeClr val="accent1"/>
          </a:solidFill>
          <a:ln w="9525">
            <a:solidFill>
              <a:schemeClr val="tx1"/>
            </a:solidFill>
            <a:miter lim="800000"/>
            <a:headEnd/>
            <a:tailEnd/>
          </a:ln>
        </p:spPr>
        <p:txBody>
          <a:bodyPr wrap="none" anchor="ctr"/>
          <a:lstStyle/>
          <a:p>
            <a:endParaRPr lang="en-US"/>
          </a:p>
        </p:txBody>
      </p:sp>
      <p:sp>
        <p:nvSpPr>
          <p:cNvPr id="116744" name="Text Box 8"/>
          <p:cNvSpPr txBox="1">
            <a:spLocks noChangeArrowheads="1"/>
          </p:cNvSpPr>
          <p:nvPr/>
        </p:nvSpPr>
        <p:spPr bwMode="auto">
          <a:xfrm>
            <a:off x="1703388" y="6461125"/>
            <a:ext cx="70723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000"/>
              <a:t>Reprinted from </a:t>
            </a:r>
            <a:r>
              <a:rPr lang="ja-JP" altLang="en-US" sz="1000"/>
              <a:t>“</a:t>
            </a:r>
            <a:r>
              <a:rPr lang="en-US" altLang="ja-JP" sz="1000"/>
              <a:t>Stereo by Intra- and Intet-Scanline Search,</a:t>
            </a:r>
            <a:r>
              <a:rPr lang="ja-JP" altLang="en-US" sz="1000"/>
              <a:t>”</a:t>
            </a:r>
            <a:r>
              <a:rPr lang="en-US" altLang="ja-JP" sz="1000"/>
              <a:t> by Y. Ohta and T. Kanade, IEEE Trans. on Pattern Analysis and Machine</a:t>
            </a:r>
          </a:p>
          <a:p>
            <a:r>
              <a:rPr lang="en-US" sz="1000"/>
              <a:t>Intelligence, 7(2):139-154 (1985). </a:t>
            </a:r>
            <a:r>
              <a:rPr lang="en-US" sz="1000">
                <a:sym typeface="Symbol" charset="0"/>
              </a:rPr>
              <a:t></a:t>
            </a:r>
            <a:r>
              <a:rPr lang="en-US" sz="1000"/>
              <a:t> 1985 IEEE.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8F67B48-ADB5-CF4E-994A-9ED2F305614E}" type="slidenum">
              <a:rPr lang="en-US" sz="1400">
                <a:latin typeface="Verdana" charset="0"/>
              </a:rPr>
              <a:pPr/>
              <a:t>52</a:t>
            </a:fld>
            <a:endParaRPr lang="en-US" sz="1400">
              <a:latin typeface="Verdana" charset="0"/>
            </a:endParaRPr>
          </a:p>
        </p:txBody>
      </p:sp>
      <p:sp>
        <p:nvSpPr>
          <p:cNvPr id="118786" name="Rectangle 2"/>
          <p:cNvSpPr>
            <a:spLocks noGrp="1" noChangeArrowheads="1"/>
          </p:cNvSpPr>
          <p:nvPr>
            <p:ph type="title"/>
          </p:nvPr>
        </p:nvSpPr>
        <p:spPr/>
        <p:txBody>
          <a:bodyPr/>
          <a:lstStyle/>
          <a:p>
            <a:r>
              <a:rPr lang="de-DE">
                <a:latin typeface="Verdana" charset="0"/>
              </a:rPr>
              <a:t>Hierarchical stereo matching</a:t>
            </a:r>
            <a:endParaRPr lang="en-GB">
              <a:latin typeface="Verdana" charset="0"/>
            </a:endParaRPr>
          </a:p>
        </p:txBody>
      </p:sp>
      <p:sp>
        <p:nvSpPr>
          <p:cNvPr id="118787" name="Line 3"/>
          <p:cNvSpPr>
            <a:spLocks noChangeShapeType="1"/>
          </p:cNvSpPr>
          <p:nvPr/>
        </p:nvSpPr>
        <p:spPr bwMode="auto">
          <a:xfrm flipV="1">
            <a:off x="1252538" y="2774950"/>
            <a:ext cx="0" cy="2227263"/>
          </a:xfrm>
          <a:prstGeom prst="line">
            <a:avLst/>
          </a:prstGeom>
          <a:noFill/>
          <a:ln w="19050">
            <a:solidFill>
              <a:schemeClr val="tx2"/>
            </a:solidFill>
            <a:round/>
            <a:headEnd type="none" w="sm" len="lg"/>
            <a:tailEnd type="triangle" w="med" len="lg"/>
          </a:ln>
          <a:extLst>
            <a:ext uri="{909E8E84-426E-40dd-AFC4-6F175D3DCCD1}">
              <a14:hiddenFill xmlns="" xmlns:a14="http://schemas.microsoft.com/office/drawing/2010/main">
                <a:noFill/>
              </a14:hiddenFill>
            </a:ext>
          </a:extLst>
        </p:spPr>
        <p:txBody>
          <a:bodyPr/>
          <a:lstStyle/>
          <a:p>
            <a:endParaRPr lang="en-US"/>
          </a:p>
        </p:txBody>
      </p:sp>
      <p:sp>
        <p:nvSpPr>
          <p:cNvPr id="118788" name="Line 4"/>
          <p:cNvSpPr>
            <a:spLocks noChangeShapeType="1"/>
          </p:cNvSpPr>
          <p:nvPr/>
        </p:nvSpPr>
        <p:spPr bwMode="auto">
          <a:xfrm flipV="1">
            <a:off x="8029575" y="2947988"/>
            <a:ext cx="0" cy="2262187"/>
          </a:xfrm>
          <a:prstGeom prst="line">
            <a:avLst/>
          </a:prstGeom>
          <a:noFill/>
          <a:ln w="19050">
            <a:solidFill>
              <a:schemeClr val="tx2"/>
            </a:solidFill>
            <a:round/>
            <a:headEnd type="triangle" w="med" len="lg"/>
            <a:tailEnd type="none" w="med" len="lg"/>
          </a:ln>
          <a:extLst>
            <a:ext uri="{909E8E84-426E-40dd-AFC4-6F175D3DCCD1}">
              <a14:hiddenFill xmlns="" xmlns:a14="http://schemas.microsoft.com/office/drawing/2010/main">
                <a:noFill/>
              </a14:hiddenFill>
            </a:ext>
          </a:extLst>
        </p:spPr>
        <p:txBody>
          <a:bodyPr/>
          <a:lstStyle/>
          <a:p>
            <a:endParaRPr lang="en-US"/>
          </a:p>
        </p:txBody>
      </p:sp>
      <p:sp>
        <p:nvSpPr>
          <p:cNvPr id="118789" name="Text Box 5"/>
          <p:cNvSpPr txBox="1">
            <a:spLocks noChangeArrowheads="1"/>
          </p:cNvSpPr>
          <p:nvPr/>
        </p:nvSpPr>
        <p:spPr bwMode="auto">
          <a:xfrm rot="-5400000">
            <a:off x="-318293" y="3444081"/>
            <a:ext cx="2228850"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lg"/>
                <a:tailEnd type="none" w="sm" len="lg"/>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2000">
                <a:solidFill>
                  <a:schemeClr val="tx2"/>
                </a:solidFill>
                <a:latin typeface="Trebuchet MS" charset="0"/>
              </a:rPr>
              <a:t>Downsampling</a:t>
            </a:r>
            <a:r>
              <a:rPr lang="de-DE">
                <a:solidFill>
                  <a:schemeClr val="tx2"/>
                </a:solidFill>
                <a:latin typeface="Trebuchet MS" charset="0"/>
              </a:rPr>
              <a:t> </a:t>
            </a:r>
          </a:p>
          <a:p>
            <a:r>
              <a:rPr lang="de-DE" sz="1800">
                <a:solidFill>
                  <a:schemeClr val="tx2"/>
                </a:solidFill>
                <a:latin typeface="Trebuchet MS" charset="0"/>
              </a:rPr>
              <a:t>(Gaussian pyramid)</a:t>
            </a:r>
            <a:endParaRPr lang="en-GB" sz="1800">
              <a:solidFill>
                <a:schemeClr val="tx2"/>
              </a:solidFill>
              <a:latin typeface="Trebuchet MS" charset="0"/>
            </a:endParaRPr>
          </a:p>
        </p:txBody>
      </p:sp>
      <p:sp>
        <p:nvSpPr>
          <p:cNvPr id="118790" name="Text Box 6"/>
          <p:cNvSpPr txBox="1">
            <a:spLocks noChangeArrowheads="1"/>
          </p:cNvSpPr>
          <p:nvPr/>
        </p:nvSpPr>
        <p:spPr bwMode="auto">
          <a:xfrm rot="-5400000">
            <a:off x="6301582" y="3879056"/>
            <a:ext cx="27257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lg"/>
                <a:tailEnd type="none" w="sm" len="lg"/>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2000">
                <a:solidFill>
                  <a:schemeClr val="tx2"/>
                </a:solidFill>
                <a:latin typeface="Trebuchet MS" charset="0"/>
              </a:rPr>
              <a:t>Disparity propagation</a:t>
            </a:r>
            <a:endParaRPr lang="en-GB" sz="2000">
              <a:solidFill>
                <a:schemeClr val="tx2"/>
              </a:solidFill>
              <a:latin typeface="Trebuchet MS" charset="0"/>
            </a:endParaRPr>
          </a:p>
        </p:txBody>
      </p:sp>
      <p:sp>
        <p:nvSpPr>
          <p:cNvPr id="118791" name="Rectangle 7"/>
          <p:cNvSpPr>
            <a:spLocks noChangeArrowheads="1"/>
          </p:cNvSpPr>
          <p:nvPr/>
        </p:nvSpPr>
        <p:spPr bwMode="auto">
          <a:xfrm>
            <a:off x="6011863" y="1600200"/>
            <a:ext cx="2832100" cy="105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lg"/>
                <a:tailEnd type="none" w="sm" len="lg"/>
              </a14:hiddenLine>
            </a:ext>
          </a:extLst>
        </p:spPr>
        <p:txBody>
          <a:bodyPr>
            <a:spAutoFit/>
          </a:bodyPr>
          <a:lstStyle/>
          <a:p>
            <a:pPr eaLnBrk="0" hangingPunct="0">
              <a:spcBef>
                <a:spcPct val="50000"/>
              </a:spcBef>
            </a:pPr>
            <a:r>
              <a:rPr lang="de-DE" sz="1800">
                <a:solidFill>
                  <a:schemeClr val="tx2"/>
                </a:solidFill>
                <a:latin typeface="Arial" charset="0"/>
              </a:rPr>
              <a:t>Allows faster computation</a:t>
            </a:r>
          </a:p>
          <a:p>
            <a:pPr eaLnBrk="0" hangingPunct="0">
              <a:spcBef>
                <a:spcPct val="50000"/>
              </a:spcBef>
            </a:pPr>
            <a:r>
              <a:rPr lang="de-DE" sz="1800">
                <a:solidFill>
                  <a:schemeClr val="tx2"/>
                </a:solidFill>
                <a:latin typeface="Arial" charset="0"/>
              </a:rPr>
              <a:t>Deals with large disparity ranges</a:t>
            </a:r>
            <a:endParaRPr lang="en-GB" sz="1800">
              <a:solidFill>
                <a:schemeClr val="tx2"/>
              </a:solidFill>
              <a:latin typeface="Arial" charset="0"/>
            </a:endParaRPr>
          </a:p>
        </p:txBody>
      </p:sp>
      <p:sp>
        <p:nvSpPr>
          <p:cNvPr id="118792" name="Rectangle 8"/>
          <p:cNvSpPr>
            <a:spLocks noChangeArrowheads="1"/>
          </p:cNvSpPr>
          <p:nvPr/>
        </p:nvSpPr>
        <p:spPr bwMode="auto">
          <a:xfrm>
            <a:off x="1092200" y="6405563"/>
            <a:ext cx="69040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lg"/>
                <a:tailEnd type="none" w="sm" len="lg"/>
              </a14:hiddenLine>
            </a:ext>
          </a:extLst>
        </p:spPr>
        <p:txBody>
          <a:bodyPr wrap="none">
            <a:spAutoFit/>
          </a:bodyPr>
          <a:lstStyle/>
          <a:p>
            <a:pPr eaLnBrk="0" hangingPunct="0"/>
            <a:r>
              <a:rPr lang="de-DE" sz="2000">
                <a:solidFill>
                  <a:schemeClr val="tx2"/>
                </a:solidFill>
                <a:latin typeface="Trebuchet MS" charset="0"/>
              </a:rPr>
              <a:t>(</a:t>
            </a:r>
            <a:r>
              <a:rPr lang="de-DE" sz="1600">
                <a:solidFill>
                  <a:schemeClr val="tx2"/>
                </a:solidFill>
                <a:latin typeface="Trebuchet MS" charset="0"/>
              </a:rPr>
              <a:t>Falkenhagen´97;Van Meerbergen,Vergauwen,Pollefeys,VanGool IJCV‘02)</a:t>
            </a:r>
            <a:endParaRPr lang="en-GB" sz="1600">
              <a:solidFill>
                <a:schemeClr val="tx2"/>
              </a:solidFill>
              <a:latin typeface="Trebuchet MS" charset="0"/>
            </a:endParaRPr>
          </a:p>
        </p:txBody>
      </p:sp>
      <p:pic>
        <p:nvPicPr>
          <p:cNvPr id="118793" name="Picture 9" descr="rect_006_007_left"/>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46213" y="4089400"/>
            <a:ext cx="2741612" cy="201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8794" name="Picture 10" descr="rect_006_007_left"/>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3050" y="2840038"/>
            <a:ext cx="137160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8795" name="Picture 11" descr="rect_006_007_left"/>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486150" y="2119313"/>
            <a:ext cx="685800"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8796" name="Picture 12" descr="disparity_006_007_l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29138" y="4095750"/>
            <a:ext cx="2749550" cy="201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8797" name="Picture 13" descr="disparity_006_007_l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30725" y="2838450"/>
            <a:ext cx="1376363" cy="1008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8798" name="Picture 14" descr="disparity_006_007_l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516438" y="2109788"/>
            <a:ext cx="692150" cy="506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Number Placeholder 2"/>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6641642-4166-6445-AA94-B8146DE9FC36}" type="slidenum">
              <a:rPr lang="en-US" sz="1400">
                <a:latin typeface="Verdana" charset="0"/>
              </a:rPr>
              <a:pPr/>
              <a:t>53</a:t>
            </a:fld>
            <a:endParaRPr lang="en-US" sz="1400">
              <a:latin typeface="Verdana" charset="0"/>
            </a:endParaRPr>
          </a:p>
        </p:txBody>
      </p:sp>
      <p:sp>
        <p:nvSpPr>
          <p:cNvPr id="120834" name="Rectangle 2"/>
          <p:cNvSpPr>
            <a:spLocks noGrp="1" noChangeArrowheads="1"/>
          </p:cNvSpPr>
          <p:nvPr>
            <p:ph type="title"/>
          </p:nvPr>
        </p:nvSpPr>
        <p:spPr/>
        <p:txBody>
          <a:bodyPr/>
          <a:lstStyle/>
          <a:p>
            <a:r>
              <a:rPr lang="de-DE">
                <a:latin typeface="Verdana" charset="0"/>
              </a:rPr>
              <a:t>Disparity map</a:t>
            </a:r>
            <a:endParaRPr lang="en-GB">
              <a:latin typeface="Verdana" charset="0"/>
            </a:endParaRPr>
          </a:p>
        </p:txBody>
      </p:sp>
      <p:sp>
        <p:nvSpPr>
          <p:cNvPr id="120835" name="Text Box 3"/>
          <p:cNvSpPr txBox="1">
            <a:spLocks noChangeArrowheads="1"/>
          </p:cNvSpPr>
          <p:nvPr/>
        </p:nvSpPr>
        <p:spPr bwMode="auto">
          <a:xfrm>
            <a:off x="809625" y="2343150"/>
            <a:ext cx="13779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1800">
                <a:latin typeface="Arial" charset="0"/>
              </a:rPr>
              <a:t>image I(x,y)</a:t>
            </a:r>
            <a:endParaRPr lang="en-GB" sz="1800">
              <a:latin typeface="Arial" charset="0"/>
            </a:endParaRPr>
          </a:p>
        </p:txBody>
      </p:sp>
      <p:sp>
        <p:nvSpPr>
          <p:cNvPr id="120836" name="Text Box 4"/>
          <p:cNvSpPr txBox="1">
            <a:spLocks noChangeArrowheads="1"/>
          </p:cNvSpPr>
          <p:nvPr/>
        </p:nvSpPr>
        <p:spPr bwMode="auto">
          <a:xfrm>
            <a:off x="6851650" y="2306638"/>
            <a:ext cx="1606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1800">
                <a:latin typeface="Arial" charset="0"/>
              </a:rPr>
              <a:t>image I´(x´,y´)</a:t>
            </a:r>
            <a:endParaRPr lang="en-GB" sz="1800">
              <a:latin typeface="Arial" charset="0"/>
            </a:endParaRPr>
          </a:p>
        </p:txBody>
      </p:sp>
      <p:sp>
        <p:nvSpPr>
          <p:cNvPr id="120837" name="Text Box 5"/>
          <p:cNvSpPr txBox="1">
            <a:spLocks noChangeArrowheads="1"/>
          </p:cNvSpPr>
          <p:nvPr/>
        </p:nvSpPr>
        <p:spPr bwMode="auto">
          <a:xfrm>
            <a:off x="3408363" y="2352675"/>
            <a:ext cx="2254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1800">
                <a:latin typeface="Arial" charset="0"/>
              </a:rPr>
              <a:t>Disparity map D(x,y)</a:t>
            </a:r>
            <a:endParaRPr lang="en-GB" sz="1800">
              <a:latin typeface="Arial" charset="0"/>
            </a:endParaRPr>
          </a:p>
        </p:txBody>
      </p:sp>
      <p:sp>
        <p:nvSpPr>
          <p:cNvPr id="120838" name="Text Box 6"/>
          <p:cNvSpPr txBox="1">
            <a:spLocks noChangeArrowheads="1"/>
          </p:cNvSpPr>
          <p:nvPr/>
        </p:nvSpPr>
        <p:spPr bwMode="auto">
          <a:xfrm>
            <a:off x="3179763" y="5237163"/>
            <a:ext cx="27400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a:latin typeface="Arial" charset="0"/>
              </a:rPr>
              <a:t>(x´,y´)=(x+D(x,y),y)</a:t>
            </a:r>
            <a:endParaRPr lang="en-GB">
              <a:latin typeface="Arial" charset="0"/>
            </a:endParaRPr>
          </a:p>
        </p:txBody>
      </p:sp>
      <p:pic>
        <p:nvPicPr>
          <p:cNvPr id="120839" name="Picture 7" descr="rect_006_007_left"/>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8763" y="2990850"/>
            <a:ext cx="2741612" cy="201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0840" name="Picture 8" descr="rect_006_007_righ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189663" y="2979738"/>
            <a:ext cx="2749550" cy="201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0841" name="Picture 9" descr="disparity_006_007_l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195638" y="2982913"/>
            <a:ext cx="2749550" cy="201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42" name="Oval 10"/>
          <p:cNvSpPr>
            <a:spLocks noChangeArrowheads="1"/>
          </p:cNvSpPr>
          <p:nvPr/>
        </p:nvSpPr>
        <p:spPr bwMode="auto">
          <a:xfrm>
            <a:off x="1169988" y="3987800"/>
            <a:ext cx="36512" cy="36513"/>
          </a:xfrm>
          <a:prstGeom prst="ellipse">
            <a:avLst/>
          </a:prstGeom>
          <a:solidFill>
            <a:srgbClr val="FF0000"/>
          </a:solidFill>
          <a:ln w="9525">
            <a:solidFill>
              <a:srgbClr val="FF0000"/>
            </a:solidFill>
            <a:round/>
            <a:headEnd/>
            <a:tailEnd/>
          </a:ln>
        </p:spPr>
        <p:txBody>
          <a:bodyPr wrap="none" anchor="ctr"/>
          <a:lstStyle/>
          <a:p>
            <a:endParaRPr lang="en-US"/>
          </a:p>
        </p:txBody>
      </p:sp>
      <p:sp>
        <p:nvSpPr>
          <p:cNvPr id="120843" name="Oval 11"/>
          <p:cNvSpPr>
            <a:spLocks noChangeArrowheads="1"/>
          </p:cNvSpPr>
          <p:nvPr/>
        </p:nvSpPr>
        <p:spPr bwMode="auto">
          <a:xfrm>
            <a:off x="4129088" y="3951288"/>
            <a:ext cx="36512" cy="36512"/>
          </a:xfrm>
          <a:prstGeom prst="ellipse">
            <a:avLst/>
          </a:prstGeom>
          <a:solidFill>
            <a:srgbClr val="FF0000"/>
          </a:solidFill>
          <a:ln w="9525">
            <a:solidFill>
              <a:srgbClr val="FF0000"/>
            </a:solidFill>
            <a:round/>
            <a:headEnd/>
            <a:tailEnd/>
          </a:ln>
        </p:spPr>
        <p:txBody>
          <a:bodyPr wrap="none" anchor="ctr"/>
          <a:lstStyle/>
          <a:p>
            <a:endParaRPr lang="en-US"/>
          </a:p>
        </p:txBody>
      </p:sp>
      <p:sp>
        <p:nvSpPr>
          <p:cNvPr id="120844" name="Oval 12"/>
          <p:cNvSpPr>
            <a:spLocks noChangeArrowheads="1"/>
          </p:cNvSpPr>
          <p:nvPr/>
        </p:nvSpPr>
        <p:spPr bwMode="auto">
          <a:xfrm>
            <a:off x="6937375" y="3970338"/>
            <a:ext cx="36513" cy="36512"/>
          </a:xfrm>
          <a:prstGeom prst="ellipse">
            <a:avLst/>
          </a:prstGeom>
          <a:solidFill>
            <a:srgbClr val="FF0000"/>
          </a:solidFill>
          <a:ln w="9525">
            <a:solidFill>
              <a:srgbClr val="FF0000"/>
            </a:solidFill>
            <a:round/>
            <a:headEnd/>
            <a:tailEnd/>
          </a:ln>
        </p:spPr>
        <p:txBody>
          <a:bodyPr wrap="none" anchor="ctr"/>
          <a:lstStyle/>
          <a:p>
            <a:endParaRPr lang="en-US"/>
          </a:p>
        </p:txBody>
      </p:sp>
      <p:sp>
        <p:nvSpPr>
          <p:cNvPr id="120845" name="Freeform 13"/>
          <p:cNvSpPr>
            <a:spLocks/>
          </p:cNvSpPr>
          <p:nvPr/>
        </p:nvSpPr>
        <p:spPr bwMode="auto">
          <a:xfrm>
            <a:off x="6945313" y="3986213"/>
            <a:ext cx="166687" cy="42862"/>
          </a:xfrm>
          <a:custGeom>
            <a:avLst/>
            <a:gdLst>
              <a:gd name="T0" fmla="*/ 0 w 131"/>
              <a:gd name="T1" fmla="*/ 0 h 1"/>
              <a:gd name="T2" fmla="*/ 2147483647 w 131"/>
              <a:gd name="T3" fmla="*/ 0 h 1"/>
              <a:gd name="T4" fmla="*/ 0 60000 65536"/>
              <a:gd name="T5" fmla="*/ 0 60000 65536"/>
              <a:gd name="T6" fmla="*/ 0 w 131"/>
              <a:gd name="T7" fmla="*/ 0 h 1"/>
              <a:gd name="T8" fmla="*/ 131 w 131"/>
              <a:gd name="T9" fmla="*/ 1 h 1"/>
            </a:gdLst>
            <a:ahLst/>
            <a:cxnLst>
              <a:cxn ang="T4">
                <a:pos x="T0" y="T1"/>
              </a:cxn>
              <a:cxn ang="T5">
                <a:pos x="T2" y="T3"/>
              </a:cxn>
            </a:cxnLst>
            <a:rect l="T6" t="T7" r="T8" b="T9"/>
            <a:pathLst>
              <a:path w="131" h="1">
                <a:moveTo>
                  <a:pt x="0" y="0"/>
                </a:moveTo>
                <a:lnTo>
                  <a:pt x="131" y="0"/>
                </a:lnTo>
              </a:path>
            </a:pathLst>
          </a:custGeom>
          <a:noFill/>
          <a:ln w="9525" cap="flat" cmpd="sng">
            <a:solidFill>
              <a:srgbClr val="FF0000"/>
            </a:solidFill>
            <a:prstDash val="solid"/>
            <a:round/>
            <a:headEnd type="none" w="med" len="med"/>
            <a:tailEnd type="triangl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Number Placeholder 2"/>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93983BAC-A698-304B-8567-59461CEF15DE}" type="slidenum">
              <a:rPr lang="en-US" sz="1400">
                <a:latin typeface="Verdana" charset="0"/>
              </a:rPr>
              <a:pPr/>
              <a:t>54</a:t>
            </a:fld>
            <a:endParaRPr lang="en-US" sz="1400">
              <a:latin typeface="Verdana" charset="0"/>
            </a:endParaRPr>
          </a:p>
        </p:txBody>
      </p:sp>
      <p:sp>
        <p:nvSpPr>
          <p:cNvPr id="122882" name="Rectangle 2"/>
          <p:cNvSpPr>
            <a:spLocks noGrp="1" noChangeArrowheads="1"/>
          </p:cNvSpPr>
          <p:nvPr>
            <p:ph type="title"/>
          </p:nvPr>
        </p:nvSpPr>
        <p:spPr/>
        <p:txBody>
          <a:bodyPr/>
          <a:lstStyle/>
          <a:p>
            <a:r>
              <a:rPr lang="en-US">
                <a:latin typeface="Verdana" charset="0"/>
              </a:rPr>
              <a:t>Example: reconstruct image from neighboring images</a:t>
            </a:r>
            <a:endParaRPr lang="en-GB">
              <a:latin typeface="Verdana" charset="0"/>
            </a:endParaRPr>
          </a:p>
        </p:txBody>
      </p:sp>
      <p:pic>
        <p:nvPicPr>
          <p:cNvPr id="789507" name="Picture 3" descr="colo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35150" y="1684338"/>
            <a:ext cx="4802188" cy="3598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84" name="Picture 4" descr="colo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27038" y="5341938"/>
            <a:ext cx="1946275" cy="1458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85" name="Picture 5" descr="colo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171825" y="5341938"/>
            <a:ext cx="1946275" cy="1458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2886" name="Picture 6" descr="colo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000750" y="5341938"/>
            <a:ext cx="1946275" cy="1458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7"/>
          <p:cNvGrpSpPr>
            <a:grpSpLocks/>
          </p:cNvGrpSpPr>
          <p:nvPr/>
        </p:nvGrpSpPr>
        <p:grpSpPr bwMode="auto">
          <a:xfrm>
            <a:off x="1835150" y="1679575"/>
            <a:ext cx="4797425" cy="4559300"/>
            <a:chOff x="1156" y="1058"/>
            <a:chExt cx="3022" cy="2872"/>
          </a:xfrm>
        </p:grpSpPr>
        <p:pic>
          <p:nvPicPr>
            <p:cNvPr id="122892" name="Picture 8" descr="reconstructed_6_from_5"/>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156" y="1058"/>
              <a:ext cx="3022" cy="2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93" name="AutoShape 9"/>
            <p:cNvSpPr>
              <a:spLocks noChangeArrowheads="1"/>
            </p:cNvSpPr>
            <p:nvPr/>
          </p:nvSpPr>
          <p:spPr bwMode="auto">
            <a:xfrm>
              <a:off x="1596" y="3699"/>
              <a:ext cx="322" cy="231"/>
            </a:xfrm>
            <a:prstGeom prst="rightArrow">
              <a:avLst>
                <a:gd name="adj1" fmla="val 35065"/>
                <a:gd name="adj2" fmla="val 39824"/>
              </a:avLst>
            </a:prstGeom>
            <a:solidFill>
              <a:srgbClr val="FF0000"/>
            </a:solidFill>
            <a:ln w="9525">
              <a:solidFill>
                <a:srgbClr val="FB2711"/>
              </a:solidFill>
              <a:miter lim="800000"/>
              <a:headEnd/>
              <a:tailEnd/>
            </a:ln>
          </p:spPr>
          <p:txBody>
            <a:bodyPr wrap="none" anchor="ctr"/>
            <a:lstStyle/>
            <a:p>
              <a:endParaRPr lang="en-US"/>
            </a:p>
          </p:txBody>
        </p:sp>
      </p:grpSp>
      <p:grpSp>
        <p:nvGrpSpPr>
          <p:cNvPr id="3" name="Group 10"/>
          <p:cNvGrpSpPr>
            <a:grpSpLocks/>
          </p:cNvGrpSpPr>
          <p:nvPr/>
        </p:nvGrpSpPr>
        <p:grpSpPr bwMode="auto">
          <a:xfrm>
            <a:off x="1835150" y="1684338"/>
            <a:ext cx="4797425" cy="4525962"/>
            <a:chOff x="1156" y="1061"/>
            <a:chExt cx="3022" cy="2851"/>
          </a:xfrm>
        </p:grpSpPr>
        <p:pic>
          <p:nvPicPr>
            <p:cNvPr id="122890" name="Picture 11" descr="reconstructed_6_from_7"/>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156" y="1061"/>
              <a:ext cx="3022" cy="2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2891" name="AutoShape 12"/>
            <p:cNvSpPr>
              <a:spLocks noChangeArrowheads="1"/>
            </p:cNvSpPr>
            <p:nvPr/>
          </p:nvSpPr>
          <p:spPr bwMode="auto">
            <a:xfrm flipH="1">
              <a:off x="3338" y="3681"/>
              <a:ext cx="322" cy="231"/>
            </a:xfrm>
            <a:prstGeom prst="rightArrow">
              <a:avLst>
                <a:gd name="adj1" fmla="val 35065"/>
                <a:gd name="adj2" fmla="val 39824"/>
              </a:avLst>
            </a:prstGeom>
            <a:solidFill>
              <a:srgbClr val="FF0000"/>
            </a:solidFill>
            <a:ln w="9525">
              <a:solidFill>
                <a:srgbClr val="FB2711"/>
              </a:solidFill>
              <a:miter lim="800000"/>
              <a:headEnd/>
              <a:tailEnd/>
            </a:ln>
          </p:spPr>
          <p:txBody>
            <a:bodyPr wrap="none" anchor="ctr"/>
            <a:lstStyle/>
            <a:p>
              <a:endParaRPr lang="en-US"/>
            </a:p>
          </p:txBody>
        </p:sp>
      </p:grpSp>
      <p:pic>
        <p:nvPicPr>
          <p:cNvPr id="789517" name="Picture 13" descr="colo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31975" y="1684338"/>
            <a:ext cx="4802188" cy="3598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499"/>
                                          </p:stCondLst>
                                        </p:cTn>
                                        <p:tgtEl>
                                          <p:spTgt spid="789517"/>
                                        </p:tgtEl>
                                        <p:attrNameLst>
                                          <p:attrName>style.visibility</p:attrName>
                                        </p:attrNameLst>
                                      </p:cBhvr>
                                      <p:to>
                                        <p:strVal val="visible"/>
                                      </p:to>
                                    </p:set>
                                  </p:childTnLst>
                                  <p:subTnLst>
                                    <p:set>
                                      <p:cBhvr override="childStyle">
                                        <p:cTn dur="1" fill="hold" display="0" masterRel="nextClick" afterEffect="1"/>
                                        <p:tgtEl>
                                          <p:spTgt spid="789517"/>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950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p:txBody>
          <a:bodyPr/>
          <a:lstStyle/>
          <a:p>
            <a:pPr eaLnBrk="1" hangingPunct="1"/>
            <a:endParaRPr lang="en-US">
              <a:latin typeface="Verdana" charset="0"/>
            </a:endParaRPr>
          </a:p>
        </p:txBody>
      </p:sp>
      <p:sp>
        <p:nvSpPr>
          <p:cNvPr id="124930" name="Rectangle 3"/>
          <p:cNvSpPr>
            <a:spLocks noGrp="1" noChangeArrowheads="1"/>
          </p:cNvSpPr>
          <p:nvPr>
            <p:ph type="body" idx="1"/>
          </p:nvPr>
        </p:nvSpPr>
        <p:spPr/>
        <p:txBody>
          <a:bodyPr/>
          <a:lstStyle/>
          <a:p>
            <a:pPr eaLnBrk="1" hangingPunct="1"/>
            <a:endParaRPr lang="en-US">
              <a:latin typeface="Verdana" charset="0"/>
            </a:endParaRPr>
          </a:p>
        </p:txBody>
      </p:sp>
      <p:pic>
        <p:nvPicPr>
          <p:cNvPr id="124931"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81200" y="381000"/>
            <a:ext cx="2547938" cy="2266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2"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48200" y="2590800"/>
            <a:ext cx="2514600" cy="2144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3" name="Picture 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8600" y="1524000"/>
            <a:ext cx="12192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934" name="Picture 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981200" y="2590800"/>
            <a:ext cx="2500313" cy="220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918116F-CFFC-DC40-B695-B449D3185205}" type="slidenum">
              <a:rPr lang="en-US" sz="1400">
                <a:latin typeface="Verdana" charset="0"/>
              </a:rPr>
              <a:pPr/>
              <a:t>56</a:t>
            </a:fld>
            <a:endParaRPr lang="en-US" sz="1400">
              <a:latin typeface="Verdana" charset="0"/>
            </a:endParaRPr>
          </a:p>
        </p:txBody>
      </p:sp>
      <p:sp>
        <p:nvSpPr>
          <p:cNvPr id="126978" name="Rectangle 2"/>
          <p:cNvSpPr>
            <a:spLocks noGrp="1" noChangeArrowheads="1"/>
          </p:cNvSpPr>
          <p:nvPr>
            <p:ph type="title"/>
          </p:nvPr>
        </p:nvSpPr>
        <p:spPr/>
        <p:txBody>
          <a:bodyPr/>
          <a:lstStyle/>
          <a:p>
            <a:r>
              <a:rPr lang="en-US">
                <a:latin typeface="Verdana" charset="0"/>
              </a:rPr>
              <a:t>Semi-global optimization</a:t>
            </a:r>
          </a:p>
        </p:txBody>
      </p:sp>
      <p:sp>
        <p:nvSpPr>
          <p:cNvPr id="126979" name="Rectangle 3"/>
          <p:cNvSpPr>
            <a:spLocks noGrp="1" noChangeArrowheads="1"/>
          </p:cNvSpPr>
          <p:nvPr>
            <p:ph type="body" idx="1"/>
          </p:nvPr>
        </p:nvSpPr>
        <p:spPr>
          <a:xfrm>
            <a:off x="1781175" y="1600200"/>
            <a:ext cx="6905625" cy="4333875"/>
          </a:xfrm>
        </p:spPr>
        <p:txBody>
          <a:bodyPr/>
          <a:lstStyle/>
          <a:p>
            <a:pPr>
              <a:lnSpc>
                <a:spcPct val="90000"/>
              </a:lnSpc>
            </a:pPr>
            <a:r>
              <a:rPr lang="en-US" sz="2400" dirty="0">
                <a:latin typeface="Verdana" charset="0"/>
              </a:rPr>
              <a:t>Optimize: E=</a:t>
            </a:r>
            <a:r>
              <a:rPr lang="en-US" sz="2400" dirty="0" err="1">
                <a:latin typeface="Verdana" charset="0"/>
              </a:rPr>
              <a:t>E</a:t>
            </a:r>
            <a:r>
              <a:rPr lang="en-US" sz="2400" baseline="-25000" dirty="0" err="1">
                <a:latin typeface="Verdana" charset="0"/>
              </a:rPr>
              <a:t>data</a:t>
            </a:r>
            <a:r>
              <a:rPr lang="en-US" sz="2400" dirty="0" err="1">
                <a:latin typeface="Verdana" charset="0"/>
              </a:rPr>
              <a:t>+E</a:t>
            </a:r>
            <a:r>
              <a:rPr lang="en-US" sz="2400" dirty="0">
                <a:latin typeface="Verdana" charset="0"/>
              </a:rPr>
              <a:t>(|</a:t>
            </a:r>
            <a:r>
              <a:rPr lang="en-US" sz="2400" dirty="0" err="1">
                <a:latin typeface="Verdana" charset="0"/>
              </a:rPr>
              <a:t>D</a:t>
            </a:r>
            <a:r>
              <a:rPr lang="en-US" sz="2400" baseline="-25000" dirty="0" err="1">
                <a:latin typeface="Verdana" charset="0"/>
              </a:rPr>
              <a:t>p</a:t>
            </a:r>
            <a:r>
              <a:rPr lang="en-US" sz="2400" dirty="0" err="1">
                <a:latin typeface="Verdana" charset="0"/>
              </a:rPr>
              <a:t>-D</a:t>
            </a:r>
            <a:r>
              <a:rPr lang="en-US" sz="2400" baseline="-25000" dirty="0" err="1">
                <a:latin typeface="Verdana" charset="0"/>
              </a:rPr>
              <a:t>q</a:t>
            </a:r>
            <a:r>
              <a:rPr lang="en-US" sz="2400" dirty="0">
                <a:latin typeface="Verdana" charset="0"/>
              </a:rPr>
              <a:t>|=1)+E(|</a:t>
            </a:r>
            <a:r>
              <a:rPr lang="en-US" sz="2400" dirty="0" err="1">
                <a:latin typeface="Verdana" charset="0"/>
              </a:rPr>
              <a:t>D</a:t>
            </a:r>
            <a:r>
              <a:rPr lang="en-US" sz="2400" baseline="-25000" dirty="0" err="1">
                <a:latin typeface="Verdana" charset="0"/>
              </a:rPr>
              <a:t>p</a:t>
            </a:r>
            <a:r>
              <a:rPr lang="en-US" sz="2400" dirty="0" err="1">
                <a:latin typeface="Verdana" charset="0"/>
              </a:rPr>
              <a:t>-D</a:t>
            </a:r>
            <a:r>
              <a:rPr lang="en-US" sz="2400" baseline="-25000" dirty="0" err="1">
                <a:latin typeface="Verdana" charset="0"/>
              </a:rPr>
              <a:t>q</a:t>
            </a:r>
            <a:r>
              <a:rPr lang="en-US" sz="2400" dirty="0">
                <a:latin typeface="Verdana" charset="0"/>
              </a:rPr>
              <a:t>|&gt;1) [</a:t>
            </a:r>
            <a:r>
              <a:rPr lang="en-US" sz="2400" dirty="0" err="1">
                <a:latin typeface="Verdana" charset="0"/>
              </a:rPr>
              <a:t>Hirshm</a:t>
            </a:r>
            <a:r>
              <a:rPr lang="en-US" sz="2400" dirty="0" err="1">
                <a:latin typeface="Verdana" charset="0"/>
                <a:cs typeface="Arial" charset="0"/>
              </a:rPr>
              <a:t>üller</a:t>
            </a:r>
            <a:r>
              <a:rPr lang="en-US" sz="2400" dirty="0">
                <a:latin typeface="Verdana" charset="0"/>
                <a:cs typeface="Arial" charset="0"/>
              </a:rPr>
              <a:t> CVPR05]</a:t>
            </a:r>
          </a:p>
          <a:p>
            <a:pPr lvl="1">
              <a:lnSpc>
                <a:spcPct val="90000"/>
              </a:lnSpc>
            </a:pPr>
            <a:r>
              <a:rPr lang="en-US" sz="2000" dirty="0">
                <a:latin typeface="Verdana" charset="0"/>
              </a:rPr>
              <a:t>Use mutual information as cost</a:t>
            </a:r>
            <a:endParaRPr lang="en-US" sz="2000" dirty="0">
              <a:latin typeface="Verdana" charset="0"/>
              <a:cs typeface="Arial" charset="0"/>
            </a:endParaRPr>
          </a:p>
          <a:p>
            <a:pPr>
              <a:lnSpc>
                <a:spcPct val="90000"/>
              </a:lnSpc>
            </a:pPr>
            <a:r>
              <a:rPr lang="en-US" sz="2400" dirty="0">
                <a:latin typeface="Verdana" charset="0"/>
                <a:cs typeface="Arial" charset="0"/>
              </a:rPr>
              <a:t>NP-hard using graph cuts or belief propagation (2-D optimization)</a:t>
            </a:r>
          </a:p>
          <a:p>
            <a:pPr>
              <a:lnSpc>
                <a:spcPct val="90000"/>
              </a:lnSpc>
            </a:pPr>
            <a:r>
              <a:rPr lang="en-US" sz="2400" dirty="0">
                <a:latin typeface="Verdana" charset="0"/>
                <a:cs typeface="Arial" charset="0"/>
              </a:rPr>
              <a:t>Instead do dynamic programming along many directions </a:t>
            </a:r>
          </a:p>
          <a:p>
            <a:pPr lvl="1">
              <a:lnSpc>
                <a:spcPct val="90000"/>
              </a:lnSpc>
            </a:pPr>
            <a:r>
              <a:rPr lang="en-US" sz="2000" dirty="0">
                <a:latin typeface="Verdana" charset="0"/>
              </a:rPr>
              <a:t>Don</a:t>
            </a:r>
            <a:r>
              <a:rPr lang="ja-JP" altLang="en-US" sz="2000" dirty="0">
                <a:latin typeface="Verdana" charset="0"/>
              </a:rPr>
              <a:t>’</a:t>
            </a:r>
            <a:r>
              <a:rPr lang="en-US" altLang="ja-JP" sz="2000" dirty="0">
                <a:latin typeface="Verdana" charset="0"/>
              </a:rPr>
              <a:t>t use visibility or ordering constraints</a:t>
            </a:r>
          </a:p>
          <a:p>
            <a:pPr lvl="1">
              <a:lnSpc>
                <a:spcPct val="90000"/>
              </a:lnSpc>
            </a:pPr>
            <a:r>
              <a:rPr lang="en-US" sz="2000" dirty="0">
                <a:latin typeface="Verdana" charset="0"/>
              </a:rPr>
              <a:t>Enforce uniqueness</a:t>
            </a:r>
          </a:p>
          <a:p>
            <a:pPr lvl="1">
              <a:lnSpc>
                <a:spcPct val="90000"/>
              </a:lnSpc>
            </a:pPr>
            <a:r>
              <a:rPr lang="en-US" sz="2000" dirty="0">
                <a:solidFill>
                  <a:srgbClr val="0000C8"/>
                </a:solidFill>
                <a:latin typeface="Verdana" charset="0"/>
              </a:rPr>
              <a:t>Add costs</a:t>
            </a:r>
          </a:p>
          <a:p>
            <a:pPr>
              <a:lnSpc>
                <a:spcPct val="90000"/>
              </a:lnSpc>
            </a:pPr>
            <a:endParaRPr lang="en-US" dirty="0">
              <a:solidFill>
                <a:srgbClr val="0000C8"/>
              </a:solidFill>
              <a:latin typeface="Verdana" charset="0"/>
            </a:endParaRPr>
          </a:p>
        </p:txBody>
      </p:sp>
      <p:pic>
        <p:nvPicPr>
          <p:cNvPr id="126980" name="Picture 4"/>
          <p:cNvPicPr>
            <a:picLocks noChangeAspect="1" noChangeArrowheads="1"/>
          </p:cNvPicPr>
          <p:nvPr/>
        </p:nvPicPr>
        <p:blipFill>
          <a:blip r:embed="rId3">
            <a:extLst>
              <a:ext uri="{28A0092B-C50C-407E-A947-70E740481C1C}">
                <a14:useLocalDpi xmlns:a14="http://schemas.microsoft.com/office/drawing/2010/main" val="0"/>
              </a:ext>
            </a:extLst>
          </a:blip>
          <a:srcRect r="5914"/>
          <a:stretch>
            <a:fillRect/>
          </a:stretch>
        </p:blipFill>
        <p:spPr bwMode="auto">
          <a:xfrm>
            <a:off x="5738813" y="4895850"/>
            <a:ext cx="2222500" cy="179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Dynamic </a:t>
            </a:r>
            <a:r>
              <a:rPr lang="de-CH" dirty="0" err="1"/>
              <a:t>programming</a:t>
            </a:r>
            <a:endParaRPr lang="de-CH" dirty="0"/>
          </a:p>
        </p:txBody>
      </p:sp>
      <p:sp>
        <p:nvSpPr>
          <p:cNvPr id="4" name="Slide Number Placeholder 3"/>
          <p:cNvSpPr>
            <a:spLocks noGrp="1"/>
          </p:cNvSpPr>
          <p:nvPr>
            <p:ph type="sldNum" sz="quarter" idx="10"/>
          </p:nvPr>
        </p:nvSpPr>
        <p:spPr/>
        <p:txBody>
          <a:bodyPr/>
          <a:lstStyle/>
          <a:p>
            <a:pPr>
              <a:defRPr/>
            </a:pPr>
            <a:fld id="{86049D46-9F82-1747-9106-103B841A78C1}" type="slidenum">
              <a:rPr lang="en-US" smtClean="0"/>
              <a:pPr>
                <a:defRPr/>
              </a:pPr>
              <a:t>57</a:t>
            </a:fld>
            <a:endParaRPr lang="en-US"/>
          </a:p>
        </p:txBody>
      </p:sp>
      <p:sp>
        <p:nvSpPr>
          <p:cNvPr id="6" name="Rectangle 5"/>
          <p:cNvSpPr/>
          <p:nvPr/>
        </p:nvSpPr>
        <p:spPr>
          <a:xfrm>
            <a:off x="2244811" y="197708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7" name="Rectangle 6"/>
          <p:cNvSpPr/>
          <p:nvPr/>
        </p:nvSpPr>
        <p:spPr>
          <a:xfrm>
            <a:off x="2246184" y="229423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8" name="Rectangle 7"/>
          <p:cNvSpPr/>
          <p:nvPr/>
        </p:nvSpPr>
        <p:spPr>
          <a:xfrm>
            <a:off x="2247557" y="262512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9" name="Rectangle 8"/>
          <p:cNvSpPr/>
          <p:nvPr/>
        </p:nvSpPr>
        <p:spPr>
          <a:xfrm>
            <a:off x="2242065" y="295601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0" name="Rectangle 9"/>
          <p:cNvSpPr/>
          <p:nvPr/>
        </p:nvSpPr>
        <p:spPr>
          <a:xfrm>
            <a:off x="2243438" y="327316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sp>
        <p:nvSpPr>
          <p:cNvPr id="11" name="Rectangle 10"/>
          <p:cNvSpPr/>
          <p:nvPr/>
        </p:nvSpPr>
        <p:spPr>
          <a:xfrm>
            <a:off x="2891481" y="197845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2" name="Rectangle 11"/>
          <p:cNvSpPr/>
          <p:nvPr/>
        </p:nvSpPr>
        <p:spPr>
          <a:xfrm>
            <a:off x="2892854" y="229561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3" name="Rectangle 12"/>
          <p:cNvSpPr/>
          <p:nvPr/>
        </p:nvSpPr>
        <p:spPr>
          <a:xfrm>
            <a:off x="2894227" y="262649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4" name="Rectangle 13"/>
          <p:cNvSpPr/>
          <p:nvPr/>
        </p:nvSpPr>
        <p:spPr>
          <a:xfrm>
            <a:off x="2888735" y="295738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5" name="Rectangle 14"/>
          <p:cNvSpPr/>
          <p:nvPr/>
        </p:nvSpPr>
        <p:spPr>
          <a:xfrm>
            <a:off x="2890108" y="327454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7" name="Straight Arrow Connector 16"/>
          <p:cNvCxnSpPr>
            <a:stCxn id="6" idx="3"/>
            <a:endCxn id="11" idx="1"/>
          </p:cNvCxnSpPr>
          <p:nvPr/>
        </p:nvCxnSpPr>
        <p:spPr>
          <a:xfrm>
            <a:off x="2581189" y="2059460"/>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2" idx="1"/>
          </p:cNvCxnSpPr>
          <p:nvPr/>
        </p:nvCxnSpPr>
        <p:spPr>
          <a:xfrm>
            <a:off x="2581189" y="2059460"/>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582562" y="2383482"/>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582562" y="2383482"/>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7" idx="3"/>
            <a:endCxn id="11" idx="1"/>
          </p:cNvCxnSpPr>
          <p:nvPr/>
        </p:nvCxnSpPr>
        <p:spPr>
          <a:xfrm flipV="1">
            <a:off x="2582562" y="2060833"/>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597665" y="272123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597665" y="272123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597665" y="239858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585308" y="3065850"/>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2585308" y="3065850"/>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2585308" y="2743201"/>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586681" y="3376142"/>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2586681" y="3053493"/>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531286" y="197982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45" name="Rectangle 44"/>
          <p:cNvSpPr/>
          <p:nvPr/>
        </p:nvSpPr>
        <p:spPr>
          <a:xfrm>
            <a:off x="3532659" y="2296983"/>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46" name="Rectangle 45"/>
          <p:cNvSpPr/>
          <p:nvPr/>
        </p:nvSpPr>
        <p:spPr>
          <a:xfrm>
            <a:off x="3534032" y="262787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47" name="Rectangle 46"/>
          <p:cNvSpPr/>
          <p:nvPr/>
        </p:nvSpPr>
        <p:spPr>
          <a:xfrm>
            <a:off x="3528540" y="295875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48" name="Rectangle 47"/>
          <p:cNvSpPr/>
          <p:nvPr/>
        </p:nvSpPr>
        <p:spPr>
          <a:xfrm>
            <a:off x="3529913" y="3275913"/>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49" name="Straight Arrow Connector 48"/>
          <p:cNvCxnSpPr>
            <a:endCxn id="44" idx="1"/>
          </p:cNvCxnSpPr>
          <p:nvPr/>
        </p:nvCxnSpPr>
        <p:spPr>
          <a:xfrm>
            <a:off x="3220994" y="206083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endCxn id="45" idx="1"/>
          </p:cNvCxnSpPr>
          <p:nvPr/>
        </p:nvCxnSpPr>
        <p:spPr>
          <a:xfrm>
            <a:off x="3220994" y="206083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3222367" y="2384855"/>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222367" y="2384855"/>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44" idx="1"/>
          </p:cNvCxnSpPr>
          <p:nvPr/>
        </p:nvCxnSpPr>
        <p:spPr>
          <a:xfrm flipV="1">
            <a:off x="3222367" y="2062206"/>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3237470" y="2722606"/>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3237470" y="2722606"/>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237470" y="2399957"/>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3225113" y="306722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225113" y="306722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225113" y="274457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3226486" y="3377515"/>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3226486" y="3054866"/>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4177956" y="1974335"/>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63" name="Rectangle 62"/>
          <p:cNvSpPr/>
          <p:nvPr/>
        </p:nvSpPr>
        <p:spPr>
          <a:xfrm>
            <a:off x="4179329" y="229149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64" name="Rectangle 63"/>
          <p:cNvSpPr/>
          <p:nvPr/>
        </p:nvSpPr>
        <p:spPr>
          <a:xfrm>
            <a:off x="4180702" y="2622378"/>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65" name="Rectangle 64"/>
          <p:cNvSpPr/>
          <p:nvPr/>
        </p:nvSpPr>
        <p:spPr>
          <a:xfrm>
            <a:off x="4175210" y="2953265"/>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66" name="Rectangle 65"/>
          <p:cNvSpPr/>
          <p:nvPr/>
        </p:nvSpPr>
        <p:spPr>
          <a:xfrm>
            <a:off x="4176583" y="327042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67" name="Straight Arrow Connector 66"/>
          <p:cNvCxnSpPr>
            <a:endCxn id="62" idx="1"/>
          </p:cNvCxnSpPr>
          <p:nvPr/>
        </p:nvCxnSpPr>
        <p:spPr>
          <a:xfrm>
            <a:off x="3867664" y="2055341"/>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63" idx="1"/>
          </p:cNvCxnSpPr>
          <p:nvPr/>
        </p:nvCxnSpPr>
        <p:spPr>
          <a:xfrm>
            <a:off x="3867664" y="2055341"/>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3869037" y="237936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3869037" y="237936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endCxn id="62" idx="1"/>
          </p:cNvCxnSpPr>
          <p:nvPr/>
        </p:nvCxnSpPr>
        <p:spPr>
          <a:xfrm flipV="1">
            <a:off x="3869037" y="205671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3884140" y="2717114"/>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3884140" y="2717114"/>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3884140" y="2394465"/>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3871783" y="3061731"/>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3871783" y="3061731"/>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3871783" y="2739082"/>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3873156" y="337202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3873156" y="304937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4817762" y="1975708"/>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81" name="Rectangle 80"/>
          <p:cNvSpPr/>
          <p:nvPr/>
        </p:nvSpPr>
        <p:spPr>
          <a:xfrm>
            <a:off x="4819135" y="229286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82" name="Rectangle 81"/>
          <p:cNvSpPr/>
          <p:nvPr/>
        </p:nvSpPr>
        <p:spPr>
          <a:xfrm>
            <a:off x="4820508" y="262375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83" name="Rectangle 82"/>
          <p:cNvSpPr/>
          <p:nvPr/>
        </p:nvSpPr>
        <p:spPr>
          <a:xfrm>
            <a:off x="4815016" y="2954638"/>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84" name="Rectangle 83"/>
          <p:cNvSpPr/>
          <p:nvPr/>
        </p:nvSpPr>
        <p:spPr>
          <a:xfrm>
            <a:off x="4816389" y="327179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85" name="Straight Arrow Connector 84"/>
          <p:cNvCxnSpPr>
            <a:endCxn id="80" idx="1"/>
          </p:cNvCxnSpPr>
          <p:nvPr/>
        </p:nvCxnSpPr>
        <p:spPr>
          <a:xfrm>
            <a:off x="4507470" y="2056714"/>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81" idx="1"/>
          </p:cNvCxnSpPr>
          <p:nvPr/>
        </p:nvCxnSpPr>
        <p:spPr>
          <a:xfrm>
            <a:off x="4507470" y="2056714"/>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508843" y="2380736"/>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4508843" y="2380736"/>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endCxn id="80" idx="1"/>
          </p:cNvCxnSpPr>
          <p:nvPr/>
        </p:nvCxnSpPr>
        <p:spPr>
          <a:xfrm flipV="1">
            <a:off x="4508843" y="2058087"/>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4523946" y="2718487"/>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523946" y="2718487"/>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4523946" y="2395838"/>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511589" y="3063104"/>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511589" y="3063104"/>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511589" y="2740455"/>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4512962" y="3373396"/>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4512962" y="3050747"/>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98" name="Rectangle 97"/>
          <p:cNvSpPr/>
          <p:nvPr/>
        </p:nvSpPr>
        <p:spPr>
          <a:xfrm>
            <a:off x="5443837" y="197708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99" name="Rectangle 98"/>
          <p:cNvSpPr/>
          <p:nvPr/>
        </p:nvSpPr>
        <p:spPr>
          <a:xfrm>
            <a:off x="5445210" y="229423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00" name="Rectangle 99"/>
          <p:cNvSpPr/>
          <p:nvPr/>
        </p:nvSpPr>
        <p:spPr>
          <a:xfrm>
            <a:off x="5446583" y="262512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01" name="Rectangle 100"/>
          <p:cNvSpPr/>
          <p:nvPr/>
        </p:nvSpPr>
        <p:spPr>
          <a:xfrm>
            <a:off x="5441091" y="295601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02" name="Rectangle 101"/>
          <p:cNvSpPr/>
          <p:nvPr/>
        </p:nvSpPr>
        <p:spPr>
          <a:xfrm>
            <a:off x="5442464" y="327316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03" name="Straight Arrow Connector 102"/>
          <p:cNvCxnSpPr>
            <a:endCxn id="98" idx="1"/>
          </p:cNvCxnSpPr>
          <p:nvPr/>
        </p:nvCxnSpPr>
        <p:spPr>
          <a:xfrm>
            <a:off x="5133545" y="2058087"/>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endCxn id="99" idx="1"/>
          </p:cNvCxnSpPr>
          <p:nvPr/>
        </p:nvCxnSpPr>
        <p:spPr>
          <a:xfrm>
            <a:off x="5133545" y="2058087"/>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5134918" y="2382109"/>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5134918" y="2382109"/>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endCxn id="98" idx="1"/>
          </p:cNvCxnSpPr>
          <p:nvPr/>
        </p:nvCxnSpPr>
        <p:spPr>
          <a:xfrm flipV="1">
            <a:off x="5134918" y="2059460"/>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5150021" y="2719860"/>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a:off x="5150021" y="2719860"/>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V="1">
            <a:off x="5150021" y="2397211"/>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5137664" y="3064477"/>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5137664" y="3064477"/>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5137664" y="2741828"/>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a:off x="5139037" y="3374769"/>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V="1">
            <a:off x="5139037" y="3052120"/>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076777" y="197845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17" name="Rectangle 116"/>
          <p:cNvSpPr/>
          <p:nvPr/>
        </p:nvSpPr>
        <p:spPr>
          <a:xfrm>
            <a:off x="6078150" y="229561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18" name="Rectangle 117"/>
          <p:cNvSpPr/>
          <p:nvPr/>
        </p:nvSpPr>
        <p:spPr>
          <a:xfrm>
            <a:off x="6079523" y="262649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19" name="Rectangle 118"/>
          <p:cNvSpPr/>
          <p:nvPr/>
        </p:nvSpPr>
        <p:spPr>
          <a:xfrm>
            <a:off x="6074031" y="295738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20" name="Rectangle 119"/>
          <p:cNvSpPr/>
          <p:nvPr/>
        </p:nvSpPr>
        <p:spPr>
          <a:xfrm>
            <a:off x="6075404" y="327454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21" name="Straight Arrow Connector 120"/>
          <p:cNvCxnSpPr>
            <a:endCxn id="116" idx="1"/>
          </p:cNvCxnSpPr>
          <p:nvPr/>
        </p:nvCxnSpPr>
        <p:spPr>
          <a:xfrm>
            <a:off x="5766485" y="2059460"/>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a:endCxn id="117" idx="1"/>
          </p:cNvCxnSpPr>
          <p:nvPr/>
        </p:nvCxnSpPr>
        <p:spPr>
          <a:xfrm>
            <a:off x="5766485" y="2059460"/>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5767858" y="2383482"/>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5767858" y="2383482"/>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116" idx="1"/>
          </p:cNvCxnSpPr>
          <p:nvPr/>
        </p:nvCxnSpPr>
        <p:spPr>
          <a:xfrm flipV="1">
            <a:off x="5767858" y="2060833"/>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5782961" y="272123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a:off x="5782961" y="272123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5782961" y="239858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5770604" y="3065850"/>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5770604" y="3065850"/>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5770604" y="2743201"/>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771977" y="3376142"/>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flipV="1">
            <a:off x="5771977" y="3053493"/>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34" name="Rectangle 133"/>
          <p:cNvSpPr/>
          <p:nvPr/>
        </p:nvSpPr>
        <p:spPr>
          <a:xfrm>
            <a:off x="6702853" y="197982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35" name="Rectangle 134"/>
          <p:cNvSpPr/>
          <p:nvPr/>
        </p:nvSpPr>
        <p:spPr>
          <a:xfrm>
            <a:off x="6704226" y="2296983"/>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36" name="Rectangle 135"/>
          <p:cNvSpPr/>
          <p:nvPr/>
        </p:nvSpPr>
        <p:spPr>
          <a:xfrm>
            <a:off x="6705599" y="262787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37" name="Rectangle 136"/>
          <p:cNvSpPr/>
          <p:nvPr/>
        </p:nvSpPr>
        <p:spPr>
          <a:xfrm>
            <a:off x="6700107" y="295875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38" name="Rectangle 137"/>
          <p:cNvSpPr/>
          <p:nvPr/>
        </p:nvSpPr>
        <p:spPr>
          <a:xfrm>
            <a:off x="6701480" y="3275913"/>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39" name="Straight Arrow Connector 138"/>
          <p:cNvCxnSpPr>
            <a:endCxn id="134" idx="1"/>
          </p:cNvCxnSpPr>
          <p:nvPr/>
        </p:nvCxnSpPr>
        <p:spPr>
          <a:xfrm>
            <a:off x="6392561" y="206083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a:endCxn id="135" idx="1"/>
          </p:cNvCxnSpPr>
          <p:nvPr/>
        </p:nvCxnSpPr>
        <p:spPr>
          <a:xfrm>
            <a:off x="6392561" y="206083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6393934" y="2384855"/>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6393934" y="2384855"/>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endCxn id="134" idx="1"/>
          </p:cNvCxnSpPr>
          <p:nvPr/>
        </p:nvCxnSpPr>
        <p:spPr>
          <a:xfrm flipV="1">
            <a:off x="6393934" y="2062206"/>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a:off x="6409037" y="2722606"/>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6409037" y="2722606"/>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V="1">
            <a:off x="6409037" y="2399957"/>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a:off x="6396680" y="306722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a:off x="6396680" y="306722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V="1">
            <a:off x="6396680" y="274457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a:off x="6398053" y="3377515"/>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6398053" y="3054866"/>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52" name="Rectangle 151"/>
          <p:cNvSpPr/>
          <p:nvPr/>
        </p:nvSpPr>
        <p:spPr>
          <a:xfrm>
            <a:off x="7349523" y="1974335"/>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53" name="Rectangle 152"/>
          <p:cNvSpPr/>
          <p:nvPr/>
        </p:nvSpPr>
        <p:spPr>
          <a:xfrm>
            <a:off x="7350896" y="229149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54" name="Rectangle 153"/>
          <p:cNvSpPr/>
          <p:nvPr/>
        </p:nvSpPr>
        <p:spPr>
          <a:xfrm>
            <a:off x="7352269" y="2622378"/>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55" name="Rectangle 154"/>
          <p:cNvSpPr/>
          <p:nvPr/>
        </p:nvSpPr>
        <p:spPr>
          <a:xfrm>
            <a:off x="7346777" y="2953265"/>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56" name="Rectangle 155"/>
          <p:cNvSpPr/>
          <p:nvPr/>
        </p:nvSpPr>
        <p:spPr>
          <a:xfrm>
            <a:off x="7348150" y="327042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57" name="Straight Arrow Connector 156"/>
          <p:cNvCxnSpPr>
            <a:endCxn id="152" idx="1"/>
          </p:cNvCxnSpPr>
          <p:nvPr/>
        </p:nvCxnSpPr>
        <p:spPr>
          <a:xfrm>
            <a:off x="7039231" y="2055341"/>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endCxn id="153" idx="1"/>
          </p:cNvCxnSpPr>
          <p:nvPr/>
        </p:nvCxnSpPr>
        <p:spPr>
          <a:xfrm>
            <a:off x="7039231" y="2055341"/>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7040604" y="237936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7040604" y="237936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endCxn id="152" idx="1"/>
          </p:cNvCxnSpPr>
          <p:nvPr/>
        </p:nvCxnSpPr>
        <p:spPr>
          <a:xfrm flipV="1">
            <a:off x="7040604" y="205671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7055707" y="2717114"/>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7055707" y="2717114"/>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7055707" y="2394465"/>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a:off x="7043350" y="3061731"/>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7043350" y="3061731"/>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flipV="1">
            <a:off x="7043350" y="2739082"/>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a:off x="7044723" y="337202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7044723" y="304937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88" name="TextBox 187"/>
          <p:cNvSpPr txBox="1"/>
          <p:nvPr/>
        </p:nvSpPr>
        <p:spPr>
          <a:xfrm>
            <a:off x="2210486" y="1180758"/>
            <a:ext cx="441146" cy="461665"/>
          </a:xfrm>
          <a:prstGeom prst="rect">
            <a:avLst/>
          </a:prstGeom>
          <a:noFill/>
        </p:spPr>
        <p:txBody>
          <a:bodyPr wrap="none" rtlCol="0">
            <a:spAutoFit/>
          </a:bodyPr>
          <a:lstStyle/>
          <a:p>
            <a:r>
              <a:rPr lang="de-CH" sz="1200" dirty="0" err="1"/>
              <a:t>data</a:t>
            </a:r>
            <a:endParaRPr lang="de-CH" sz="1200" dirty="0"/>
          </a:p>
          <a:p>
            <a:r>
              <a:rPr lang="de-CH" sz="1200" dirty="0" err="1"/>
              <a:t>cost</a:t>
            </a:r>
            <a:endParaRPr lang="de-CH" sz="1200" dirty="0"/>
          </a:p>
        </p:txBody>
      </p:sp>
      <p:sp>
        <p:nvSpPr>
          <p:cNvPr id="189" name="TextBox 188"/>
          <p:cNvSpPr txBox="1"/>
          <p:nvPr/>
        </p:nvSpPr>
        <p:spPr>
          <a:xfrm>
            <a:off x="2294238" y="3680941"/>
            <a:ext cx="902861" cy="461665"/>
          </a:xfrm>
          <a:prstGeom prst="rect">
            <a:avLst/>
          </a:prstGeom>
          <a:noFill/>
        </p:spPr>
        <p:txBody>
          <a:bodyPr wrap="none" rtlCol="0">
            <a:spAutoFit/>
          </a:bodyPr>
          <a:lstStyle/>
          <a:p>
            <a:pPr algn="ctr"/>
            <a:r>
              <a:rPr lang="de-CH" sz="1200" dirty="0" err="1"/>
              <a:t>smoothness</a:t>
            </a:r>
            <a:endParaRPr lang="de-CH" sz="1200" dirty="0"/>
          </a:p>
          <a:p>
            <a:r>
              <a:rPr lang="de-CH" sz="1200" dirty="0" err="1"/>
              <a:t>cost</a:t>
            </a:r>
            <a:endParaRPr lang="de-CH" sz="1200" dirty="0"/>
          </a:p>
        </p:txBody>
      </p:sp>
      <p:cxnSp>
        <p:nvCxnSpPr>
          <p:cNvPr id="196" name="Straight Arrow Connector 195"/>
          <p:cNvCxnSpPr/>
          <p:nvPr/>
        </p:nvCxnSpPr>
        <p:spPr>
          <a:xfrm>
            <a:off x="2423297" y="1681891"/>
            <a:ext cx="0" cy="226541"/>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flipH="1" flipV="1">
            <a:off x="2711622" y="3459892"/>
            <a:ext cx="1373" cy="248507"/>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203" name="Left Brace 202"/>
          <p:cNvSpPr/>
          <p:nvPr/>
        </p:nvSpPr>
        <p:spPr>
          <a:xfrm>
            <a:off x="2032000" y="1990811"/>
            <a:ext cx="128097" cy="1462216"/>
          </a:xfrm>
          <a:prstGeom prst="leftBrac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4" name="TextBox 203"/>
          <p:cNvSpPr txBox="1"/>
          <p:nvPr/>
        </p:nvSpPr>
        <p:spPr>
          <a:xfrm>
            <a:off x="1442994" y="2445266"/>
            <a:ext cx="736099" cy="646331"/>
          </a:xfrm>
          <a:prstGeom prst="rect">
            <a:avLst/>
          </a:prstGeom>
          <a:noFill/>
        </p:spPr>
        <p:txBody>
          <a:bodyPr wrap="none" rtlCol="0">
            <a:spAutoFit/>
          </a:bodyPr>
          <a:lstStyle/>
          <a:p>
            <a:pPr algn="ctr"/>
            <a:r>
              <a:rPr lang="de-CH" sz="1200" dirty="0" err="1"/>
              <a:t>disparity</a:t>
            </a:r>
            <a:r>
              <a:rPr lang="de-CH" sz="1200" dirty="0"/>
              <a:t> </a:t>
            </a:r>
          </a:p>
          <a:p>
            <a:pPr algn="ctr"/>
            <a:r>
              <a:rPr lang="de-CH" sz="1200" dirty="0" err="1"/>
              <a:t>levels</a:t>
            </a:r>
            <a:endParaRPr lang="de-CH" sz="1200" dirty="0"/>
          </a:p>
          <a:p>
            <a:pPr algn="ctr"/>
            <a:endParaRPr lang="de-CH" sz="1200" dirty="0"/>
          </a:p>
        </p:txBody>
      </p:sp>
      <p:sp>
        <p:nvSpPr>
          <p:cNvPr id="205" name="TextBox 204"/>
          <p:cNvSpPr txBox="1"/>
          <p:nvPr/>
        </p:nvSpPr>
        <p:spPr>
          <a:xfrm>
            <a:off x="4100719" y="1423774"/>
            <a:ext cx="1409561" cy="338554"/>
          </a:xfrm>
          <a:prstGeom prst="rect">
            <a:avLst/>
          </a:prstGeom>
          <a:noFill/>
        </p:spPr>
        <p:txBody>
          <a:bodyPr wrap="none" rtlCol="0">
            <a:spAutoFit/>
          </a:bodyPr>
          <a:lstStyle/>
          <a:p>
            <a:pPr algn="ctr"/>
            <a:r>
              <a:rPr lang="de-CH" sz="1600" dirty="0" err="1"/>
              <a:t>image</a:t>
            </a:r>
            <a:r>
              <a:rPr lang="de-CH" sz="1600" dirty="0"/>
              <a:t> </a:t>
            </a:r>
            <a:r>
              <a:rPr lang="de-CH" sz="1600" dirty="0" err="1"/>
              <a:t>scanline</a:t>
            </a:r>
            <a:endParaRPr lang="de-CH" sz="1600" dirty="0"/>
          </a:p>
        </p:txBody>
      </p:sp>
      <p:sp>
        <p:nvSpPr>
          <p:cNvPr id="206" name="TextBox 205"/>
          <p:cNvSpPr txBox="1"/>
          <p:nvPr/>
        </p:nvSpPr>
        <p:spPr>
          <a:xfrm>
            <a:off x="2581189" y="5354594"/>
            <a:ext cx="2956258" cy="584776"/>
          </a:xfrm>
          <a:prstGeom prst="rect">
            <a:avLst/>
          </a:prstGeom>
          <a:noFill/>
        </p:spPr>
        <p:txBody>
          <a:bodyPr wrap="none" rtlCol="0">
            <a:spAutoFit/>
          </a:bodyPr>
          <a:lstStyle/>
          <a:p>
            <a:r>
              <a:rPr lang="de-CH" sz="1600" dirty="0" err="1">
                <a:latin typeface="Arial"/>
                <a:cs typeface="Arial"/>
              </a:rPr>
              <a:t>Step</a:t>
            </a:r>
            <a:r>
              <a:rPr lang="de-CH" sz="1600" dirty="0">
                <a:latin typeface="Arial"/>
                <a:cs typeface="Arial"/>
              </a:rPr>
              <a:t> 1 </a:t>
            </a:r>
            <a:r>
              <a:rPr lang="de-CH" sz="1600" dirty="0" err="1">
                <a:latin typeface="Arial"/>
                <a:cs typeface="Arial"/>
              </a:rPr>
              <a:t>path-cost</a:t>
            </a:r>
            <a:r>
              <a:rPr lang="de-CH" sz="1600" dirty="0">
                <a:latin typeface="Arial"/>
                <a:cs typeface="Arial"/>
              </a:rPr>
              <a:t> </a:t>
            </a:r>
            <a:r>
              <a:rPr lang="de-CH" sz="1600" dirty="0" err="1">
                <a:latin typeface="Arial"/>
                <a:cs typeface="Arial"/>
              </a:rPr>
              <a:t>propagation</a:t>
            </a:r>
            <a:endParaRPr lang="de-CH" sz="1600" dirty="0">
              <a:latin typeface="Arial"/>
              <a:cs typeface="Arial"/>
            </a:endParaRPr>
          </a:p>
          <a:p>
            <a:r>
              <a:rPr lang="de-CH" sz="1600" dirty="0" err="1">
                <a:latin typeface="Arial"/>
                <a:cs typeface="Arial"/>
              </a:rPr>
              <a:t>Step</a:t>
            </a:r>
            <a:r>
              <a:rPr lang="de-CH" sz="1600" dirty="0">
                <a:latin typeface="Arial"/>
                <a:cs typeface="Arial"/>
              </a:rPr>
              <a:t> 2 back-tracking </a:t>
            </a:r>
            <a:r>
              <a:rPr lang="de-CH" sz="1600" dirty="0" err="1">
                <a:latin typeface="Arial"/>
                <a:cs typeface="Arial"/>
              </a:rPr>
              <a:t>best</a:t>
            </a:r>
            <a:r>
              <a:rPr lang="de-CH" sz="1600" dirty="0">
                <a:latin typeface="Arial"/>
                <a:cs typeface="Arial"/>
              </a:rPr>
              <a:t> </a:t>
            </a:r>
            <a:r>
              <a:rPr lang="de-CH" sz="1600" dirty="0" err="1">
                <a:latin typeface="Arial"/>
                <a:cs typeface="Arial"/>
              </a:rPr>
              <a:t>path</a:t>
            </a:r>
            <a:endParaRPr lang="de-CH" sz="1600" dirty="0">
              <a:latin typeface="Arial"/>
              <a:cs typeface="Arial"/>
            </a:endParaRPr>
          </a:p>
        </p:txBody>
      </p:sp>
      <p:cxnSp>
        <p:nvCxnSpPr>
          <p:cNvPr id="207" name="Straight Arrow Connector 206"/>
          <p:cNvCxnSpPr/>
          <p:nvPr/>
        </p:nvCxnSpPr>
        <p:spPr>
          <a:xfrm flipV="1">
            <a:off x="5714315" y="5567405"/>
            <a:ext cx="409144" cy="2746"/>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flipH="1" flipV="1">
            <a:off x="5711568" y="5821405"/>
            <a:ext cx="381687" cy="4119"/>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219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
                                        </p:tgtEl>
                                        <p:attrNameLst>
                                          <p:attrName>fillcolor</p:attrName>
                                        </p:attrNameLst>
                                      </p:cBhvr>
                                      <p:to>
                                        <a:schemeClr val="accent2"/>
                                      </p:to>
                                    </p:animClr>
                                    <p:set>
                                      <p:cBhvr>
                                        <p:cTn id="7" dur="2000" fill="hold"/>
                                        <p:tgtEl>
                                          <p:spTgt spid="6"/>
                                        </p:tgtEl>
                                        <p:attrNameLst>
                                          <p:attrName>fill.type</p:attrName>
                                        </p:attrNameLst>
                                      </p:cBhvr>
                                      <p:to>
                                        <p:strVal val="solid"/>
                                      </p:to>
                                    </p:set>
                                    <p:set>
                                      <p:cBhvr>
                                        <p:cTn id="8" dur="2000" fill="hold"/>
                                        <p:tgtEl>
                                          <p:spTgt spid="6"/>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7"/>
                                        </p:tgtEl>
                                        <p:attrNameLst>
                                          <p:attrName>fillcolor</p:attrName>
                                        </p:attrNameLst>
                                      </p:cBhvr>
                                      <p:to>
                                        <a:schemeClr val="accent2"/>
                                      </p:to>
                                    </p:animClr>
                                    <p:set>
                                      <p:cBhvr>
                                        <p:cTn id="11" dur="2000" fill="hold"/>
                                        <p:tgtEl>
                                          <p:spTgt spid="7"/>
                                        </p:tgtEl>
                                        <p:attrNameLst>
                                          <p:attrName>fill.type</p:attrName>
                                        </p:attrNameLst>
                                      </p:cBhvr>
                                      <p:to>
                                        <p:strVal val="solid"/>
                                      </p:to>
                                    </p:set>
                                    <p:set>
                                      <p:cBhvr>
                                        <p:cTn id="12" dur="2000" fill="hold"/>
                                        <p:tgtEl>
                                          <p:spTgt spid="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8"/>
                                        </p:tgtEl>
                                        <p:attrNameLst>
                                          <p:attrName>fillcolor</p:attrName>
                                        </p:attrNameLst>
                                      </p:cBhvr>
                                      <p:to>
                                        <a:schemeClr val="accent2"/>
                                      </p:to>
                                    </p:animClr>
                                    <p:set>
                                      <p:cBhvr>
                                        <p:cTn id="15" dur="2000" fill="hold"/>
                                        <p:tgtEl>
                                          <p:spTgt spid="8"/>
                                        </p:tgtEl>
                                        <p:attrNameLst>
                                          <p:attrName>fill.type</p:attrName>
                                        </p:attrNameLst>
                                      </p:cBhvr>
                                      <p:to>
                                        <p:strVal val="solid"/>
                                      </p:to>
                                    </p:set>
                                    <p:set>
                                      <p:cBhvr>
                                        <p:cTn id="16" dur="2000" fill="hold"/>
                                        <p:tgtEl>
                                          <p:spTgt spid="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9"/>
                                        </p:tgtEl>
                                        <p:attrNameLst>
                                          <p:attrName>fillcolor</p:attrName>
                                        </p:attrNameLst>
                                      </p:cBhvr>
                                      <p:to>
                                        <a:schemeClr val="accent2"/>
                                      </p:to>
                                    </p:animClr>
                                    <p:set>
                                      <p:cBhvr>
                                        <p:cTn id="19" dur="2000" fill="hold"/>
                                        <p:tgtEl>
                                          <p:spTgt spid="9"/>
                                        </p:tgtEl>
                                        <p:attrNameLst>
                                          <p:attrName>fill.type</p:attrName>
                                        </p:attrNameLst>
                                      </p:cBhvr>
                                      <p:to>
                                        <p:strVal val="solid"/>
                                      </p:to>
                                    </p:set>
                                    <p:set>
                                      <p:cBhvr>
                                        <p:cTn id="20" dur="2000" fill="hold"/>
                                        <p:tgtEl>
                                          <p:spTgt spid="9"/>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10"/>
                                        </p:tgtEl>
                                        <p:attrNameLst>
                                          <p:attrName>fillcolor</p:attrName>
                                        </p:attrNameLst>
                                      </p:cBhvr>
                                      <p:to>
                                        <a:schemeClr val="accent2"/>
                                      </p:to>
                                    </p:animClr>
                                    <p:set>
                                      <p:cBhvr>
                                        <p:cTn id="23" dur="2000" fill="hold"/>
                                        <p:tgtEl>
                                          <p:spTgt spid="10"/>
                                        </p:tgtEl>
                                        <p:attrNameLst>
                                          <p:attrName>fill.type</p:attrName>
                                        </p:attrNameLst>
                                      </p:cBhvr>
                                      <p:to>
                                        <p:strVal val="solid"/>
                                      </p:to>
                                    </p:set>
                                    <p:set>
                                      <p:cBhvr>
                                        <p:cTn id="24" dur="2000" fill="hold"/>
                                        <p:tgtEl>
                                          <p:spTgt spid="10"/>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2000" fill="hold"/>
                                        <p:tgtEl>
                                          <p:spTgt spid="11"/>
                                        </p:tgtEl>
                                        <p:attrNameLst>
                                          <p:attrName>fillcolor</p:attrName>
                                        </p:attrNameLst>
                                      </p:cBhvr>
                                      <p:to>
                                        <a:schemeClr val="accent2"/>
                                      </p:to>
                                    </p:animClr>
                                    <p:set>
                                      <p:cBhvr>
                                        <p:cTn id="29" dur="2000" fill="hold"/>
                                        <p:tgtEl>
                                          <p:spTgt spid="11"/>
                                        </p:tgtEl>
                                        <p:attrNameLst>
                                          <p:attrName>fill.type</p:attrName>
                                        </p:attrNameLst>
                                      </p:cBhvr>
                                      <p:to>
                                        <p:strVal val="solid"/>
                                      </p:to>
                                    </p:set>
                                    <p:set>
                                      <p:cBhvr>
                                        <p:cTn id="30" dur="2000" fill="hold"/>
                                        <p:tgtEl>
                                          <p:spTgt spid="11"/>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2000" fill="hold"/>
                                        <p:tgtEl>
                                          <p:spTgt spid="17"/>
                                        </p:tgtEl>
                                        <p:attrNameLst>
                                          <p:attrName>stroke.color</p:attrName>
                                        </p:attrNameLst>
                                      </p:cBhvr>
                                      <p:to>
                                        <a:schemeClr val="accent2"/>
                                      </p:to>
                                    </p:animClr>
                                    <p:set>
                                      <p:cBhvr>
                                        <p:cTn id="35" dur="2000" fill="hold"/>
                                        <p:tgtEl>
                                          <p:spTgt spid="17"/>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7" presetClass="emph" presetSubtype="2" fill="hold" nodeType="clickEffect">
                                  <p:stCondLst>
                                    <p:cond delay="0"/>
                                  </p:stCondLst>
                                  <p:childTnLst>
                                    <p:animClr clrSpc="rgb" dir="cw">
                                      <p:cBhvr>
                                        <p:cTn id="39" dur="2000" fill="hold"/>
                                        <p:tgtEl>
                                          <p:spTgt spid="32"/>
                                        </p:tgtEl>
                                        <p:attrNameLst>
                                          <p:attrName>stroke.color</p:attrName>
                                        </p:attrNameLst>
                                      </p:cBhvr>
                                      <p:to>
                                        <a:schemeClr val="accent2"/>
                                      </p:to>
                                    </p:animClr>
                                    <p:set>
                                      <p:cBhvr>
                                        <p:cTn id="40" dur="2000" fill="hold"/>
                                        <p:tgtEl>
                                          <p:spTgt spid="32"/>
                                        </p:tgtEl>
                                        <p:attrNameLst>
                                          <p:attrName>stroke.on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 presetClass="emph" presetSubtype="2" fill="hold" nodeType="clickEffect">
                                  <p:stCondLst>
                                    <p:cond delay="0"/>
                                  </p:stCondLst>
                                  <p:childTnLst>
                                    <p:animClr clrSpc="rgb" dir="cw">
                                      <p:cBhvr>
                                        <p:cTn id="44" dur="2000" fill="hold"/>
                                        <p:tgtEl>
                                          <p:spTgt spid="12"/>
                                        </p:tgtEl>
                                        <p:attrNameLst>
                                          <p:attrName>fillcolor</p:attrName>
                                        </p:attrNameLst>
                                      </p:cBhvr>
                                      <p:to>
                                        <a:schemeClr val="accent2"/>
                                      </p:to>
                                    </p:animClr>
                                    <p:set>
                                      <p:cBhvr>
                                        <p:cTn id="45" dur="2000" fill="hold"/>
                                        <p:tgtEl>
                                          <p:spTgt spid="12"/>
                                        </p:tgtEl>
                                        <p:attrNameLst>
                                          <p:attrName>fill.type</p:attrName>
                                        </p:attrNameLst>
                                      </p:cBhvr>
                                      <p:to>
                                        <p:strVal val="solid"/>
                                      </p:to>
                                    </p:set>
                                    <p:set>
                                      <p:cBhvr>
                                        <p:cTn id="46" dur="2000" fill="hold"/>
                                        <p:tgtEl>
                                          <p:spTgt spid="12"/>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2000" fill="hold"/>
                                        <p:tgtEl>
                                          <p:spTgt spid="19"/>
                                        </p:tgtEl>
                                        <p:attrNameLst>
                                          <p:attrName>stroke.color</p:attrName>
                                        </p:attrNameLst>
                                      </p:cBhvr>
                                      <p:to>
                                        <a:schemeClr val="accent2"/>
                                      </p:to>
                                    </p:animClr>
                                    <p:set>
                                      <p:cBhvr>
                                        <p:cTn id="51" dur="2000" fill="hold"/>
                                        <p:tgtEl>
                                          <p:spTgt spid="19"/>
                                        </p:tgtEl>
                                        <p:attrNameLst>
                                          <p:attrName>stroke.on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2000" fill="hold"/>
                                        <p:tgtEl>
                                          <p:spTgt spid="30"/>
                                        </p:tgtEl>
                                        <p:attrNameLst>
                                          <p:attrName>stroke.color</p:attrName>
                                        </p:attrNameLst>
                                      </p:cBhvr>
                                      <p:to>
                                        <a:schemeClr val="accent2"/>
                                      </p:to>
                                    </p:animClr>
                                    <p:set>
                                      <p:cBhvr>
                                        <p:cTn id="56" dur="2000" fill="hold"/>
                                        <p:tgtEl>
                                          <p:spTgt spid="30"/>
                                        </p:tgtEl>
                                        <p:attrNameLst>
                                          <p:attrName>stroke.on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7" presetClass="emph" presetSubtype="2" fill="hold" nodeType="clickEffect">
                                  <p:stCondLst>
                                    <p:cond delay="0"/>
                                  </p:stCondLst>
                                  <p:childTnLst>
                                    <p:animClr clrSpc="rgb" dir="cw">
                                      <p:cBhvr>
                                        <p:cTn id="60" dur="2000" fill="hold"/>
                                        <p:tgtEl>
                                          <p:spTgt spid="37"/>
                                        </p:tgtEl>
                                        <p:attrNameLst>
                                          <p:attrName>stroke.color</p:attrName>
                                        </p:attrNameLst>
                                      </p:cBhvr>
                                      <p:to>
                                        <a:schemeClr val="accent2"/>
                                      </p:to>
                                    </p:animClr>
                                    <p:set>
                                      <p:cBhvr>
                                        <p:cTn id="61" dur="2000" fill="hold"/>
                                        <p:tgtEl>
                                          <p:spTgt spid="3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Dynamic </a:t>
            </a:r>
            <a:r>
              <a:rPr lang="de-CH" dirty="0" err="1"/>
              <a:t>programming</a:t>
            </a:r>
            <a:endParaRPr lang="de-CH" dirty="0"/>
          </a:p>
        </p:txBody>
      </p:sp>
      <p:sp>
        <p:nvSpPr>
          <p:cNvPr id="4" name="Slide Number Placeholder 3"/>
          <p:cNvSpPr>
            <a:spLocks noGrp="1"/>
          </p:cNvSpPr>
          <p:nvPr>
            <p:ph type="sldNum" sz="quarter" idx="10"/>
          </p:nvPr>
        </p:nvSpPr>
        <p:spPr/>
        <p:txBody>
          <a:bodyPr/>
          <a:lstStyle/>
          <a:p>
            <a:pPr>
              <a:defRPr/>
            </a:pPr>
            <a:fld id="{86049D46-9F82-1747-9106-103B841A78C1}" type="slidenum">
              <a:rPr lang="en-US" smtClean="0"/>
              <a:pPr>
                <a:defRPr/>
              </a:pPr>
              <a:t>58</a:t>
            </a:fld>
            <a:endParaRPr lang="en-US"/>
          </a:p>
        </p:txBody>
      </p:sp>
      <p:sp>
        <p:nvSpPr>
          <p:cNvPr id="6" name="Rectangle 5"/>
          <p:cNvSpPr/>
          <p:nvPr/>
        </p:nvSpPr>
        <p:spPr>
          <a:xfrm>
            <a:off x="2244811" y="197708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7" name="Rectangle 6"/>
          <p:cNvSpPr/>
          <p:nvPr/>
        </p:nvSpPr>
        <p:spPr>
          <a:xfrm>
            <a:off x="2246184" y="229423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8" name="Rectangle 7"/>
          <p:cNvSpPr/>
          <p:nvPr/>
        </p:nvSpPr>
        <p:spPr>
          <a:xfrm>
            <a:off x="2247557" y="262512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9" name="Rectangle 8"/>
          <p:cNvSpPr/>
          <p:nvPr/>
        </p:nvSpPr>
        <p:spPr>
          <a:xfrm>
            <a:off x="2242065" y="295601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0" name="Rectangle 9"/>
          <p:cNvSpPr/>
          <p:nvPr/>
        </p:nvSpPr>
        <p:spPr>
          <a:xfrm>
            <a:off x="2243438" y="327316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sp>
        <p:nvSpPr>
          <p:cNvPr id="11" name="Rectangle 10"/>
          <p:cNvSpPr/>
          <p:nvPr/>
        </p:nvSpPr>
        <p:spPr>
          <a:xfrm>
            <a:off x="2891481" y="197845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2" name="Rectangle 11"/>
          <p:cNvSpPr/>
          <p:nvPr/>
        </p:nvSpPr>
        <p:spPr>
          <a:xfrm>
            <a:off x="2892854" y="229561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3" name="Rectangle 12"/>
          <p:cNvSpPr/>
          <p:nvPr/>
        </p:nvSpPr>
        <p:spPr>
          <a:xfrm>
            <a:off x="2894227" y="262649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4" name="Rectangle 13"/>
          <p:cNvSpPr/>
          <p:nvPr/>
        </p:nvSpPr>
        <p:spPr>
          <a:xfrm>
            <a:off x="2888735" y="295738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5" name="Rectangle 14"/>
          <p:cNvSpPr/>
          <p:nvPr/>
        </p:nvSpPr>
        <p:spPr>
          <a:xfrm>
            <a:off x="2890108" y="327454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7" name="Straight Arrow Connector 16"/>
          <p:cNvCxnSpPr>
            <a:stCxn id="6" idx="3"/>
            <a:endCxn id="11" idx="1"/>
          </p:cNvCxnSpPr>
          <p:nvPr/>
        </p:nvCxnSpPr>
        <p:spPr>
          <a:xfrm>
            <a:off x="2581189" y="2059460"/>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2" idx="1"/>
          </p:cNvCxnSpPr>
          <p:nvPr/>
        </p:nvCxnSpPr>
        <p:spPr>
          <a:xfrm>
            <a:off x="2581189" y="2059460"/>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582562" y="2383482"/>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582562" y="2383482"/>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7" idx="3"/>
            <a:endCxn id="11" idx="1"/>
          </p:cNvCxnSpPr>
          <p:nvPr/>
        </p:nvCxnSpPr>
        <p:spPr>
          <a:xfrm flipV="1">
            <a:off x="2582562" y="2060833"/>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597665" y="272123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597665" y="272123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597665" y="239858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585308" y="3065850"/>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2585308" y="3065850"/>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2585308" y="2743201"/>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586681" y="3376142"/>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2586681" y="3053493"/>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531286" y="197982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45" name="Rectangle 44"/>
          <p:cNvSpPr/>
          <p:nvPr/>
        </p:nvSpPr>
        <p:spPr>
          <a:xfrm>
            <a:off x="3532659" y="2296983"/>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46" name="Rectangle 45"/>
          <p:cNvSpPr/>
          <p:nvPr/>
        </p:nvSpPr>
        <p:spPr>
          <a:xfrm>
            <a:off x="3534032" y="262787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47" name="Rectangle 46"/>
          <p:cNvSpPr/>
          <p:nvPr/>
        </p:nvSpPr>
        <p:spPr>
          <a:xfrm>
            <a:off x="3528540" y="295875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48" name="Rectangle 47"/>
          <p:cNvSpPr/>
          <p:nvPr/>
        </p:nvSpPr>
        <p:spPr>
          <a:xfrm>
            <a:off x="3529913" y="3275913"/>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49" name="Straight Arrow Connector 48"/>
          <p:cNvCxnSpPr>
            <a:endCxn id="44" idx="1"/>
          </p:cNvCxnSpPr>
          <p:nvPr/>
        </p:nvCxnSpPr>
        <p:spPr>
          <a:xfrm>
            <a:off x="3220994" y="206083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endCxn id="45" idx="1"/>
          </p:cNvCxnSpPr>
          <p:nvPr/>
        </p:nvCxnSpPr>
        <p:spPr>
          <a:xfrm>
            <a:off x="3220994" y="206083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3222367" y="2384855"/>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222367" y="2384855"/>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44" idx="1"/>
          </p:cNvCxnSpPr>
          <p:nvPr/>
        </p:nvCxnSpPr>
        <p:spPr>
          <a:xfrm flipV="1">
            <a:off x="3222367" y="2062206"/>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3237470" y="2722606"/>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3237470" y="2722606"/>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237470" y="2399957"/>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3225113" y="306722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225113" y="306722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225113" y="274457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3226486" y="3377515"/>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3226486" y="3054866"/>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4177956" y="1974335"/>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63" name="Rectangle 62"/>
          <p:cNvSpPr/>
          <p:nvPr/>
        </p:nvSpPr>
        <p:spPr>
          <a:xfrm>
            <a:off x="4179329" y="229149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64" name="Rectangle 63"/>
          <p:cNvSpPr/>
          <p:nvPr/>
        </p:nvSpPr>
        <p:spPr>
          <a:xfrm>
            <a:off x="4180702" y="2622378"/>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65" name="Rectangle 64"/>
          <p:cNvSpPr/>
          <p:nvPr/>
        </p:nvSpPr>
        <p:spPr>
          <a:xfrm>
            <a:off x="4175210" y="2953265"/>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66" name="Rectangle 65"/>
          <p:cNvSpPr/>
          <p:nvPr/>
        </p:nvSpPr>
        <p:spPr>
          <a:xfrm>
            <a:off x="4176583" y="327042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67" name="Straight Arrow Connector 66"/>
          <p:cNvCxnSpPr>
            <a:endCxn id="62" idx="1"/>
          </p:cNvCxnSpPr>
          <p:nvPr/>
        </p:nvCxnSpPr>
        <p:spPr>
          <a:xfrm>
            <a:off x="3867664" y="2055341"/>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63" idx="1"/>
          </p:cNvCxnSpPr>
          <p:nvPr/>
        </p:nvCxnSpPr>
        <p:spPr>
          <a:xfrm>
            <a:off x="3867664" y="2055341"/>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3869037" y="237936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3869037" y="237936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endCxn id="62" idx="1"/>
          </p:cNvCxnSpPr>
          <p:nvPr/>
        </p:nvCxnSpPr>
        <p:spPr>
          <a:xfrm flipV="1">
            <a:off x="3869037" y="205671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3884140" y="2717114"/>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3884140" y="2717114"/>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3884140" y="2394465"/>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3871783" y="3061731"/>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3871783" y="3061731"/>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3871783" y="2739082"/>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3873156" y="337202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3873156" y="304937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4817762" y="1975708"/>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81" name="Rectangle 80"/>
          <p:cNvSpPr/>
          <p:nvPr/>
        </p:nvSpPr>
        <p:spPr>
          <a:xfrm>
            <a:off x="4819135" y="229286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82" name="Rectangle 81"/>
          <p:cNvSpPr/>
          <p:nvPr/>
        </p:nvSpPr>
        <p:spPr>
          <a:xfrm>
            <a:off x="4820508" y="262375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83" name="Rectangle 82"/>
          <p:cNvSpPr/>
          <p:nvPr/>
        </p:nvSpPr>
        <p:spPr>
          <a:xfrm>
            <a:off x="4815016" y="2954638"/>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84" name="Rectangle 83"/>
          <p:cNvSpPr/>
          <p:nvPr/>
        </p:nvSpPr>
        <p:spPr>
          <a:xfrm>
            <a:off x="4816389" y="327179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85" name="Straight Arrow Connector 84"/>
          <p:cNvCxnSpPr>
            <a:endCxn id="80" idx="1"/>
          </p:cNvCxnSpPr>
          <p:nvPr/>
        </p:nvCxnSpPr>
        <p:spPr>
          <a:xfrm>
            <a:off x="4507470" y="2056714"/>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81" idx="1"/>
          </p:cNvCxnSpPr>
          <p:nvPr/>
        </p:nvCxnSpPr>
        <p:spPr>
          <a:xfrm>
            <a:off x="4507470" y="2056714"/>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508843" y="2380736"/>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4508843" y="2380736"/>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endCxn id="80" idx="1"/>
          </p:cNvCxnSpPr>
          <p:nvPr/>
        </p:nvCxnSpPr>
        <p:spPr>
          <a:xfrm flipV="1">
            <a:off x="4508843" y="2058087"/>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4523946" y="2718487"/>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523946" y="2718487"/>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4523946" y="2395838"/>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511589" y="3063104"/>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511589" y="3063104"/>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511589" y="2740455"/>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4512962" y="3373396"/>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4512962" y="3050747"/>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98" name="Rectangle 97"/>
          <p:cNvSpPr/>
          <p:nvPr/>
        </p:nvSpPr>
        <p:spPr>
          <a:xfrm>
            <a:off x="5443837" y="197708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99" name="Rectangle 98"/>
          <p:cNvSpPr/>
          <p:nvPr/>
        </p:nvSpPr>
        <p:spPr>
          <a:xfrm>
            <a:off x="5445210" y="229423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00" name="Rectangle 99"/>
          <p:cNvSpPr/>
          <p:nvPr/>
        </p:nvSpPr>
        <p:spPr>
          <a:xfrm>
            <a:off x="5446583" y="262512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01" name="Rectangle 100"/>
          <p:cNvSpPr/>
          <p:nvPr/>
        </p:nvSpPr>
        <p:spPr>
          <a:xfrm>
            <a:off x="5441091" y="295601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02" name="Rectangle 101"/>
          <p:cNvSpPr/>
          <p:nvPr/>
        </p:nvSpPr>
        <p:spPr>
          <a:xfrm>
            <a:off x="5442464" y="327316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03" name="Straight Arrow Connector 102"/>
          <p:cNvCxnSpPr>
            <a:endCxn id="98" idx="1"/>
          </p:cNvCxnSpPr>
          <p:nvPr/>
        </p:nvCxnSpPr>
        <p:spPr>
          <a:xfrm>
            <a:off x="5133545" y="2058087"/>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endCxn id="99" idx="1"/>
          </p:cNvCxnSpPr>
          <p:nvPr/>
        </p:nvCxnSpPr>
        <p:spPr>
          <a:xfrm>
            <a:off x="5133545" y="2058087"/>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5134918" y="2382109"/>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5134918" y="2382109"/>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endCxn id="98" idx="1"/>
          </p:cNvCxnSpPr>
          <p:nvPr/>
        </p:nvCxnSpPr>
        <p:spPr>
          <a:xfrm flipV="1">
            <a:off x="5134918" y="2059460"/>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5150021" y="2719860"/>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a:off x="5150021" y="2719860"/>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V="1">
            <a:off x="5150021" y="2397211"/>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5137664" y="3064477"/>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5137664" y="3064477"/>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5137664" y="2741828"/>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a:off x="5139037" y="3374769"/>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V="1">
            <a:off x="5139037" y="3052120"/>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076777" y="197845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17" name="Rectangle 116"/>
          <p:cNvSpPr/>
          <p:nvPr/>
        </p:nvSpPr>
        <p:spPr>
          <a:xfrm>
            <a:off x="6078150" y="229561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18" name="Rectangle 117"/>
          <p:cNvSpPr/>
          <p:nvPr/>
        </p:nvSpPr>
        <p:spPr>
          <a:xfrm>
            <a:off x="6079523" y="262649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19" name="Rectangle 118"/>
          <p:cNvSpPr/>
          <p:nvPr/>
        </p:nvSpPr>
        <p:spPr>
          <a:xfrm>
            <a:off x="6074031" y="2957384"/>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20" name="Rectangle 119"/>
          <p:cNvSpPr/>
          <p:nvPr/>
        </p:nvSpPr>
        <p:spPr>
          <a:xfrm>
            <a:off x="6075404" y="327454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21" name="Straight Arrow Connector 120"/>
          <p:cNvCxnSpPr>
            <a:endCxn id="116" idx="1"/>
          </p:cNvCxnSpPr>
          <p:nvPr/>
        </p:nvCxnSpPr>
        <p:spPr>
          <a:xfrm>
            <a:off x="5766485" y="2059460"/>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a:endCxn id="117" idx="1"/>
          </p:cNvCxnSpPr>
          <p:nvPr/>
        </p:nvCxnSpPr>
        <p:spPr>
          <a:xfrm>
            <a:off x="5766485" y="2059460"/>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5767858" y="2383482"/>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5767858" y="2383482"/>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116" idx="1"/>
          </p:cNvCxnSpPr>
          <p:nvPr/>
        </p:nvCxnSpPr>
        <p:spPr>
          <a:xfrm flipV="1">
            <a:off x="5767858" y="2060833"/>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5782961" y="272123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a:off x="5782961" y="272123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5782961" y="239858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5770604" y="3065850"/>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5770604" y="3065850"/>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5770604" y="2743201"/>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771977" y="3376142"/>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flipV="1">
            <a:off x="5771977" y="3053493"/>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34" name="Rectangle 133"/>
          <p:cNvSpPr/>
          <p:nvPr/>
        </p:nvSpPr>
        <p:spPr>
          <a:xfrm>
            <a:off x="6702853" y="197982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35" name="Rectangle 134"/>
          <p:cNvSpPr/>
          <p:nvPr/>
        </p:nvSpPr>
        <p:spPr>
          <a:xfrm>
            <a:off x="6704226" y="2296983"/>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36" name="Rectangle 135"/>
          <p:cNvSpPr/>
          <p:nvPr/>
        </p:nvSpPr>
        <p:spPr>
          <a:xfrm>
            <a:off x="6705599" y="2627870"/>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37" name="Rectangle 136"/>
          <p:cNvSpPr/>
          <p:nvPr/>
        </p:nvSpPr>
        <p:spPr>
          <a:xfrm>
            <a:off x="6700107" y="2958757"/>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38" name="Rectangle 137"/>
          <p:cNvSpPr/>
          <p:nvPr/>
        </p:nvSpPr>
        <p:spPr>
          <a:xfrm>
            <a:off x="6701480" y="3275913"/>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39" name="Straight Arrow Connector 138"/>
          <p:cNvCxnSpPr>
            <a:endCxn id="134" idx="1"/>
          </p:cNvCxnSpPr>
          <p:nvPr/>
        </p:nvCxnSpPr>
        <p:spPr>
          <a:xfrm>
            <a:off x="6392561" y="206083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a:endCxn id="135" idx="1"/>
          </p:cNvCxnSpPr>
          <p:nvPr/>
        </p:nvCxnSpPr>
        <p:spPr>
          <a:xfrm>
            <a:off x="6392561" y="206083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6393934" y="2384855"/>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6393934" y="2384855"/>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endCxn id="134" idx="1"/>
          </p:cNvCxnSpPr>
          <p:nvPr/>
        </p:nvCxnSpPr>
        <p:spPr>
          <a:xfrm flipV="1">
            <a:off x="6393934" y="2062206"/>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a:off x="6409037" y="2722606"/>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6409037" y="2722606"/>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V="1">
            <a:off x="6409037" y="2399957"/>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a:off x="6396680" y="306722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a:off x="6396680" y="306722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V="1">
            <a:off x="6396680" y="274457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a:off x="6398053" y="3377515"/>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6398053" y="3054866"/>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52" name="Rectangle 151"/>
          <p:cNvSpPr/>
          <p:nvPr/>
        </p:nvSpPr>
        <p:spPr>
          <a:xfrm>
            <a:off x="7349523" y="1974335"/>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53" name="Rectangle 152"/>
          <p:cNvSpPr/>
          <p:nvPr/>
        </p:nvSpPr>
        <p:spPr>
          <a:xfrm>
            <a:off x="7350896" y="229149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54" name="Rectangle 153"/>
          <p:cNvSpPr/>
          <p:nvPr/>
        </p:nvSpPr>
        <p:spPr>
          <a:xfrm>
            <a:off x="7352269" y="2622378"/>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55" name="Rectangle 154"/>
          <p:cNvSpPr/>
          <p:nvPr/>
        </p:nvSpPr>
        <p:spPr>
          <a:xfrm>
            <a:off x="7346777" y="2953265"/>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56" name="Rectangle 155"/>
          <p:cNvSpPr/>
          <p:nvPr/>
        </p:nvSpPr>
        <p:spPr>
          <a:xfrm>
            <a:off x="7348150" y="3270421"/>
            <a:ext cx="336378" cy="164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57" name="Straight Arrow Connector 156"/>
          <p:cNvCxnSpPr>
            <a:endCxn id="152" idx="1"/>
          </p:cNvCxnSpPr>
          <p:nvPr/>
        </p:nvCxnSpPr>
        <p:spPr>
          <a:xfrm>
            <a:off x="7039231" y="2055341"/>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endCxn id="153" idx="1"/>
          </p:cNvCxnSpPr>
          <p:nvPr/>
        </p:nvCxnSpPr>
        <p:spPr>
          <a:xfrm>
            <a:off x="7039231" y="2055341"/>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7040604" y="237936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7040604" y="2379363"/>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endCxn id="152" idx="1"/>
          </p:cNvCxnSpPr>
          <p:nvPr/>
        </p:nvCxnSpPr>
        <p:spPr>
          <a:xfrm flipV="1">
            <a:off x="7040604" y="205671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7055707" y="2717114"/>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7055707" y="2717114"/>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7055707" y="2394465"/>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a:off x="7043350" y="3061731"/>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7043350" y="3061731"/>
            <a:ext cx="311665" cy="318529"/>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flipV="1">
            <a:off x="7043350" y="2739082"/>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a:off x="7044723" y="3372023"/>
            <a:ext cx="310292" cy="137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7044723" y="3049374"/>
            <a:ext cx="308919" cy="315783"/>
          </a:xfrm>
          <a:prstGeom prst="straightConnector1">
            <a:avLst/>
          </a:prstGeom>
          <a:ln w="12700" cmpd="sng">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88" name="TextBox 187"/>
          <p:cNvSpPr txBox="1"/>
          <p:nvPr/>
        </p:nvSpPr>
        <p:spPr>
          <a:xfrm>
            <a:off x="2210486" y="1180758"/>
            <a:ext cx="441146" cy="461665"/>
          </a:xfrm>
          <a:prstGeom prst="rect">
            <a:avLst/>
          </a:prstGeom>
          <a:noFill/>
        </p:spPr>
        <p:txBody>
          <a:bodyPr wrap="none" rtlCol="0">
            <a:spAutoFit/>
          </a:bodyPr>
          <a:lstStyle/>
          <a:p>
            <a:r>
              <a:rPr lang="de-CH" sz="1200" dirty="0" err="1"/>
              <a:t>data</a:t>
            </a:r>
            <a:endParaRPr lang="de-CH" sz="1200" dirty="0"/>
          </a:p>
          <a:p>
            <a:r>
              <a:rPr lang="de-CH" sz="1200" dirty="0" err="1"/>
              <a:t>cost</a:t>
            </a:r>
            <a:endParaRPr lang="de-CH" sz="1200" dirty="0"/>
          </a:p>
        </p:txBody>
      </p:sp>
      <p:sp>
        <p:nvSpPr>
          <p:cNvPr id="189" name="TextBox 188"/>
          <p:cNvSpPr txBox="1"/>
          <p:nvPr/>
        </p:nvSpPr>
        <p:spPr>
          <a:xfrm>
            <a:off x="2294238" y="3680941"/>
            <a:ext cx="902861" cy="461665"/>
          </a:xfrm>
          <a:prstGeom prst="rect">
            <a:avLst/>
          </a:prstGeom>
          <a:noFill/>
        </p:spPr>
        <p:txBody>
          <a:bodyPr wrap="none" rtlCol="0">
            <a:spAutoFit/>
          </a:bodyPr>
          <a:lstStyle/>
          <a:p>
            <a:pPr algn="ctr"/>
            <a:r>
              <a:rPr lang="de-CH" sz="1200" dirty="0" err="1"/>
              <a:t>smoothness</a:t>
            </a:r>
            <a:endParaRPr lang="de-CH" sz="1200" dirty="0"/>
          </a:p>
          <a:p>
            <a:r>
              <a:rPr lang="de-CH" sz="1200" dirty="0" err="1"/>
              <a:t>cost</a:t>
            </a:r>
            <a:endParaRPr lang="de-CH" sz="1200" dirty="0"/>
          </a:p>
        </p:txBody>
      </p:sp>
      <p:cxnSp>
        <p:nvCxnSpPr>
          <p:cNvPr id="196" name="Straight Arrow Connector 195"/>
          <p:cNvCxnSpPr/>
          <p:nvPr/>
        </p:nvCxnSpPr>
        <p:spPr>
          <a:xfrm>
            <a:off x="2423297" y="1681891"/>
            <a:ext cx="0" cy="226541"/>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flipH="1" flipV="1">
            <a:off x="2711622" y="3459892"/>
            <a:ext cx="1373" cy="248507"/>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203" name="Left Brace 202"/>
          <p:cNvSpPr/>
          <p:nvPr/>
        </p:nvSpPr>
        <p:spPr>
          <a:xfrm>
            <a:off x="2032000" y="1990811"/>
            <a:ext cx="128097" cy="1462216"/>
          </a:xfrm>
          <a:prstGeom prst="leftBrac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4" name="TextBox 203"/>
          <p:cNvSpPr txBox="1"/>
          <p:nvPr/>
        </p:nvSpPr>
        <p:spPr>
          <a:xfrm>
            <a:off x="1442994" y="2445266"/>
            <a:ext cx="736099" cy="646331"/>
          </a:xfrm>
          <a:prstGeom prst="rect">
            <a:avLst/>
          </a:prstGeom>
          <a:noFill/>
        </p:spPr>
        <p:txBody>
          <a:bodyPr wrap="none" rtlCol="0">
            <a:spAutoFit/>
          </a:bodyPr>
          <a:lstStyle/>
          <a:p>
            <a:pPr algn="ctr"/>
            <a:r>
              <a:rPr lang="de-CH" sz="1200" dirty="0" err="1"/>
              <a:t>disparity</a:t>
            </a:r>
            <a:r>
              <a:rPr lang="de-CH" sz="1200" dirty="0"/>
              <a:t> </a:t>
            </a:r>
          </a:p>
          <a:p>
            <a:pPr algn="ctr"/>
            <a:r>
              <a:rPr lang="de-CH" sz="1200" dirty="0" err="1"/>
              <a:t>levels</a:t>
            </a:r>
            <a:endParaRPr lang="de-CH" sz="1200" dirty="0"/>
          </a:p>
          <a:p>
            <a:pPr algn="ctr"/>
            <a:endParaRPr lang="de-CH" sz="1200" dirty="0"/>
          </a:p>
        </p:txBody>
      </p:sp>
      <p:sp>
        <p:nvSpPr>
          <p:cNvPr id="205" name="TextBox 204"/>
          <p:cNvSpPr txBox="1"/>
          <p:nvPr/>
        </p:nvSpPr>
        <p:spPr>
          <a:xfrm>
            <a:off x="4100719" y="1423774"/>
            <a:ext cx="1409561" cy="338554"/>
          </a:xfrm>
          <a:prstGeom prst="rect">
            <a:avLst/>
          </a:prstGeom>
          <a:noFill/>
        </p:spPr>
        <p:txBody>
          <a:bodyPr wrap="none" rtlCol="0">
            <a:spAutoFit/>
          </a:bodyPr>
          <a:lstStyle/>
          <a:p>
            <a:pPr algn="ctr"/>
            <a:r>
              <a:rPr lang="de-CH" sz="1600" dirty="0" err="1"/>
              <a:t>image</a:t>
            </a:r>
            <a:r>
              <a:rPr lang="de-CH" sz="1600" dirty="0"/>
              <a:t> </a:t>
            </a:r>
            <a:r>
              <a:rPr lang="de-CH" sz="1600" dirty="0" err="1"/>
              <a:t>scanline</a:t>
            </a:r>
            <a:endParaRPr lang="de-CH" sz="1600" dirty="0"/>
          </a:p>
        </p:txBody>
      </p:sp>
      <p:sp>
        <p:nvSpPr>
          <p:cNvPr id="206" name="TextBox 205"/>
          <p:cNvSpPr txBox="1"/>
          <p:nvPr/>
        </p:nvSpPr>
        <p:spPr>
          <a:xfrm>
            <a:off x="2581189" y="5354594"/>
            <a:ext cx="2956258" cy="584776"/>
          </a:xfrm>
          <a:prstGeom prst="rect">
            <a:avLst/>
          </a:prstGeom>
          <a:noFill/>
        </p:spPr>
        <p:txBody>
          <a:bodyPr wrap="none" rtlCol="0">
            <a:spAutoFit/>
          </a:bodyPr>
          <a:lstStyle/>
          <a:p>
            <a:r>
              <a:rPr lang="de-CH" sz="1600" dirty="0" err="1">
                <a:latin typeface="Arial"/>
                <a:cs typeface="Arial"/>
              </a:rPr>
              <a:t>Step</a:t>
            </a:r>
            <a:r>
              <a:rPr lang="de-CH" sz="1600" dirty="0">
                <a:latin typeface="Arial"/>
                <a:cs typeface="Arial"/>
              </a:rPr>
              <a:t> 1 </a:t>
            </a:r>
            <a:r>
              <a:rPr lang="de-CH" sz="1600" dirty="0" err="1">
                <a:latin typeface="Arial"/>
                <a:cs typeface="Arial"/>
              </a:rPr>
              <a:t>path-cost</a:t>
            </a:r>
            <a:r>
              <a:rPr lang="de-CH" sz="1600" dirty="0">
                <a:latin typeface="Arial"/>
                <a:cs typeface="Arial"/>
              </a:rPr>
              <a:t> </a:t>
            </a:r>
            <a:r>
              <a:rPr lang="de-CH" sz="1600" dirty="0" err="1">
                <a:latin typeface="Arial"/>
                <a:cs typeface="Arial"/>
              </a:rPr>
              <a:t>propagation</a:t>
            </a:r>
            <a:endParaRPr lang="de-CH" sz="1600" dirty="0">
              <a:latin typeface="Arial"/>
              <a:cs typeface="Arial"/>
            </a:endParaRPr>
          </a:p>
          <a:p>
            <a:r>
              <a:rPr lang="de-CH" sz="1600" dirty="0" err="1">
                <a:latin typeface="Arial"/>
                <a:cs typeface="Arial"/>
              </a:rPr>
              <a:t>Step</a:t>
            </a:r>
            <a:r>
              <a:rPr lang="de-CH" sz="1600" dirty="0">
                <a:latin typeface="Arial"/>
                <a:cs typeface="Arial"/>
              </a:rPr>
              <a:t> 2 back-tracking </a:t>
            </a:r>
            <a:r>
              <a:rPr lang="de-CH" sz="1600" dirty="0" err="1">
                <a:latin typeface="Arial"/>
                <a:cs typeface="Arial"/>
              </a:rPr>
              <a:t>best</a:t>
            </a:r>
            <a:r>
              <a:rPr lang="de-CH" sz="1600" dirty="0">
                <a:latin typeface="Arial"/>
                <a:cs typeface="Arial"/>
              </a:rPr>
              <a:t> </a:t>
            </a:r>
            <a:r>
              <a:rPr lang="de-CH" sz="1600" dirty="0" err="1">
                <a:latin typeface="Arial"/>
                <a:cs typeface="Arial"/>
              </a:rPr>
              <a:t>path</a:t>
            </a:r>
            <a:endParaRPr lang="de-CH" sz="1600" dirty="0">
              <a:latin typeface="Arial"/>
              <a:cs typeface="Arial"/>
            </a:endParaRPr>
          </a:p>
        </p:txBody>
      </p:sp>
      <p:cxnSp>
        <p:nvCxnSpPr>
          <p:cNvPr id="207" name="Straight Arrow Connector 206"/>
          <p:cNvCxnSpPr/>
          <p:nvPr/>
        </p:nvCxnSpPr>
        <p:spPr>
          <a:xfrm flipV="1">
            <a:off x="5714315" y="5567405"/>
            <a:ext cx="409144" cy="2746"/>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flipH="1" flipV="1">
            <a:off x="5711568" y="5821405"/>
            <a:ext cx="381687" cy="4119"/>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555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6"/>
                                        </p:tgtEl>
                                        <p:attrNameLst>
                                          <p:attrName>fillcolor</p:attrName>
                                        </p:attrNameLst>
                                      </p:cBhvr>
                                      <p:to>
                                        <a:schemeClr val="accent2"/>
                                      </p:to>
                                    </p:animClr>
                                    <p:set>
                                      <p:cBhvr>
                                        <p:cTn id="7" dur="2000" fill="hold"/>
                                        <p:tgtEl>
                                          <p:spTgt spid="6"/>
                                        </p:tgtEl>
                                        <p:attrNameLst>
                                          <p:attrName>fill.type</p:attrName>
                                        </p:attrNameLst>
                                      </p:cBhvr>
                                      <p:to>
                                        <p:strVal val="solid"/>
                                      </p:to>
                                    </p:set>
                                    <p:set>
                                      <p:cBhvr>
                                        <p:cTn id="8" dur="2000" fill="hold"/>
                                        <p:tgtEl>
                                          <p:spTgt spid="6"/>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7"/>
                                        </p:tgtEl>
                                        <p:attrNameLst>
                                          <p:attrName>fillcolor</p:attrName>
                                        </p:attrNameLst>
                                      </p:cBhvr>
                                      <p:to>
                                        <a:schemeClr val="accent2"/>
                                      </p:to>
                                    </p:animClr>
                                    <p:set>
                                      <p:cBhvr>
                                        <p:cTn id="11" dur="2000" fill="hold"/>
                                        <p:tgtEl>
                                          <p:spTgt spid="7"/>
                                        </p:tgtEl>
                                        <p:attrNameLst>
                                          <p:attrName>fill.type</p:attrName>
                                        </p:attrNameLst>
                                      </p:cBhvr>
                                      <p:to>
                                        <p:strVal val="solid"/>
                                      </p:to>
                                    </p:set>
                                    <p:set>
                                      <p:cBhvr>
                                        <p:cTn id="12" dur="2000" fill="hold"/>
                                        <p:tgtEl>
                                          <p:spTgt spid="7"/>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8"/>
                                        </p:tgtEl>
                                        <p:attrNameLst>
                                          <p:attrName>fillcolor</p:attrName>
                                        </p:attrNameLst>
                                      </p:cBhvr>
                                      <p:to>
                                        <a:schemeClr val="accent2"/>
                                      </p:to>
                                    </p:animClr>
                                    <p:set>
                                      <p:cBhvr>
                                        <p:cTn id="15" dur="2000" fill="hold"/>
                                        <p:tgtEl>
                                          <p:spTgt spid="8"/>
                                        </p:tgtEl>
                                        <p:attrNameLst>
                                          <p:attrName>fill.type</p:attrName>
                                        </p:attrNameLst>
                                      </p:cBhvr>
                                      <p:to>
                                        <p:strVal val="solid"/>
                                      </p:to>
                                    </p:set>
                                    <p:set>
                                      <p:cBhvr>
                                        <p:cTn id="16" dur="2000" fill="hold"/>
                                        <p:tgtEl>
                                          <p:spTgt spid="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9"/>
                                        </p:tgtEl>
                                        <p:attrNameLst>
                                          <p:attrName>fillcolor</p:attrName>
                                        </p:attrNameLst>
                                      </p:cBhvr>
                                      <p:to>
                                        <a:schemeClr val="accent2"/>
                                      </p:to>
                                    </p:animClr>
                                    <p:set>
                                      <p:cBhvr>
                                        <p:cTn id="19" dur="2000" fill="hold"/>
                                        <p:tgtEl>
                                          <p:spTgt spid="9"/>
                                        </p:tgtEl>
                                        <p:attrNameLst>
                                          <p:attrName>fill.type</p:attrName>
                                        </p:attrNameLst>
                                      </p:cBhvr>
                                      <p:to>
                                        <p:strVal val="solid"/>
                                      </p:to>
                                    </p:set>
                                    <p:set>
                                      <p:cBhvr>
                                        <p:cTn id="20" dur="2000" fill="hold"/>
                                        <p:tgtEl>
                                          <p:spTgt spid="9"/>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2000" fill="hold"/>
                                        <p:tgtEl>
                                          <p:spTgt spid="10"/>
                                        </p:tgtEl>
                                        <p:attrNameLst>
                                          <p:attrName>fillcolor</p:attrName>
                                        </p:attrNameLst>
                                      </p:cBhvr>
                                      <p:to>
                                        <a:schemeClr val="accent2"/>
                                      </p:to>
                                    </p:animClr>
                                    <p:set>
                                      <p:cBhvr>
                                        <p:cTn id="23" dur="2000" fill="hold"/>
                                        <p:tgtEl>
                                          <p:spTgt spid="10"/>
                                        </p:tgtEl>
                                        <p:attrNameLst>
                                          <p:attrName>fill.type</p:attrName>
                                        </p:attrNameLst>
                                      </p:cBhvr>
                                      <p:to>
                                        <p:strVal val="solid"/>
                                      </p:to>
                                    </p:set>
                                    <p:set>
                                      <p:cBhvr>
                                        <p:cTn id="24" dur="2000" fill="hold"/>
                                        <p:tgtEl>
                                          <p:spTgt spid="10"/>
                                        </p:tgtEl>
                                        <p:attrNameLst>
                                          <p:attrName>fill.on</p:attrName>
                                        </p:attrNameLst>
                                      </p:cBhvr>
                                      <p:to>
                                        <p:strVal val="true"/>
                                      </p:to>
                                    </p:set>
                                  </p:childTnLst>
                                </p:cTn>
                              </p:par>
                              <p:par>
                                <p:cTn id="25" presetID="7" presetClass="emph" presetSubtype="2" fill="hold" nodeType="withEffect">
                                  <p:stCondLst>
                                    <p:cond delay="0"/>
                                  </p:stCondLst>
                                  <p:childTnLst>
                                    <p:animClr clrSpc="rgb" dir="cw">
                                      <p:cBhvr>
                                        <p:cTn id="26" dur="2000" fill="hold"/>
                                        <p:tgtEl>
                                          <p:spTgt spid="17"/>
                                        </p:tgtEl>
                                        <p:attrNameLst>
                                          <p:attrName>stroke.color</p:attrName>
                                        </p:attrNameLst>
                                      </p:cBhvr>
                                      <p:to>
                                        <a:schemeClr val="accent2"/>
                                      </p:to>
                                    </p:animClr>
                                    <p:set>
                                      <p:cBhvr>
                                        <p:cTn id="27" dur="2000" fill="hold"/>
                                        <p:tgtEl>
                                          <p:spTgt spid="17"/>
                                        </p:tgtEl>
                                        <p:attrNameLst>
                                          <p:attrName>stroke.on</p:attrName>
                                        </p:attrNameLst>
                                      </p:cBhvr>
                                      <p:to>
                                        <p:strVal val="true"/>
                                      </p:to>
                                    </p:set>
                                  </p:childTnLst>
                                </p:cTn>
                              </p:par>
                              <p:par>
                                <p:cTn id="28" presetID="7" presetClass="emph" presetSubtype="2" fill="hold" nodeType="withEffect">
                                  <p:stCondLst>
                                    <p:cond delay="0"/>
                                  </p:stCondLst>
                                  <p:childTnLst>
                                    <p:animClr clrSpc="rgb" dir="cw">
                                      <p:cBhvr>
                                        <p:cTn id="29" dur="2000" fill="hold"/>
                                        <p:tgtEl>
                                          <p:spTgt spid="19"/>
                                        </p:tgtEl>
                                        <p:attrNameLst>
                                          <p:attrName>stroke.color</p:attrName>
                                        </p:attrNameLst>
                                      </p:cBhvr>
                                      <p:to>
                                        <a:schemeClr val="accent2"/>
                                      </p:to>
                                    </p:animClr>
                                    <p:set>
                                      <p:cBhvr>
                                        <p:cTn id="30" dur="2000" fill="hold"/>
                                        <p:tgtEl>
                                          <p:spTgt spid="19"/>
                                        </p:tgtEl>
                                        <p:attrNameLst>
                                          <p:attrName>stroke.on</p:attrName>
                                        </p:attrNameLst>
                                      </p:cBhvr>
                                      <p:to>
                                        <p:strVal val="true"/>
                                      </p:to>
                                    </p:set>
                                  </p:childTnLst>
                                </p:cTn>
                              </p:par>
                              <p:par>
                                <p:cTn id="31" presetID="7" presetClass="emph" presetSubtype="2" fill="hold" nodeType="withEffect">
                                  <p:stCondLst>
                                    <p:cond delay="0"/>
                                  </p:stCondLst>
                                  <p:childTnLst>
                                    <p:animClr clrSpc="rgb" dir="cw">
                                      <p:cBhvr>
                                        <p:cTn id="32" dur="2000" fill="hold"/>
                                        <p:tgtEl>
                                          <p:spTgt spid="30"/>
                                        </p:tgtEl>
                                        <p:attrNameLst>
                                          <p:attrName>stroke.color</p:attrName>
                                        </p:attrNameLst>
                                      </p:cBhvr>
                                      <p:to>
                                        <a:schemeClr val="accent2"/>
                                      </p:to>
                                    </p:animClr>
                                    <p:set>
                                      <p:cBhvr>
                                        <p:cTn id="33" dur="2000" fill="hold"/>
                                        <p:tgtEl>
                                          <p:spTgt spid="30"/>
                                        </p:tgtEl>
                                        <p:attrNameLst>
                                          <p:attrName>stroke.on</p:attrName>
                                        </p:attrNameLst>
                                      </p:cBhvr>
                                      <p:to>
                                        <p:strVal val="true"/>
                                      </p:to>
                                    </p:set>
                                  </p:childTnLst>
                                </p:cTn>
                              </p:par>
                              <p:par>
                                <p:cTn id="34" presetID="7" presetClass="emph" presetSubtype="2" fill="hold" nodeType="withEffect">
                                  <p:stCondLst>
                                    <p:cond delay="0"/>
                                  </p:stCondLst>
                                  <p:childTnLst>
                                    <p:animClr clrSpc="rgb" dir="cw">
                                      <p:cBhvr>
                                        <p:cTn id="35" dur="2000" fill="hold"/>
                                        <p:tgtEl>
                                          <p:spTgt spid="31"/>
                                        </p:tgtEl>
                                        <p:attrNameLst>
                                          <p:attrName>stroke.color</p:attrName>
                                        </p:attrNameLst>
                                      </p:cBhvr>
                                      <p:to>
                                        <a:schemeClr val="accent2"/>
                                      </p:to>
                                    </p:animClr>
                                    <p:set>
                                      <p:cBhvr>
                                        <p:cTn id="36" dur="2000" fill="hold"/>
                                        <p:tgtEl>
                                          <p:spTgt spid="31"/>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2000" fill="hold"/>
                                        <p:tgtEl>
                                          <p:spTgt spid="32"/>
                                        </p:tgtEl>
                                        <p:attrNameLst>
                                          <p:attrName>stroke.color</p:attrName>
                                        </p:attrNameLst>
                                      </p:cBhvr>
                                      <p:to>
                                        <a:schemeClr val="accent2"/>
                                      </p:to>
                                    </p:animClr>
                                    <p:set>
                                      <p:cBhvr>
                                        <p:cTn id="39" dur="2000" fill="hold"/>
                                        <p:tgtEl>
                                          <p:spTgt spid="32"/>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2000" fill="hold"/>
                                        <p:tgtEl>
                                          <p:spTgt spid="35"/>
                                        </p:tgtEl>
                                        <p:attrNameLst>
                                          <p:attrName>stroke.color</p:attrName>
                                        </p:attrNameLst>
                                      </p:cBhvr>
                                      <p:to>
                                        <a:schemeClr val="accent2"/>
                                      </p:to>
                                    </p:animClr>
                                    <p:set>
                                      <p:cBhvr>
                                        <p:cTn id="42" dur="2000" fill="hold"/>
                                        <p:tgtEl>
                                          <p:spTgt spid="35"/>
                                        </p:tgtEl>
                                        <p:attrNameLst>
                                          <p:attrName>stroke.on</p:attrName>
                                        </p:attrNameLst>
                                      </p:cBhvr>
                                      <p:to>
                                        <p:strVal val="true"/>
                                      </p:to>
                                    </p:set>
                                  </p:childTnLst>
                                </p:cTn>
                              </p:par>
                              <p:par>
                                <p:cTn id="43" presetID="7" presetClass="emph" presetSubtype="2" fill="hold" nodeType="withEffect">
                                  <p:stCondLst>
                                    <p:cond delay="0"/>
                                  </p:stCondLst>
                                  <p:childTnLst>
                                    <p:animClr clrSpc="rgb" dir="cw">
                                      <p:cBhvr>
                                        <p:cTn id="44" dur="2000" fill="hold"/>
                                        <p:tgtEl>
                                          <p:spTgt spid="36"/>
                                        </p:tgtEl>
                                        <p:attrNameLst>
                                          <p:attrName>stroke.color</p:attrName>
                                        </p:attrNameLst>
                                      </p:cBhvr>
                                      <p:to>
                                        <a:schemeClr val="accent2"/>
                                      </p:to>
                                    </p:animClr>
                                    <p:set>
                                      <p:cBhvr>
                                        <p:cTn id="45" dur="2000" fill="hold"/>
                                        <p:tgtEl>
                                          <p:spTgt spid="36"/>
                                        </p:tgtEl>
                                        <p:attrNameLst>
                                          <p:attrName>stroke.on</p:attrName>
                                        </p:attrNameLst>
                                      </p:cBhvr>
                                      <p:to>
                                        <p:strVal val="true"/>
                                      </p:to>
                                    </p:set>
                                  </p:childTnLst>
                                </p:cTn>
                              </p:par>
                              <p:par>
                                <p:cTn id="46" presetID="7" presetClass="emph" presetSubtype="2" fill="hold" nodeType="withEffect">
                                  <p:stCondLst>
                                    <p:cond delay="0"/>
                                  </p:stCondLst>
                                  <p:childTnLst>
                                    <p:animClr clrSpc="rgb" dir="cw">
                                      <p:cBhvr>
                                        <p:cTn id="47" dur="2000" fill="hold"/>
                                        <p:tgtEl>
                                          <p:spTgt spid="37"/>
                                        </p:tgtEl>
                                        <p:attrNameLst>
                                          <p:attrName>stroke.color</p:attrName>
                                        </p:attrNameLst>
                                      </p:cBhvr>
                                      <p:to>
                                        <a:schemeClr val="accent2"/>
                                      </p:to>
                                    </p:animClr>
                                    <p:set>
                                      <p:cBhvr>
                                        <p:cTn id="48" dur="2000" fill="hold"/>
                                        <p:tgtEl>
                                          <p:spTgt spid="37"/>
                                        </p:tgtEl>
                                        <p:attrNameLst>
                                          <p:attrName>stroke.on</p:attrName>
                                        </p:attrNameLst>
                                      </p:cBhvr>
                                      <p:to>
                                        <p:strVal val="true"/>
                                      </p:to>
                                    </p:set>
                                  </p:childTnLst>
                                </p:cTn>
                              </p:par>
                              <p:par>
                                <p:cTn id="49" presetID="7" presetClass="emph" presetSubtype="2" fill="hold" nodeType="withEffect">
                                  <p:stCondLst>
                                    <p:cond delay="0"/>
                                  </p:stCondLst>
                                  <p:childTnLst>
                                    <p:animClr clrSpc="rgb" dir="cw">
                                      <p:cBhvr>
                                        <p:cTn id="50" dur="2000" fill="hold"/>
                                        <p:tgtEl>
                                          <p:spTgt spid="38"/>
                                        </p:tgtEl>
                                        <p:attrNameLst>
                                          <p:attrName>stroke.color</p:attrName>
                                        </p:attrNameLst>
                                      </p:cBhvr>
                                      <p:to>
                                        <a:schemeClr val="accent2"/>
                                      </p:to>
                                    </p:animClr>
                                    <p:set>
                                      <p:cBhvr>
                                        <p:cTn id="51" dur="2000" fill="hold"/>
                                        <p:tgtEl>
                                          <p:spTgt spid="38"/>
                                        </p:tgtEl>
                                        <p:attrNameLst>
                                          <p:attrName>stroke.on</p:attrName>
                                        </p:attrNameLst>
                                      </p:cBhvr>
                                      <p:to>
                                        <p:strVal val="true"/>
                                      </p:to>
                                    </p:set>
                                  </p:childTnLst>
                                </p:cTn>
                              </p:par>
                              <p:par>
                                <p:cTn id="52" presetID="7" presetClass="emph" presetSubtype="2" fill="hold" nodeType="withEffect">
                                  <p:stCondLst>
                                    <p:cond delay="0"/>
                                  </p:stCondLst>
                                  <p:childTnLst>
                                    <p:animClr clrSpc="rgb" dir="cw">
                                      <p:cBhvr>
                                        <p:cTn id="53" dur="2000" fill="hold"/>
                                        <p:tgtEl>
                                          <p:spTgt spid="39"/>
                                        </p:tgtEl>
                                        <p:attrNameLst>
                                          <p:attrName>stroke.color</p:attrName>
                                        </p:attrNameLst>
                                      </p:cBhvr>
                                      <p:to>
                                        <a:schemeClr val="accent2"/>
                                      </p:to>
                                    </p:animClr>
                                    <p:set>
                                      <p:cBhvr>
                                        <p:cTn id="54" dur="2000" fill="hold"/>
                                        <p:tgtEl>
                                          <p:spTgt spid="39"/>
                                        </p:tgtEl>
                                        <p:attrNameLst>
                                          <p:attrName>stroke.on</p:attrName>
                                        </p:attrNameLst>
                                      </p:cBhvr>
                                      <p:to>
                                        <p:strVal val="true"/>
                                      </p:to>
                                    </p:set>
                                  </p:childTnLst>
                                </p:cTn>
                              </p:par>
                              <p:par>
                                <p:cTn id="55" presetID="7" presetClass="emph" presetSubtype="2" fill="hold" nodeType="withEffect">
                                  <p:stCondLst>
                                    <p:cond delay="0"/>
                                  </p:stCondLst>
                                  <p:childTnLst>
                                    <p:animClr clrSpc="rgb" dir="cw">
                                      <p:cBhvr>
                                        <p:cTn id="56" dur="2000" fill="hold"/>
                                        <p:tgtEl>
                                          <p:spTgt spid="40"/>
                                        </p:tgtEl>
                                        <p:attrNameLst>
                                          <p:attrName>stroke.color</p:attrName>
                                        </p:attrNameLst>
                                      </p:cBhvr>
                                      <p:to>
                                        <a:schemeClr val="accent2"/>
                                      </p:to>
                                    </p:animClr>
                                    <p:set>
                                      <p:cBhvr>
                                        <p:cTn id="57" dur="2000" fill="hold"/>
                                        <p:tgtEl>
                                          <p:spTgt spid="40"/>
                                        </p:tgtEl>
                                        <p:attrNameLst>
                                          <p:attrName>stroke.on</p:attrName>
                                        </p:attrNameLst>
                                      </p:cBhvr>
                                      <p:to>
                                        <p:strVal val="true"/>
                                      </p:to>
                                    </p:set>
                                  </p:childTnLst>
                                </p:cTn>
                              </p:par>
                              <p:par>
                                <p:cTn id="58" presetID="7" presetClass="emph" presetSubtype="2" fill="hold" nodeType="withEffect">
                                  <p:stCondLst>
                                    <p:cond delay="0"/>
                                  </p:stCondLst>
                                  <p:childTnLst>
                                    <p:animClr clrSpc="rgb" dir="cw">
                                      <p:cBhvr>
                                        <p:cTn id="59" dur="2000" fill="hold"/>
                                        <p:tgtEl>
                                          <p:spTgt spid="41"/>
                                        </p:tgtEl>
                                        <p:attrNameLst>
                                          <p:attrName>stroke.color</p:attrName>
                                        </p:attrNameLst>
                                      </p:cBhvr>
                                      <p:to>
                                        <a:schemeClr val="accent2"/>
                                      </p:to>
                                    </p:animClr>
                                    <p:set>
                                      <p:cBhvr>
                                        <p:cTn id="60" dur="2000" fill="hold"/>
                                        <p:tgtEl>
                                          <p:spTgt spid="41"/>
                                        </p:tgtEl>
                                        <p:attrNameLst>
                                          <p:attrName>stroke.on</p:attrName>
                                        </p:attrNameLst>
                                      </p:cBhvr>
                                      <p:to>
                                        <p:strVal val="true"/>
                                      </p:to>
                                    </p:set>
                                  </p:childTnLst>
                                </p:cTn>
                              </p:par>
                              <p:par>
                                <p:cTn id="61" presetID="7" presetClass="emph" presetSubtype="2" fill="hold" nodeType="withEffect">
                                  <p:stCondLst>
                                    <p:cond delay="0"/>
                                  </p:stCondLst>
                                  <p:childTnLst>
                                    <p:animClr clrSpc="rgb" dir="cw">
                                      <p:cBhvr>
                                        <p:cTn id="62" dur="2000" fill="hold"/>
                                        <p:tgtEl>
                                          <p:spTgt spid="43"/>
                                        </p:tgtEl>
                                        <p:attrNameLst>
                                          <p:attrName>stroke.color</p:attrName>
                                        </p:attrNameLst>
                                      </p:cBhvr>
                                      <p:to>
                                        <a:schemeClr val="accent2"/>
                                      </p:to>
                                    </p:animClr>
                                    <p:set>
                                      <p:cBhvr>
                                        <p:cTn id="63" dur="2000" fill="hold"/>
                                        <p:tgtEl>
                                          <p:spTgt spid="43"/>
                                        </p:tgtEl>
                                        <p:attrNameLst>
                                          <p:attrName>stroke.on</p:attrName>
                                        </p:attrNameLst>
                                      </p:cBhvr>
                                      <p:to>
                                        <p:strVal val="true"/>
                                      </p:to>
                                    </p:set>
                                  </p:childTnLst>
                                </p:cTn>
                              </p:par>
                              <p:par>
                                <p:cTn id="64" presetID="1" presetClass="emph" presetSubtype="2" fill="hold" nodeType="withEffect">
                                  <p:stCondLst>
                                    <p:cond delay="0"/>
                                  </p:stCondLst>
                                  <p:childTnLst>
                                    <p:animClr clrSpc="rgb" dir="cw">
                                      <p:cBhvr>
                                        <p:cTn id="65" dur="2000" fill="hold"/>
                                        <p:tgtEl>
                                          <p:spTgt spid="11"/>
                                        </p:tgtEl>
                                        <p:attrNameLst>
                                          <p:attrName>fillcolor</p:attrName>
                                        </p:attrNameLst>
                                      </p:cBhvr>
                                      <p:to>
                                        <a:schemeClr val="accent2"/>
                                      </p:to>
                                    </p:animClr>
                                    <p:set>
                                      <p:cBhvr>
                                        <p:cTn id="66" dur="2000" fill="hold"/>
                                        <p:tgtEl>
                                          <p:spTgt spid="11"/>
                                        </p:tgtEl>
                                        <p:attrNameLst>
                                          <p:attrName>fill.type</p:attrName>
                                        </p:attrNameLst>
                                      </p:cBhvr>
                                      <p:to>
                                        <p:strVal val="solid"/>
                                      </p:to>
                                    </p:set>
                                    <p:set>
                                      <p:cBhvr>
                                        <p:cTn id="67" dur="2000" fill="hold"/>
                                        <p:tgtEl>
                                          <p:spTgt spid="11"/>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2000" fill="hold"/>
                                        <p:tgtEl>
                                          <p:spTgt spid="12"/>
                                        </p:tgtEl>
                                        <p:attrNameLst>
                                          <p:attrName>fillcolor</p:attrName>
                                        </p:attrNameLst>
                                      </p:cBhvr>
                                      <p:to>
                                        <a:schemeClr val="accent2"/>
                                      </p:to>
                                    </p:animClr>
                                    <p:set>
                                      <p:cBhvr>
                                        <p:cTn id="70" dur="2000" fill="hold"/>
                                        <p:tgtEl>
                                          <p:spTgt spid="12"/>
                                        </p:tgtEl>
                                        <p:attrNameLst>
                                          <p:attrName>fill.type</p:attrName>
                                        </p:attrNameLst>
                                      </p:cBhvr>
                                      <p:to>
                                        <p:strVal val="solid"/>
                                      </p:to>
                                    </p:set>
                                    <p:set>
                                      <p:cBhvr>
                                        <p:cTn id="71" dur="2000" fill="hold"/>
                                        <p:tgtEl>
                                          <p:spTgt spid="12"/>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2000" fill="hold"/>
                                        <p:tgtEl>
                                          <p:spTgt spid="13"/>
                                        </p:tgtEl>
                                        <p:attrNameLst>
                                          <p:attrName>fillcolor</p:attrName>
                                        </p:attrNameLst>
                                      </p:cBhvr>
                                      <p:to>
                                        <a:schemeClr val="accent2"/>
                                      </p:to>
                                    </p:animClr>
                                    <p:set>
                                      <p:cBhvr>
                                        <p:cTn id="74" dur="2000" fill="hold"/>
                                        <p:tgtEl>
                                          <p:spTgt spid="13"/>
                                        </p:tgtEl>
                                        <p:attrNameLst>
                                          <p:attrName>fill.type</p:attrName>
                                        </p:attrNameLst>
                                      </p:cBhvr>
                                      <p:to>
                                        <p:strVal val="solid"/>
                                      </p:to>
                                    </p:set>
                                    <p:set>
                                      <p:cBhvr>
                                        <p:cTn id="75" dur="2000" fill="hold"/>
                                        <p:tgtEl>
                                          <p:spTgt spid="13"/>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2000" fill="hold"/>
                                        <p:tgtEl>
                                          <p:spTgt spid="14"/>
                                        </p:tgtEl>
                                        <p:attrNameLst>
                                          <p:attrName>fillcolor</p:attrName>
                                        </p:attrNameLst>
                                      </p:cBhvr>
                                      <p:to>
                                        <a:schemeClr val="accent2"/>
                                      </p:to>
                                    </p:animClr>
                                    <p:set>
                                      <p:cBhvr>
                                        <p:cTn id="78" dur="2000" fill="hold"/>
                                        <p:tgtEl>
                                          <p:spTgt spid="14"/>
                                        </p:tgtEl>
                                        <p:attrNameLst>
                                          <p:attrName>fill.type</p:attrName>
                                        </p:attrNameLst>
                                      </p:cBhvr>
                                      <p:to>
                                        <p:strVal val="solid"/>
                                      </p:to>
                                    </p:set>
                                    <p:set>
                                      <p:cBhvr>
                                        <p:cTn id="79" dur="2000" fill="hold"/>
                                        <p:tgtEl>
                                          <p:spTgt spid="14"/>
                                        </p:tgtEl>
                                        <p:attrNameLst>
                                          <p:attrName>fill.on</p:attrName>
                                        </p:attrNameLst>
                                      </p:cBhvr>
                                      <p:to>
                                        <p:strVal val="true"/>
                                      </p:to>
                                    </p:set>
                                  </p:childTnLst>
                                </p:cTn>
                              </p:par>
                              <p:par>
                                <p:cTn id="80" presetID="1" presetClass="emph" presetSubtype="2" fill="hold" nodeType="withEffect">
                                  <p:stCondLst>
                                    <p:cond delay="0"/>
                                  </p:stCondLst>
                                  <p:childTnLst>
                                    <p:animClr clrSpc="rgb" dir="cw">
                                      <p:cBhvr>
                                        <p:cTn id="81" dur="2000" fill="hold"/>
                                        <p:tgtEl>
                                          <p:spTgt spid="15"/>
                                        </p:tgtEl>
                                        <p:attrNameLst>
                                          <p:attrName>fillcolor</p:attrName>
                                        </p:attrNameLst>
                                      </p:cBhvr>
                                      <p:to>
                                        <a:schemeClr val="accent2"/>
                                      </p:to>
                                    </p:animClr>
                                    <p:set>
                                      <p:cBhvr>
                                        <p:cTn id="82" dur="2000" fill="hold"/>
                                        <p:tgtEl>
                                          <p:spTgt spid="15"/>
                                        </p:tgtEl>
                                        <p:attrNameLst>
                                          <p:attrName>fill.type</p:attrName>
                                        </p:attrNameLst>
                                      </p:cBhvr>
                                      <p:to>
                                        <p:strVal val="solid"/>
                                      </p:to>
                                    </p:set>
                                    <p:set>
                                      <p:cBhvr>
                                        <p:cTn id="83" dur="2000" fill="hold"/>
                                        <p:tgtEl>
                                          <p:spTgt spid="15"/>
                                        </p:tgtEl>
                                        <p:attrNameLst>
                                          <p:attrName>fill.on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7" presetClass="emph" presetSubtype="2" fill="hold" nodeType="clickEffect">
                                  <p:stCondLst>
                                    <p:cond delay="0"/>
                                  </p:stCondLst>
                                  <p:childTnLst>
                                    <p:animClr clrSpc="rgb" dir="cw">
                                      <p:cBhvr>
                                        <p:cTn id="87" dur="2000" fill="hold"/>
                                        <p:tgtEl>
                                          <p:spTgt spid="49"/>
                                        </p:tgtEl>
                                        <p:attrNameLst>
                                          <p:attrName>stroke.color</p:attrName>
                                        </p:attrNameLst>
                                      </p:cBhvr>
                                      <p:to>
                                        <a:schemeClr val="accent2"/>
                                      </p:to>
                                    </p:animClr>
                                    <p:set>
                                      <p:cBhvr>
                                        <p:cTn id="88" dur="2000" fill="hold"/>
                                        <p:tgtEl>
                                          <p:spTgt spid="49"/>
                                        </p:tgtEl>
                                        <p:attrNameLst>
                                          <p:attrName>stroke.on</p:attrName>
                                        </p:attrNameLst>
                                      </p:cBhvr>
                                      <p:to>
                                        <p:strVal val="true"/>
                                      </p:to>
                                    </p:set>
                                  </p:childTnLst>
                                </p:cTn>
                              </p:par>
                              <p:par>
                                <p:cTn id="89" presetID="7" presetClass="emph" presetSubtype="2" fill="hold" nodeType="withEffect">
                                  <p:stCondLst>
                                    <p:cond delay="0"/>
                                  </p:stCondLst>
                                  <p:childTnLst>
                                    <p:animClr clrSpc="rgb" dir="cw">
                                      <p:cBhvr>
                                        <p:cTn id="90" dur="2000" fill="hold"/>
                                        <p:tgtEl>
                                          <p:spTgt spid="50"/>
                                        </p:tgtEl>
                                        <p:attrNameLst>
                                          <p:attrName>stroke.color</p:attrName>
                                        </p:attrNameLst>
                                      </p:cBhvr>
                                      <p:to>
                                        <a:schemeClr val="accent2"/>
                                      </p:to>
                                    </p:animClr>
                                    <p:set>
                                      <p:cBhvr>
                                        <p:cTn id="91" dur="2000" fill="hold"/>
                                        <p:tgtEl>
                                          <p:spTgt spid="50"/>
                                        </p:tgtEl>
                                        <p:attrNameLst>
                                          <p:attrName>stroke.on</p:attrName>
                                        </p:attrNameLst>
                                      </p:cBhvr>
                                      <p:to>
                                        <p:strVal val="true"/>
                                      </p:to>
                                    </p:set>
                                  </p:childTnLst>
                                </p:cTn>
                              </p:par>
                              <p:par>
                                <p:cTn id="92" presetID="7" presetClass="emph" presetSubtype="2" fill="hold" nodeType="withEffect">
                                  <p:stCondLst>
                                    <p:cond delay="0"/>
                                  </p:stCondLst>
                                  <p:childTnLst>
                                    <p:animClr clrSpc="rgb" dir="cw">
                                      <p:cBhvr>
                                        <p:cTn id="93" dur="2000" fill="hold"/>
                                        <p:tgtEl>
                                          <p:spTgt spid="51"/>
                                        </p:tgtEl>
                                        <p:attrNameLst>
                                          <p:attrName>stroke.color</p:attrName>
                                        </p:attrNameLst>
                                      </p:cBhvr>
                                      <p:to>
                                        <a:schemeClr val="accent2"/>
                                      </p:to>
                                    </p:animClr>
                                    <p:set>
                                      <p:cBhvr>
                                        <p:cTn id="94" dur="2000" fill="hold"/>
                                        <p:tgtEl>
                                          <p:spTgt spid="51"/>
                                        </p:tgtEl>
                                        <p:attrNameLst>
                                          <p:attrName>stroke.on</p:attrName>
                                        </p:attrNameLst>
                                      </p:cBhvr>
                                      <p:to>
                                        <p:strVal val="true"/>
                                      </p:to>
                                    </p:set>
                                  </p:childTnLst>
                                </p:cTn>
                              </p:par>
                              <p:par>
                                <p:cTn id="95" presetID="7" presetClass="emph" presetSubtype="2" fill="hold" nodeType="withEffect">
                                  <p:stCondLst>
                                    <p:cond delay="0"/>
                                  </p:stCondLst>
                                  <p:childTnLst>
                                    <p:animClr clrSpc="rgb" dir="cw">
                                      <p:cBhvr>
                                        <p:cTn id="96" dur="2000" fill="hold"/>
                                        <p:tgtEl>
                                          <p:spTgt spid="52"/>
                                        </p:tgtEl>
                                        <p:attrNameLst>
                                          <p:attrName>stroke.color</p:attrName>
                                        </p:attrNameLst>
                                      </p:cBhvr>
                                      <p:to>
                                        <a:schemeClr val="accent2"/>
                                      </p:to>
                                    </p:animClr>
                                    <p:set>
                                      <p:cBhvr>
                                        <p:cTn id="97" dur="2000" fill="hold"/>
                                        <p:tgtEl>
                                          <p:spTgt spid="52"/>
                                        </p:tgtEl>
                                        <p:attrNameLst>
                                          <p:attrName>stroke.on</p:attrName>
                                        </p:attrNameLst>
                                      </p:cBhvr>
                                      <p:to>
                                        <p:strVal val="true"/>
                                      </p:to>
                                    </p:set>
                                  </p:childTnLst>
                                </p:cTn>
                              </p:par>
                              <p:par>
                                <p:cTn id="98" presetID="7" presetClass="emph" presetSubtype="2" fill="hold" nodeType="withEffect">
                                  <p:stCondLst>
                                    <p:cond delay="0"/>
                                  </p:stCondLst>
                                  <p:childTnLst>
                                    <p:animClr clrSpc="rgb" dir="cw">
                                      <p:cBhvr>
                                        <p:cTn id="99" dur="2000" fill="hold"/>
                                        <p:tgtEl>
                                          <p:spTgt spid="53"/>
                                        </p:tgtEl>
                                        <p:attrNameLst>
                                          <p:attrName>stroke.color</p:attrName>
                                        </p:attrNameLst>
                                      </p:cBhvr>
                                      <p:to>
                                        <a:schemeClr val="accent2"/>
                                      </p:to>
                                    </p:animClr>
                                    <p:set>
                                      <p:cBhvr>
                                        <p:cTn id="100" dur="2000" fill="hold"/>
                                        <p:tgtEl>
                                          <p:spTgt spid="53"/>
                                        </p:tgtEl>
                                        <p:attrNameLst>
                                          <p:attrName>stroke.on</p:attrName>
                                        </p:attrNameLst>
                                      </p:cBhvr>
                                      <p:to>
                                        <p:strVal val="true"/>
                                      </p:to>
                                    </p:set>
                                  </p:childTnLst>
                                </p:cTn>
                              </p:par>
                              <p:par>
                                <p:cTn id="101" presetID="7" presetClass="emph" presetSubtype="2" fill="hold" nodeType="withEffect">
                                  <p:stCondLst>
                                    <p:cond delay="0"/>
                                  </p:stCondLst>
                                  <p:childTnLst>
                                    <p:animClr clrSpc="rgb" dir="cw">
                                      <p:cBhvr>
                                        <p:cTn id="102" dur="2000" fill="hold"/>
                                        <p:tgtEl>
                                          <p:spTgt spid="54"/>
                                        </p:tgtEl>
                                        <p:attrNameLst>
                                          <p:attrName>stroke.color</p:attrName>
                                        </p:attrNameLst>
                                      </p:cBhvr>
                                      <p:to>
                                        <a:schemeClr val="accent2"/>
                                      </p:to>
                                    </p:animClr>
                                    <p:set>
                                      <p:cBhvr>
                                        <p:cTn id="103" dur="2000" fill="hold"/>
                                        <p:tgtEl>
                                          <p:spTgt spid="54"/>
                                        </p:tgtEl>
                                        <p:attrNameLst>
                                          <p:attrName>stroke.on</p:attrName>
                                        </p:attrNameLst>
                                      </p:cBhvr>
                                      <p:to>
                                        <p:strVal val="true"/>
                                      </p:to>
                                    </p:set>
                                  </p:childTnLst>
                                </p:cTn>
                              </p:par>
                              <p:par>
                                <p:cTn id="104" presetID="7" presetClass="emph" presetSubtype="2" fill="hold" nodeType="withEffect">
                                  <p:stCondLst>
                                    <p:cond delay="0"/>
                                  </p:stCondLst>
                                  <p:childTnLst>
                                    <p:animClr clrSpc="rgb" dir="cw">
                                      <p:cBhvr>
                                        <p:cTn id="105" dur="2000" fill="hold"/>
                                        <p:tgtEl>
                                          <p:spTgt spid="55"/>
                                        </p:tgtEl>
                                        <p:attrNameLst>
                                          <p:attrName>stroke.color</p:attrName>
                                        </p:attrNameLst>
                                      </p:cBhvr>
                                      <p:to>
                                        <a:schemeClr val="accent2"/>
                                      </p:to>
                                    </p:animClr>
                                    <p:set>
                                      <p:cBhvr>
                                        <p:cTn id="106" dur="2000" fill="hold"/>
                                        <p:tgtEl>
                                          <p:spTgt spid="55"/>
                                        </p:tgtEl>
                                        <p:attrNameLst>
                                          <p:attrName>stroke.on</p:attrName>
                                        </p:attrNameLst>
                                      </p:cBhvr>
                                      <p:to>
                                        <p:strVal val="true"/>
                                      </p:to>
                                    </p:set>
                                  </p:childTnLst>
                                </p:cTn>
                              </p:par>
                              <p:par>
                                <p:cTn id="107" presetID="7" presetClass="emph" presetSubtype="2" fill="hold" nodeType="withEffect">
                                  <p:stCondLst>
                                    <p:cond delay="0"/>
                                  </p:stCondLst>
                                  <p:childTnLst>
                                    <p:animClr clrSpc="rgb" dir="cw">
                                      <p:cBhvr>
                                        <p:cTn id="108" dur="2000" fill="hold"/>
                                        <p:tgtEl>
                                          <p:spTgt spid="56"/>
                                        </p:tgtEl>
                                        <p:attrNameLst>
                                          <p:attrName>stroke.color</p:attrName>
                                        </p:attrNameLst>
                                      </p:cBhvr>
                                      <p:to>
                                        <a:schemeClr val="accent2"/>
                                      </p:to>
                                    </p:animClr>
                                    <p:set>
                                      <p:cBhvr>
                                        <p:cTn id="109" dur="2000" fill="hold"/>
                                        <p:tgtEl>
                                          <p:spTgt spid="56"/>
                                        </p:tgtEl>
                                        <p:attrNameLst>
                                          <p:attrName>stroke.on</p:attrName>
                                        </p:attrNameLst>
                                      </p:cBhvr>
                                      <p:to>
                                        <p:strVal val="true"/>
                                      </p:to>
                                    </p:set>
                                  </p:childTnLst>
                                </p:cTn>
                              </p:par>
                              <p:par>
                                <p:cTn id="110" presetID="7" presetClass="emph" presetSubtype="2" fill="hold" nodeType="withEffect">
                                  <p:stCondLst>
                                    <p:cond delay="0"/>
                                  </p:stCondLst>
                                  <p:childTnLst>
                                    <p:animClr clrSpc="rgb" dir="cw">
                                      <p:cBhvr>
                                        <p:cTn id="111" dur="2000" fill="hold"/>
                                        <p:tgtEl>
                                          <p:spTgt spid="57"/>
                                        </p:tgtEl>
                                        <p:attrNameLst>
                                          <p:attrName>stroke.color</p:attrName>
                                        </p:attrNameLst>
                                      </p:cBhvr>
                                      <p:to>
                                        <a:schemeClr val="accent2"/>
                                      </p:to>
                                    </p:animClr>
                                    <p:set>
                                      <p:cBhvr>
                                        <p:cTn id="112" dur="2000" fill="hold"/>
                                        <p:tgtEl>
                                          <p:spTgt spid="57"/>
                                        </p:tgtEl>
                                        <p:attrNameLst>
                                          <p:attrName>stroke.on</p:attrName>
                                        </p:attrNameLst>
                                      </p:cBhvr>
                                      <p:to>
                                        <p:strVal val="true"/>
                                      </p:to>
                                    </p:set>
                                  </p:childTnLst>
                                </p:cTn>
                              </p:par>
                              <p:par>
                                <p:cTn id="113" presetID="7" presetClass="emph" presetSubtype="2" fill="hold" nodeType="withEffect">
                                  <p:stCondLst>
                                    <p:cond delay="0"/>
                                  </p:stCondLst>
                                  <p:childTnLst>
                                    <p:animClr clrSpc="rgb" dir="cw">
                                      <p:cBhvr>
                                        <p:cTn id="114" dur="2000" fill="hold"/>
                                        <p:tgtEl>
                                          <p:spTgt spid="58"/>
                                        </p:tgtEl>
                                        <p:attrNameLst>
                                          <p:attrName>stroke.color</p:attrName>
                                        </p:attrNameLst>
                                      </p:cBhvr>
                                      <p:to>
                                        <a:schemeClr val="accent2"/>
                                      </p:to>
                                    </p:animClr>
                                    <p:set>
                                      <p:cBhvr>
                                        <p:cTn id="115" dur="2000" fill="hold"/>
                                        <p:tgtEl>
                                          <p:spTgt spid="58"/>
                                        </p:tgtEl>
                                        <p:attrNameLst>
                                          <p:attrName>stroke.on</p:attrName>
                                        </p:attrNameLst>
                                      </p:cBhvr>
                                      <p:to>
                                        <p:strVal val="true"/>
                                      </p:to>
                                    </p:set>
                                  </p:childTnLst>
                                </p:cTn>
                              </p:par>
                              <p:par>
                                <p:cTn id="116" presetID="7" presetClass="emph" presetSubtype="2" fill="hold" nodeType="withEffect">
                                  <p:stCondLst>
                                    <p:cond delay="0"/>
                                  </p:stCondLst>
                                  <p:childTnLst>
                                    <p:animClr clrSpc="rgb" dir="cw">
                                      <p:cBhvr>
                                        <p:cTn id="117" dur="2000" fill="hold"/>
                                        <p:tgtEl>
                                          <p:spTgt spid="59"/>
                                        </p:tgtEl>
                                        <p:attrNameLst>
                                          <p:attrName>stroke.color</p:attrName>
                                        </p:attrNameLst>
                                      </p:cBhvr>
                                      <p:to>
                                        <a:schemeClr val="accent2"/>
                                      </p:to>
                                    </p:animClr>
                                    <p:set>
                                      <p:cBhvr>
                                        <p:cTn id="118" dur="2000" fill="hold"/>
                                        <p:tgtEl>
                                          <p:spTgt spid="59"/>
                                        </p:tgtEl>
                                        <p:attrNameLst>
                                          <p:attrName>stroke.on</p:attrName>
                                        </p:attrNameLst>
                                      </p:cBhvr>
                                      <p:to>
                                        <p:strVal val="true"/>
                                      </p:to>
                                    </p:set>
                                  </p:childTnLst>
                                </p:cTn>
                              </p:par>
                              <p:par>
                                <p:cTn id="119" presetID="7" presetClass="emph" presetSubtype="2" fill="hold" nodeType="withEffect">
                                  <p:stCondLst>
                                    <p:cond delay="0"/>
                                  </p:stCondLst>
                                  <p:childTnLst>
                                    <p:animClr clrSpc="rgb" dir="cw">
                                      <p:cBhvr>
                                        <p:cTn id="120" dur="2000" fill="hold"/>
                                        <p:tgtEl>
                                          <p:spTgt spid="60"/>
                                        </p:tgtEl>
                                        <p:attrNameLst>
                                          <p:attrName>stroke.color</p:attrName>
                                        </p:attrNameLst>
                                      </p:cBhvr>
                                      <p:to>
                                        <a:schemeClr val="accent2"/>
                                      </p:to>
                                    </p:animClr>
                                    <p:set>
                                      <p:cBhvr>
                                        <p:cTn id="121" dur="2000" fill="hold"/>
                                        <p:tgtEl>
                                          <p:spTgt spid="60"/>
                                        </p:tgtEl>
                                        <p:attrNameLst>
                                          <p:attrName>stroke.on</p:attrName>
                                        </p:attrNameLst>
                                      </p:cBhvr>
                                      <p:to>
                                        <p:strVal val="true"/>
                                      </p:to>
                                    </p:set>
                                  </p:childTnLst>
                                </p:cTn>
                              </p:par>
                              <p:par>
                                <p:cTn id="122" presetID="7" presetClass="emph" presetSubtype="2" fill="hold" nodeType="withEffect">
                                  <p:stCondLst>
                                    <p:cond delay="0"/>
                                  </p:stCondLst>
                                  <p:childTnLst>
                                    <p:animClr clrSpc="rgb" dir="cw">
                                      <p:cBhvr>
                                        <p:cTn id="123" dur="2000" fill="hold"/>
                                        <p:tgtEl>
                                          <p:spTgt spid="61"/>
                                        </p:tgtEl>
                                        <p:attrNameLst>
                                          <p:attrName>stroke.color</p:attrName>
                                        </p:attrNameLst>
                                      </p:cBhvr>
                                      <p:to>
                                        <a:schemeClr val="accent2"/>
                                      </p:to>
                                    </p:animClr>
                                    <p:set>
                                      <p:cBhvr>
                                        <p:cTn id="124" dur="2000" fill="hold"/>
                                        <p:tgtEl>
                                          <p:spTgt spid="61"/>
                                        </p:tgtEl>
                                        <p:attrNameLst>
                                          <p:attrName>stroke.on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 presetClass="emph" presetSubtype="2" fill="hold" nodeType="clickEffect">
                                  <p:stCondLst>
                                    <p:cond delay="0"/>
                                  </p:stCondLst>
                                  <p:childTnLst>
                                    <p:animClr clrSpc="rgb" dir="cw">
                                      <p:cBhvr>
                                        <p:cTn id="128" dur="2000" fill="hold"/>
                                        <p:tgtEl>
                                          <p:spTgt spid="44"/>
                                        </p:tgtEl>
                                        <p:attrNameLst>
                                          <p:attrName>fillcolor</p:attrName>
                                        </p:attrNameLst>
                                      </p:cBhvr>
                                      <p:to>
                                        <a:schemeClr val="accent2"/>
                                      </p:to>
                                    </p:animClr>
                                    <p:set>
                                      <p:cBhvr>
                                        <p:cTn id="129" dur="2000" fill="hold"/>
                                        <p:tgtEl>
                                          <p:spTgt spid="44"/>
                                        </p:tgtEl>
                                        <p:attrNameLst>
                                          <p:attrName>fill.type</p:attrName>
                                        </p:attrNameLst>
                                      </p:cBhvr>
                                      <p:to>
                                        <p:strVal val="solid"/>
                                      </p:to>
                                    </p:set>
                                    <p:set>
                                      <p:cBhvr>
                                        <p:cTn id="130" dur="2000" fill="hold"/>
                                        <p:tgtEl>
                                          <p:spTgt spid="44"/>
                                        </p:tgtEl>
                                        <p:attrNameLst>
                                          <p:attrName>fill.on</p:attrName>
                                        </p:attrNameLst>
                                      </p:cBhvr>
                                      <p:to>
                                        <p:strVal val="true"/>
                                      </p:to>
                                    </p:set>
                                  </p:childTnLst>
                                </p:cTn>
                              </p:par>
                              <p:par>
                                <p:cTn id="131" presetID="1" presetClass="emph" presetSubtype="2" fill="hold" nodeType="withEffect">
                                  <p:stCondLst>
                                    <p:cond delay="0"/>
                                  </p:stCondLst>
                                  <p:childTnLst>
                                    <p:animClr clrSpc="rgb" dir="cw">
                                      <p:cBhvr>
                                        <p:cTn id="132" dur="2000" fill="hold"/>
                                        <p:tgtEl>
                                          <p:spTgt spid="45"/>
                                        </p:tgtEl>
                                        <p:attrNameLst>
                                          <p:attrName>fillcolor</p:attrName>
                                        </p:attrNameLst>
                                      </p:cBhvr>
                                      <p:to>
                                        <a:schemeClr val="accent2"/>
                                      </p:to>
                                    </p:animClr>
                                    <p:set>
                                      <p:cBhvr>
                                        <p:cTn id="133" dur="2000" fill="hold"/>
                                        <p:tgtEl>
                                          <p:spTgt spid="45"/>
                                        </p:tgtEl>
                                        <p:attrNameLst>
                                          <p:attrName>fill.type</p:attrName>
                                        </p:attrNameLst>
                                      </p:cBhvr>
                                      <p:to>
                                        <p:strVal val="solid"/>
                                      </p:to>
                                    </p:set>
                                    <p:set>
                                      <p:cBhvr>
                                        <p:cTn id="134" dur="2000" fill="hold"/>
                                        <p:tgtEl>
                                          <p:spTgt spid="45"/>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2000" fill="hold"/>
                                        <p:tgtEl>
                                          <p:spTgt spid="46"/>
                                        </p:tgtEl>
                                        <p:attrNameLst>
                                          <p:attrName>fillcolor</p:attrName>
                                        </p:attrNameLst>
                                      </p:cBhvr>
                                      <p:to>
                                        <a:schemeClr val="accent2"/>
                                      </p:to>
                                    </p:animClr>
                                    <p:set>
                                      <p:cBhvr>
                                        <p:cTn id="137" dur="2000" fill="hold"/>
                                        <p:tgtEl>
                                          <p:spTgt spid="46"/>
                                        </p:tgtEl>
                                        <p:attrNameLst>
                                          <p:attrName>fill.type</p:attrName>
                                        </p:attrNameLst>
                                      </p:cBhvr>
                                      <p:to>
                                        <p:strVal val="solid"/>
                                      </p:to>
                                    </p:set>
                                    <p:set>
                                      <p:cBhvr>
                                        <p:cTn id="138" dur="2000" fill="hold"/>
                                        <p:tgtEl>
                                          <p:spTgt spid="46"/>
                                        </p:tgtEl>
                                        <p:attrNameLst>
                                          <p:attrName>fill.on</p:attrName>
                                        </p:attrNameLst>
                                      </p:cBhvr>
                                      <p:to>
                                        <p:strVal val="true"/>
                                      </p:to>
                                    </p:set>
                                  </p:childTnLst>
                                </p:cTn>
                              </p:par>
                              <p:par>
                                <p:cTn id="139" presetID="1" presetClass="emph" presetSubtype="2" fill="hold" nodeType="withEffect">
                                  <p:stCondLst>
                                    <p:cond delay="0"/>
                                  </p:stCondLst>
                                  <p:childTnLst>
                                    <p:animClr clrSpc="rgb" dir="cw">
                                      <p:cBhvr>
                                        <p:cTn id="140" dur="2000" fill="hold"/>
                                        <p:tgtEl>
                                          <p:spTgt spid="47"/>
                                        </p:tgtEl>
                                        <p:attrNameLst>
                                          <p:attrName>fillcolor</p:attrName>
                                        </p:attrNameLst>
                                      </p:cBhvr>
                                      <p:to>
                                        <a:schemeClr val="accent2"/>
                                      </p:to>
                                    </p:animClr>
                                    <p:set>
                                      <p:cBhvr>
                                        <p:cTn id="141" dur="2000" fill="hold"/>
                                        <p:tgtEl>
                                          <p:spTgt spid="47"/>
                                        </p:tgtEl>
                                        <p:attrNameLst>
                                          <p:attrName>fill.type</p:attrName>
                                        </p:attrNameLst>
                                      </p:cBhvr>
                                      <p:to>
                                        <p:strVal val="solid"/>
                                      </p:to>
                                    </p:set>
                                    <p:set>
                                      <p:cBhvr>
                                        <p:cTn id="142" dur="2000" fill="hold"/>
                                        <p:tgtEl>
                                          <p:spTgt spid="47"/>
                                        </p:tgtEl>
                                        <p:attrNameLst>
                                          <p:attrName>fill.on</p:attrName>
                                        </p:attrNameLst>
                                      </p:cBhvr>
                                      <p:to>
                                        <p:strVal val="true"/>
                                      </p:to>
                                    </p:set>
                                  </p:childTnLst>
                                </p:cTn>
                              </p:par>
                              <p:par>
                                <p:cTn id="143" presetID="1" presetClass="emph" presetSubtype="2" fill="hold" nodeType="withEffect">
                                  <p:stCondLst>
                                    <p:cond delay="0"/>
                                  </p:stCondLst>
                                  <p:childTnLst>
                                    <p:animClr clrSpc="rgb" dir="cw">
                                      <p:cBhvr>
                                        <p:cTn id="144" dur="2000" fill="hold"/>
                                        <p:tgtEl>
                                          <p:spTgt spid="48"/>
                                        </p:tgtEl>
                                        <p:attrNameLst>
                                          <p:attrName>fillcolor</p:attrName>
                                        </p:attrNameLst>
                                      </p:cBhvr>
                                      <p:to>
                                        <a:schemeClr val="accent2"/>
                                      </p:to>
                                    </p:animClr>
                                    <p:set>
                                      <p:cBhvr>
                                        <p:cTn id="145" dur="2000" fill="hold"/>
                                        <p:tgtEl>
                                          <p:spTgt spid="48"/>
                                        </p:tgtEl>
                                        <p:attrNameLst>
                                          <p:attrName>fill.type</p:attrName>
                                        </p:attrNameLst>
                                      </p:cBhvr>
                                      <p:to>
                                        <p:strVal val="solid"/>
                                      </p:to>
                                    </p:set>
                                    <p:set>
                                      <p:cBhvr>
                                        <p:cTn id="146" dur="2000" fill="hold"/>
                                        <p:tgtEl>
                                          <p:spTgt spid="48"/>
                                        </p:tgtEl>
                                        <p:attrNameLst>
                                          <p:attrName>fill.on</p:attrName>
                                        </p:attrNameLst>
                                      </p:cBhvr>
                                      <p:to>
                                        <p:strVal val="true"/>
                                      </p:to>
                                    </p:set>
                                  </p:childTnLst>
                                </p:cTn>
                              </p:par>
                            </p:childTnLst>
                          </p:cTn>
                        </p:par>
                      </p:childTnLst>
                    </p:cTn>
                  </p:par>
                  <p:par>
                    <p:cTn id="147" fill="hold">
                      <p:stCondLst>
                        <p:cond delay="indefinite"/>
                      </p:stCondLst>
                      <p:childTnLst>
                        <p:par>
                          <p:cTn id="148" fill="hold">
                            <p:stCondLst>
                              <p:cond delay="0"/>
                            </p:stCondLst>
                            <p:childTnLst>
                              <p:par>
                                <p:cTn id="149" presetID="7" presetClass="emph" presetSubtype="2" fill="hold" nodeType="clickEffect">
                                  <p:stCondLst>
                                    <p:cond delay="0"/>
                                  </p:stCondLst>
                                  <p:childTnLst>
                                    <p:animClr clrSpc="rgb" dir="cw">
                                      <p:cBhvr>
                                        <p:cTn id="150" dur="2000" fill="hold"/>
                                        <p:tgtEl>
                                          <p:spTgt spid="67"/>
                                        </p:tgtEl>
                                        <p:attrNameLst>
                                          <p:attrName>stroke.color</p:attrName>
                                        </p:attrNameLst>
                                      </p:cBhvr>
                                      <p:to>
                                        <a:schemeClr val="accent2"/>
                                      </p:to>
                                    </p:animClr>
                                    <p:set>
                                      <p:cBhvr>
                                        <p:cTn id="151" dur="2000" fill="hold"/>
                                        <p:tgtEl>
                                          <p:spTgt spid="67"/>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68"/>
                                        </p:tgtEl>
                                        <p:attrNameLst>
                                          <p:attrName>stroke.color</p:attrName>
                                        </p:attrNameLst>
                                      </p:cBhvr>
                                      <p:to>
                                        <a:schemeClr val="accent2"/>
                                      </p:to>
                                    </p:animClr>
                                    <p:set>
                                      <p:cBhvr>
                                        <p:cTn id="154" dur="2000" fill="hold"/>
                                        <p:tgtEl>
                                          <p:spTgt spid="68"/>
                                        </p:tgtEl>
                                        <p:attrNameLst>
                                          <p:attrName>stroke.on</p:attrName>
                                        </p:attrNameLst>
                                      </p:cBhvr>
                                      <p:to>
                                        <p:strVal val="true"/>
                                      </p:to>
                                    </p:set>
                                  </p:childTnLst>
                                </p:cTn>
                              </p:par>
                              <p:par>
                                <p:cTn id="155" presetID="7" presetClass="emph" presetSubtype="2" fill="hold" nodeType="withEffect">
                                  <p:stCondLst>
                                    <p:cond delay="0"/>
                                  </p:stCondLst>
                                  <p:childTnLst>
                                    <p:animClr clrSpc="rgb" dir="cw">
                                      <p:cBhvr>
                                        <p:cTn id="156" dur="2000" fill="hold"/>
                                        <p:tgtEl>
                                          <p:spTgt spid="69"/>
                                        </p:tgtEl>
                                        <p:attrNameLst>
                                          <p:attrName>stroke.color</p:attrName>
                                        </p:attrNameLst>
                                      </p:cBhvr>
                                      <p:to>
                                        <a:schemeClr val="accent2"/>
                                      </p:to>
                                    </p:animClr>
                                    <p:set>
                                      <p:cBhvr>
                                        <p:cTn id="157" dur="2000" fill="hold"/>
                                        <p:tgtEl>
                                          <p:spTgt spid="69"/>
                                        </p:tgtEl>
                                        <p:attrNameLst>
                                          <p:attrName>stroke.on</p:attrName>
                                        </p:attrNameLst>
                                      </p:cBhvr>
                                      <p:to>
                                        <p:strVal val="true"/>
                                      </p:to>
                                    </p:set>
                                  </p:childTnLst>
                                </p:cTn>
                              </p:par>
                              <p:par>
                                <p:cTn id="158" presetID="7" presetClass="emph" presetSubtype="2" fill="hold" nodeType="withEffect">
                                  <p:stCondLst>
                                    <p:cond delay="0"/>
                                  </p:stCondLst>
                                  <p:childTnLst>
                                    <p:animClr clrSpc="rgb" dir="cw">
                                      <p:cBhvr>
                                        <p:cTn id="159" dur="2000" fill="hold"/>
                                        <p:tgtEl>
                                          <p:spTgt spid="70"/>
                                        </p:tgtEl>
                                        <p:attrNameLst>
                                          <p:attrName>stroke.color</p:attrName>
                                        </p:attrNameLst>
                                      </p:cBhvr>
                                      <p:to>
                                        <a:schemeClr val="accent2"/>
                                      </p:to>
                                    </p:animClr>
                                    <p:set>
                                      <p:cBhvr>
                                        <p:cTn id="160" dur="2000" fill="hold"/>
                                        <p:tgtEl>
                                          <p:spTgt spid="70"/>
                                        </p:tgtEl>
                                        <p:attrNameLst>
                                          <p:attrName>stroke.on</p:attrName>
                                        </p:attrNameLst>
                                      </p:cBhvr>
                                      <p:to>
                                        <p:strVal val="true"/>
                                      </p:to>
                                    </p:set>
                                  </p:childTnLst>
                                </p:cTn>
                              </p:par>
                              <p:par>
                                <p:cTn id="161" presetID="7" presetClass="emph" presetSubtype="2" fill="hold" nodeType="withEffect">
                                  <p:stCondLst>
                                    <p:cond delay="0"/>
                                  </p:stCondLst>
                                  <p:childTnLst>
                                    <p:animClr clrSpc="rgb" dir="cw">
                                      <p:cBhvr>
                                        <p:cTn id="162" dur="2000" fill="hold"/>
                                        <p:tgtEl>
                                          <p:spTgt spid="71"/>
                                        </p:tgtEl>
                                        <p:attrNameLst>
                                          <p:attrName>stroke.color</p:attrName>
                                        </p:attrNameLst>
                                      </p:cBhvr>
                                      <p:to>
                                        <a:schemeClr val="accent2"/>
                                      </p:to>
                                    </p:animClr>
                                    <p:set>
                                      <p:cBhvr>
                                        <p:cTn id="163" dur="2000" fill="hold"/>
                                        <p:tgtEl>
                                          <p:spTgt spid="71"/>
                                        </p:tgtEl>
                                        <p:attrNameLst>
                                          <p:attrName>stroke.on</p:attrName>
                                        </p:attrNameLst>
                                      </p:cBhvr>
                                      <p:to>
                                        <p:strVal val="true"/>
                                      </p:to>
                                    </p:set>
                                  </p:childTnLst>
                                </p:cTn>
                              </p:par>
                              <p:par>
                                <p:cTn id="164" presetID="7" presetClass="emph" presetSubtype="2" fill="hold" nodeType="withEffect">
                                  <p:stCondLst>
                                    <p:cond delay="0"/>
                                  </p:stCondLst>
                                  <p:childTnLst>
                                    <p:animClr clrSpc="rgb" dir="cw">
                                      <p:cBhvr>
                                        <p:cTn id="165" dur="2000" fill="hold"/>
                                        <p:tgtEl>
                                          <p:spTgt spid="72"/>
                                        </p:tgtEl>
                                        <p:attrNameLst>
                                          <p:attrName>stroke.color</p:attrName>
                                        </p:attrNameLst>
                                      </p:cBhvr>
                                      <p:to>
                                        <a:schemeClr val="accent2"/>
                                      </p:to>
                                    </p:animClr>
                                    <p:set>
                                      <p:cBhvr>
                                        <p:cTn id="166" dur="2000" fill="hold"/>
                                        <p:tgtEl>
                                          <p:spTgt spid="72"/>
                                        </p:tgtEl>
                                        <p:attrNameLst>
                                          <p:attrName>stroke.on</p:attrName>
                                        </p:attrNameLst>
                                      </p:cBhvr>
                                      <p:to>
                                        <p:strVal val="true"/>
                                      </p:to>
                                    </p:set>
                                  </p:childTnLst>
                                </p:cTn>
                              </p:par>
                              <p:par>
                                <p:cTn id="167" presetID="7" presetClass="emph" presetSubtype="2" fill="hold" nodeType="withEffect">
                                  <p:stCondLst>
                                    <p:cond delay="0"/>
                                  </p:stCondLst>
                                  <p:childTnLst>
                                    <p:animClr clrSpc="rgb" dir="cw">
                                      <p:cBhvr>
                                        <p:cTn id="168" dur="2000" fill="hold"/>
                                        <p:tgtEl>
                                          <p:spTgt spid="73"/>
                                        </p:tgtEl>
                                        <p:attrNameLst>
                                          <p:attrName>stroke.color</p:attrName>
                                        </p:attrNameLst>
                                      </p:cBhvr>
                                      <p:to>
                                        <a:schemeClr val="accent2"/>
                                      </p:to>
                                    </p:animClr>
                                    <p:set>
                                      <p:cBhvr>
                                        <p:cTn id="169" dur="2000" fill="hold"/>
                                        <p:tgtEl>
                                          <p:spTgt spid="73"/>
                                        </p:tgtEl>
                                        <p:attrNameLst>
                                          <p:attrName>stroke.on</p:attrName>
                                        </p:attrNameLst>
                                      </p:cBhvr>
                                      <p:to>
                                        <p:strVal val="true"/>
                                      </p:to>
                                    </p:set>
                                  </p:childTnLst>
                                </p:cTn>
                              </p:par>
                              <p:par>
                                <p:cTn id="170" presetID="7" presetClass="emph" presetSubtype="2" fill="hold" nodeType="withEffect">
                                  <p:stCondLst>
                                    <p:cond delay="0"/>
                                  </p:stCondLst>
                                  <p:childTnLst>
                                    <p:animClr clrSpc="rgb" dir="cw">
                                      <p:cBhvr>
                                        <p:cTn id="171" dur="2000" fill="hold"/>
                                        <p:tgtEl>
                                          <p:spTgt spid="74"/>
                                        </p:tgtEl>
                                        <p:attrNameLst>
                                          <p:attrName>stroke.color</p:attrName>
                                        </p:attrNameLst>
                                      </p:cBhvr>
                                      <p:to>
                                        <a:schemeClr val="accent2"/>
                                      </p:to>
                                    </p:animClr>
                                    <p:set>
                                      <p:cBhvr>
                                        <p:cTn id="172" dur="2000" fill="hold"/>
                                        <p:tgtEl>
                                          <p:spTgt spid="74"/>
                                        </p:tgtEl>
                                        <p:attrNameLst>
                                          <p:attrName>stroke.on</p:attrName>
                                        </p:attrNameLst>
                                      </p:cBhvr>
                                      <p:to>
                                        <p:strVal val="true"/>
                                      </p:to>
                                    </p:set>
                                  </p:childTnLst>
                                </p:cTn>
                              </p:par>
                              <p:par>
                                <p:cTn id="173" presetID="7" presetClass="emph" presetSubtype="2" fill="hold" nodeType="withEffect">
                                  <p:stCondLst>
                                    <p:cond delay="0"/>
                                  </p:stCondLst>
                                  <p:childTnLst>
                                    <p:animClr clrSpc="rgb" dir="cw">
                                      <p:cBhvr>
                                        <p:cTn id="174" dur="2000" fill="hold"/>
                                        <p:tgtEl>
                                          <p:spTgt spid="75"/>
                                        </p:tgtEl>
                                        <p:attrNameLst>
                                          <p:attrName>stroke.color</p:attrName>
                                        </p:attrNameLst>
                                      </p:cBhvr>
                                      <p:to>
                                        <a:schemeClr val="accent2"/>
                                      </p:to>
                                    </p:animClr>
                                    <p:set>
                                      <p:cBhvr>
                                        <p:cTn id="175" dur="2000" fill="hold"/>
                                        <p:tgtEl>
                                          <p:spTgt spid="75"/>
                                        </p:tgtEl>
                                        <p:attrNameLst>
                                          <p:attrName>stroke.on</p:attrName>
                                        </p:attrNameLst>
                                      </p:cBhvr>
                                      <p:to>
                                        <p:strVal val="true"/>
                                      </p:to>
                                    </p:set>
                                  </p:childTnLst>
                                </p:cTn>
                              </p:par>
                              <p:par>
                                <p:cTn id="176" presetID="7" presetClass="emph" presetSubtype="2" fill="hold" nodeType="withEffect">
                                  <p:stCondLst>
                                    <p:cond delay="0"/>
                                  </p:stCondLst>
                                  <p:childTnLst>
                                    <p:animClr clrSpc="rgb" dir="cw">
                                      <p:cBhvr>
                                        <p:cTn id="177" dur="2000" fill="hold"/>
                                        <p:tgtEl>
                                          <p:spTgt spid="76"/>
                                        </p:tgtEl>
                                        <p:attrNameLst>
                                          <p:attrName>stroke.color</p:attrName>
                                        </p:attrNameLst>
                                      </p:cBhvr>
                                      <p:to>
                                        <a:schemeClr val="accent2"/>
                                      </p:to>
                                    </p:animClr>
                                    <p:set>
                                      <p:cBhvr>
                                        <p:cTn id="178" dur="2000" fill="hold"/>
                                        <p:tgtEl>
                                          <p:spTgt spid="76"/>
                                        </p:tgtEl>
                                        <p:attrNameLst>
                                          <p:attrName>stroke.on</p:attrName>
                                        </p:attrNameLst>
                                      </p:cBhvr>
                                      <p:to>
                                        <p:strVal val="true"/>
                                      </p:to>
                                    </p:set>
                                  </p:childTnLst>
                                </p:cTn>
                              </p:par>
                              <p:par>
                                <p:cTn id="179" presetID="7" presetClass="emph" presetSubtype="2" fill="hold" nodeType="withEffect">
                                  <p:stCondLst>
                                    <p:cond delay="0"/>
                                  </p:stCondLst>
                                  <p:childTnLst>
                                    <p:animClr clrSpc="rgb" dir="cw">
                                      <p:cBhvr>
                                        <p:cTn id="180" dur="2000" fill="hold"/>
                                        <p:tgtEl>
                                          <p:spTgt spid="77"/>
                                        </p:tgtEl>
                                        <p:attrNameLst>
                                          <p:attrName>stroke.color</p:attrName>
                                        </p:attrNameLst>
                                      </p:cBhvr>
                                      <p:to>
                                        <a:schemeClr val="accent2"/>
                                      </p:to>
                                    </p:animClr>
                                    <p:set>
                                      <p:cBhvr>
                                        <p:cTn id="181" dur="2000" fill="hold"/>
                                        <p:tgtEl>
                                          <p:spTgt spid="77"/>
                                        </p:tgtEl>
                                        <p:attrNameLst>
                                          <p:attrName>stroke.on</p:attrName>
                                        </p:attrNameLst>
                                      </p:cBhvr>
                                      <p:to>
                                        <p:strVal val="true"/>
                                      </p:to>
                                    </p:set>
                                  </p:childTnLst>
                                </p:cTn>
                              </p:par>
                              <p:par>
                                <p:cTn id="182" presetID="7" presetClass="emph" presetSubtype="2" fill="hold" nodeType="withEffect">
                                  <p:stCondLst>
                                    <p:cond delay="0"/>
                                  </p:stCondLst>
                                  <p:childTnLst>
                                    <p:animClr clrSpc="rgb" dir="cw">
                                      <p:cBhvr>
                                        <p:cTn id="183" dur="2000" fill="hold"/>
                                        <p:tgtEl>
                                          <p:spTgt spid="78"/>
                                        </p:tgtEl>
                                        <p:attrNameLst>
                                          <p:attrName>stroke.color</p:attrName>
                                        </p:attrNameLst>
                                      </p:cBhvr>
                                      <p:to>
                                        <a:schemeClr val="accent2"/>
                                      </p:to>
                                    </p:animClr>
                                    <p:set>
                                      <p:cBhvr>
                                        <p:cTn id="184" dur="2000" fill="hold"/>
                                        <p:tgtEl>
                                          <p:spTgt spid="78"/>
                                        </p:tgtEl>
                                        <p:attrNameLst>
                                          <p:attrName>stroke.on</p:attrName>
                                        </p:attrNameLst>
                                      </p:cBhvr>
                                      <p:to>
                                        <p:strVal val="true"/>
                                      </p:to>
                                    </p:set>
                                  </p:childTnLst>
                                </p:cTn>
                              </p:par>
                              <p:par>
                                <p:cTn id="185" presetID="7" presetClass="emph" presetSubtype="2" fill="hold" nodeType="withEffect">
                                  <p:stCondLst>
                                    <p:cond delay="0"/>
                                  </p:stCondLst>
                                  <p:childTnLst>
                                    <p:animClr clrSpc="rgb" dir="cw">
                                      <p:cBhvr>
                                        <p:cTn id="186" dur="2000" fill="hold"/>
                                        <p:tgtEl>
                                          <p:spTgt spid="79"/>
                                        </p:tgtEl>
                                        <p:attrNameLst>
                                          <p:attrName>stroke.color</p:attrName>
                                        </p:attrNameLst>
                                      </p:cBhvr>
                                      <p:to>
                                        <a:schemeClr val="accent2"/>
                                      </p:to>
                                    </p:animClr>
                                    <p:set>
                                      <p:cBhvr>
                                        <p:cTn id="187" dur="2000" fill="hold"/>
                                        <p:tgtEl>
                                          <p:spTgt spid="79"/>
                                        </p:tgtEl>
                                        <p:attrNameLst>
                                          <p:attrName>stroke.on</p:attrName>
                                        </p:attrNameLst>
                                      </p:cBhvr>
                                      <p:to>
                                        <p:strVal val="true"/>
                                      </p:to>
                                    </p:set>
                                  </p:childTnLst>
                                </p:cTn>
                              </p:par>
                            </p:childTnLst>
                          </p:cTn>
                        </p:par>
                      </p:childTnLst>
                    </p:cTn>
                  </p:par>
                  <p:par>
                    <p:cTn id="188" fill="hold">
                      <p:stCondLst>
                        <p:cond delay="indefinite"/>
                      </p:stCondLst>
                      <p:childTnLst>
                        <p:par>
                          <p:cTn id="189" fill="hold">
                            <p:stCondLst>
                              <p:cond delay="0"/>
                            </p:stCondLst>
                            <p:childTnLst>
                              <p:par>
                                <p:cTn id="190" presetID="1" presetClass="emph" presetSubtype="2" fill="hold" nodeType="clickEffect">
                                  <p:stCondLst>
                                    <p:cond delay="0"/>
                                  </p:stCondLst>
                                  <p:childTnLst>
                                    <p:animClr clrSpc="rgb" dir="cw">
                                      <p:cBhvr>
                                        <p:cTn id="191" dur="2000" fill="hold"/>
                                        <p:tgtEl>
                                          <p:spTgt spid="62"/>
                                        </p:tgtEl>
                                        <p:attrNameLst>
                                          <p:attrName>fillcolor</p:attrName>
                                        </p:attrNameLst>
                                      </p:cBhvr>
                                      <p:to>
                                        <a:schemeClr val="accent2"/>
                                      </p:to>
                                    </p:animClr>
                                    <p:set>
                                      <p:cBhvr>
                                        <p:cTn id="192" dur="2000" fill="hold"/>
                                        <p:tgtEl>
                                          <p:spTgt spid="62"/>
                                        </p:tgtEl>
                                        <p:attrNameLst>
                                          <p:attrName>fill.type</p:attrName>
                                        </p:attrNameLst>
                                      </p:cBhvr>
                                      <p:to>
                                        <p:strVal val="solid"/>
                                      </p:to>
                                    </p:set>
                                    <p:set>
                                      <p:cBhvr>
                                        <p:cTn id="193" dur="2000" fill="hold"/>
                                        <p:tgtEl>
                                          <p:spTgt spid="62"/>
                                        </p:tgtEl>
                                        <p:attrNameLst>
                                          <p:attrName>fill.on</p:attrName>
                                        </p:attrNameLst>
                                      </p:cBhvr>
                                      <p:to>
                                        <p:strVal val="true"/>
                                      </p:to>
                                    </p:set>
                                  </p:childTnLst>
                                </p:cTn>
                              </p:par>
                              <p:par>
                                <p:cTn id="194" presetID="1" presetClass="emph" presetSubtype="2" fill="hold" nodeType="withEffect">
                                  <p:stCondLst>
                                    <p:cond delay="0"/>
                                  </p:stCondLst>
                                  <p:childTnLst>
                                    <p:animClr clrSpc="rgb" dir="cw">
                                      <p:cBhvr>
                                        <p:cTn id="195" dur="2000" fill="hold"/>
                                        <p:tgtEl>
                                          <p:spTgt spid="63"/>
                                        </p:tgtEl>
                                        <p:attrNameLst>
                                          <p:attrName>fillcolor</p:attrName>
                                        </p:attrNameLst>
                                      </p:cBhvr>
                                      <p:to>
                                        <a:schemeClr val="accent2"/>
                                      </p:to>
                                    </p:animClr>
                                    <p:set>
                                      <p:cBhvr>
                                        <p:cTn id="196" dur="2000" fill="hold"/>
                                        <p:tgtEl>
                                          <p:spTgt spid="63"/>
                                        </p:tgtEl>
                                        <p:attrNameLst>
                                          <p:attrName>fill.type</p:attrName>
                                        </p:attrNameLst>
                                      </p:cBhvr>
                                      <p:to>
                                        <p:strVal val="solid"/>
                                      </p:to>
                                    </p:set>
                                    <p:set>
                                      <p:cBhvr>
                                        <p:cTn id="197" dur="2000" fill="hold"/>
                                        <p:tgtEl>
                                          <p:spTgt spid="63"/>
                                        </p:tgtEl>
                                        <p:attrNameLst>
                                          <p:attrName>fill.on</p:attrName>
                                        </p:attrNameLst>
                                      </p:cBhvr>
                                      <p:to>
                                        <p:strVal val="true"/>
                                      </p:to>
                                    </p:set>
                                  </p:childTnLst>
                                </p:cTn>
                              </p:par>
                              <p:par>
                                <p:cTn id="198" presetID="1" presetClass="emph" presetSubtype="2" fill="hold" nodeType="withEffect">
                                  <p:stCondLst>
                                    <p:cond delay="0"/>
                                  </p:stCondLst>
                                  <p:childTnLst>
                                    <p:animClr clrSpc="rgb" dir="cw">
                                      <p:cBhvr>
                                        <p:cTn id="199" dur="2000" fill="hold"/>
                                        <p:tgtEl>
                                          <p:spTgt spid="64"/>
                                        </p:tgtEl>
                                        <p:attrNameLst>
                                          <p:attrName>fillcolor</p:attrName>
                                        </p:attrNameLst>
                                      </p:cBhvr>
                                      <p:to>
                                        <a:schemeClr val="accent2"/>
                                      </p:to>
                                    </p:animClr>
                                    <p:set>
                                      <p:cBhvr>
                                        <p:cTn id="200" dur="2000" fill="hold"/>
                                        <p:tgtEl>
                                          <p:spTgt spid="64"/>
                                        </p:tgtEl>
                                        <p:attrNameLst>
                                          <p:attrName>fill.type</p:attrName>
                                        </p:attrNameLst>
                                      </p:cBhvr>
                                      <p:to>
                                        <p:strVal val="solid"/>
                                      </p:to>
                                    </p:set>
                                    <p:set>
                                      <p:cBhvr>
                                        <p:cTn id="201" dur="2000" fill="hold"/>
                                        <p:tgtEl>
                                          <p:spTgt spid="64"/>
                                        </p:tgtEl>
                                        <p:attrNameLst>
                                          <p:attrName>fill.on</p:attrName>
                                        </p:attrNameLst>
                                      </p:cBhvr>
                                      <p:to>
                                        <p:strVal val="true"/>
                                      </p:to>
                                    </p:set>
                                  </p:childTnLst>
                                </p:cTn>
                              </p:par>
                              <p:par>
                                <p:cTn id="202" presetID="1" presetClass="emph" presetSubtype="2" fill="hold" nodeType="withEffect">
                                  <p:stCondLst>
                                    <p:cond delay="0"/>
                                  </p:stCondLst>
                                  <p:childTnLst>
                                    <p:animClr clrSpc="rgb" dir="cw">
                                      <p:cBhvr>
                                        <p:cTn id="203" dur="2000" fill="hold"/>
                                        <p:tgtEl>
                                          <p:spTgt spid="65"/>
                                        </p:tgtEl>
                                        <p:attrNameLst>
                                          <p:attrName>fillcolor</p:attrName>
                                        </p:attrNameLst>
                                      </p:cBhvr>
                                      <p:to>
                                        <a:schemeClr val="accent2"/>
                                      </p:to>
                                    </p:animClr>
                                    <p:set>
                                      <p:cBhvr>
                                        <p:cTn id="204" dur="2000" fill="hold"/>
                                        <p:tgtEl>
                                          <p:spTgt spid="65"/>
                                        </p:tgtEl>
                                        <p:attrNameLst>
                                          <p:attrName>fill.type</p:attrName>
                                        </p:attrNameLst>
                                      </p:cBhvr>
                                      <p:to>
                                        <p:strVal val="solid"/>
                                      </p:to>
                                    </p:set>
                                    <p:set>
                                      <p:cBhvr>
                                        <p:cTn id="205" dur="2000" fill="hold"/>
                                        <p:tgtEl>
                                          <p:spTgt spid="65"/>
                                        </p:tgtEl>
                                        <p:attrNameLst>
                                          <p:attrName>fill.on</p:attrName>
                                        </p:attrNameLst>
                                      </p:cBhvr>
                                      <p:to>
                                        <p:strVal val="true"/>
                                      </p:to>
                                    </p:set>
                                  </p:childTnLst>
                                </p:cTn>
                              </p:par>
                              <p:par>
                                <p:cTn id="206" presetID="1" presetClass="emph" presetSubtype="2" fill="hold" nodeType="withEffect">
                                  <p:stCondLst>
                                    <p:cond delay="0"/>
                                  </p:stCondLst>
                                  <p:childTnLst>
                                    <p:animClr clrSpc="rgb" dir="cw">
                                      <p:cBhvr>
                                        <p:cTn id="207" dur="2000" fill="hold"/>
                                        <p:tgtEl>
                                          <p:spTgt spid="66"/>
                                        </p:tgtEl>
                                        <p:attrNameLst>
                                          <p:attrName>fillcolor</p:attrName>
                                        </p:attrNameLst>
                                      </p:cBhvr>
                                      <p:to>
                                        <a:schemeClr val="accent2"/>
                                      </p:to>
                                    </p:animClr>
                                    <p:set>
                                      <p:cBhvr>
                                        <p:cTn id="208" dur="2000" fill="hold"/>
                                        <p:tgtEl>
                                          <p:spTgt spid="66"/>
                                        </p:tgtEl>
                                        <p:attrNameLst>
                                          <p:attrName>fill.type</p:attrName>
                                        </p:attrNameLst>
                                      </p:cBhvr>
                                      <p:to>
                                        <p:strVal val="solid"/>
                                      </p:to>
                                    </p:set>
                                    <p:set>
                                      <p:cBhvr>
                                        <p:cTn id="209" dur="2000" fill="hold"/>
                                        <p:tgtEl>
                                          <p:spTgt spid="66"/>
                                        </p:tgtEl>
                                        <p:attrNameLst>
                                          <p:attrName>fill.on</p:attrName>
                                        </p:attrNameLst>
                                      </p:cBhvr>
                                      <p:to>
                                        <p:strVal val="true"/>
                                      </p:to>
                                    </p:set>
                                  </p:childTnLst>
                                </p:cTn>
                              </p:par>
                            </p:childTnLst>
                          </p:cTn>
                        </p:par>
                      </p:childTnLst>
                    </p:cTn>
                  </p:par>
                  <p:par>
                    <p:cTn id="210" fill="hold">
                      <p:stCondLst>
                        <p:cond delay="indefinite"/>
                      </p:stCondLst>
                      <p:childTnLst>
                        <p:par>
                          <p:cTn id="211" fill="hold">
                            <p:stCondLst>
                              <p:cond delay="0"/>
                            </p:stCondLst>
                            <p:childTnLst>
                              <p:par>
                                <p:cTn id="212" presetID="7" presetClass="emph" presetSubtype="2" fill="hold" nodeType="clickEffect">
                                  <p:stCondLst>
                                    <p:cond delay="0"/>
                                  </p:stCondLst>
                                  <p:childTnLst>
                                    <p:animClr clrSpc="rgb" dir="cw">
                                      <p:cBhvr>
                                        <p:cTn id="213" dur="2000" fill="hold"/>
                                        <p:tgtEl>
                                          <p:spTgt spid="85"/>
                                        </p:tgtEl>
                                        <p:attrNameLst>
                                          <p:attrName>stroke.color</p:attrName>
                                        </p:attrNameLst>
                                      </p:cBhvr>
                                      <p:to>
                                        <a:schemeClr val="accent2"/>
                                      </p:to>
                                    </p:animClr>
                                    <p:set>
                                      <p:cBhvr>
                                        <p:cTn id="214" dur="2000" fill="hold"/>
                                        <p:tgtEl>
                                          <p:spTgt spid="85"/>
                                        </p:tgtEl>
                                        <p:attrNameLst>
                                          <p:attrName>stroke.on</p:attrName>
                                        </p:attrNameLst>
                                      </p:cBhvr>
                                      <p:to>
                                        <p:strVal val="true"/>
                                      </p:to>
                                    </p:set>
                                  </p:childTnLst>
                                </p:cTn>
                              </p:par>
                              <p:par>
                                <p:cTn id="215" presetID="7" presetClass="emph" presetSubtype="2" fill="hold" nodeType="withEffect">
                                  <p:stCondLst>
                                    <p:cond delay="0"/>
                                  </p:stCondLst>
                                  <p:childTnLst>
                                    <p:animClr clrSpc="rgb" dir="cw">
                                      <p:cBhvr>
                                        <p:cTn id="216" dur="2000" fill="hold"/>
                                        <p:tgtEl>
                                          <p:spTgt spid="86"/>
                                        </p:tgtEl>
                                        <p:attrNameLst>
                                          <p:attrName>stroke.color</p:attrName>
                                        </p:attrNameLst>
                                      </p:cBhvr>
                                      <p:to>
                                        <a:schemeClr val="accent2"/>
                                      </p:to>
                                    </p:animClr>
                                    <p:set>
                                      <p:cBhvr>
                                        <p:cTn id="217" dur="2000" fill="hold"/>
                                        <p:tgtEl>
                                          <p:spTgt spid="86"/>
                                        </p:tgtEl>
                                        <p:attrNameLst>
                                          <p:attrName>stroke.on</p:attrName>
                                        </p:attrNameLst>
                                      </p:cBhvr>
                                      <p:to>
                                        <p:strVal val="true"/>
                                      </p:to>
                                    </p:set>
                                  </p:childTnLst>
                                </p:cTn>
                              </p:par>
                              <p:par>
                                <p:cTn id="218" presetID="7" presetClass="emph" presetSubtype="2" fill="hold" nodeType="withEffect">
                                  <p:stCondLst>
                                    <p:cond delay="0"/>
                                  </p:stCondLst>
                                  <p:childTnLst>
                                    <p:animClr clrSpc="rgb" dir="cw">
                                      <p:cBhvr>
                                        <p:cTn id="219" dur="2000" fill="hold"/>
                                        <p:tgtEl>
                                          <p:spTgt spid="87"/>
                                        </p:tgtEl>
                                        <p:attrNameLst>
                                          <p:attrName>stroke.color</p:attrName>
                                        </p:attrNameLst>
                                      </p:cBhvr>
                                      <p:to>
                                        <a:schemeClr val="accent2"/>
                                      </p:to>
                                    </p:animClr>
                                    <p:set>
                                      <p:cBhvr>
                                        <p:cTn id="220" dur="2000" fill="hold"/>
                                        <p:tgtEl>
                                          <p:spTgt spid="87"/>
                                        </p:tgtEl>
                                        <p:attrNameLst>
                                          <p:attrName>stroke.on</p:attrName>
                                        </p:attrNameLst>
                                      </p:cBhvr>
                                      <p:to>
                                        <p:strVal val="true"/>
                                      </p:to>
                                    </p:set>
                                  </p:childTnLst>
                                </p:cTn>
                              </p:par>
                              <p:par>
                                <p:cTn id="221" presetID="7" presetClass="emph" presetSubtype="2" fill="hold" nodeType="withEffect">
                                  <p:stCondLst>
                                    <p:cond delay="0"/>
                                  </p:stCondLst>
                                  <p:childTnLst>
                                    <p:animClr clrSpc="rgb" dir="cw">
                                      <p:cBhvr>
                                        <p:cTn id="222" dur="2000" fill="hold"/>
                                        <p:tgtEl>
                                          <p:spTgt spid="88"/>
                                        </p:tgtEl>
                                        <p:attrNameLst>
                                          <p:attrName>stroke.color</p:attrName>
                                        </p:attrNameLst>
                                      </p:cBhvr>
                                      <p:to>
                                        <a:schemeClr val="accent2"/>
                                      </p:to>
                                    </p:animClr>
                                    <p:set>
                                      <p:cBhvr>
                                        <p:cTn id="223" dur="2000" fill="hold"/>
                                        <p:tgtEl>
                                          <p:spTgt spid="88"/>
                                        </p:tgtEl>
                                        <p:attrNameLst>
                                          <p:attrName>stroke.on</p:attrName>
                                        </p:attrNameLst>
                                      </p:cBhvr>
                                      <p:to>
                                        <p:strVal val="true"/>
                                      </p:to>
                                    </p:set>
                                  </p:childTnLst>
                                </p:cTn>
                              </p:par>
                              <p:par>
                                <p:cTn id="224" presetID="7" presetClass="emph" presetSubtype="2" fill="hold" nodeType="withEffect">
                                  <p:stCondLst>
                                    <p:cond delay="0"/>
                                  </p:stCondLst>
                                  <p:childTnLst>
                                    <p:animClr clrSpc="rgb" dir="cw">
                                      <p:cBhvr>
                                        <p:cTn id="225" dur="2000" fill="hold"/>
                                        <p:tgtEl>
                                          <p:spTgt spid="89"/>
                                        </p:tgtEl>
                                        <p:attrNameLst>
                                          <p:attrName>stroke.color</p:attrName>
                                        </p:attrNameLst>
                                      </p:cBhvr>
                                      <p:to>
                                        <a:schemeClr val="accent2"/>
                                      </p:to>
                                    </p:animClr>
                                    <p:set>
                                      <p:cBhvr>
                                        <p:cTn id="226" dur="2000" fill="hold"/>
                                        <p:tgtEl>
                                          <p:spTgt spid="89"/>
                                        </p:tgtEl>
                                        <p:attrNameLst>
                                          <p:attrName>stroke.on</p:attrName>
                                        </p:attrNameLst>
                                      </p:cBhvr>
                                      <p:to>
                                        <p:strVal val="true"/>
                                      </p:to>
                                    </p:set>
                                  </p:childTnLst>
                                </p:cTn>
                              </p:par>
                              <p:par>
                                <p:cTn id="227" presetID="7" presetClass="emph" presetSubtype="2" fill="hold" nodeType="withEffect">
                                  <p:stCondLst>
                                    <p:cond delay="0"/>
                                  </p:stCondLst>
                                  <p:childTnLst>
                                    <p:animClr clrSpc="rgb" dir="cw">
                                      <p:cBhvr>
                                        <p:cTn id="228" dur="2000" fill="hold"/>
                                        <p:tgtEl>
                                          <p:spTgt spid="90"/>
                                        </p:tgtEl>
                                        <p:attrNameLst>
                                          <p:attrName>stroke.color</p:attrName>
                                        </p:attrNameLst>
                                      </p:cBhvr>
                                      <p:to>
                                        <a:schemeClr val="accent2"/>
                                      </p:to>
                                    </p:animClr>
                                    <p:set>
                                      <p:cBhvr>
                                        <p:cTn id="229" dur="2000" fill="hold"/>
                                        <p:tgtEl>
                                          <p:spTgt spid="90"/>
                                        </p:tgtEl>
                                        <p:attrNameLst>
                                          <p:attrName>stroke.on</p:attrName>
                                        </p:attrNameLst>
                                      </p:cBhvr>
                                      <p:to>
                                        <p:strVal val="true"/>
                                      </p:to>
                                    </p:set>
                                  </p:childTnLst>
                                </p:cTn>
                              </p:par>
                              <p:par>
                                <p:cTn id="230" presetID="7" presetClass="emph" presetSubtype="2" fill="hold" nodeType="withEffect">
                                  <p:stCondLst>
                                    <p:cond delay="0"/>
                                  </p:stCondLst>
                                  <p:childTnLst>
                                    <p:animClr clrSpc="rgb" dir="cw">
                                      <p:cBhvr>
                                        <p:cTn id="231" dur="2000" fill="hold"/>
                                        <p:tgtEl>
                                          <p:spTgt spid="91"/>
                                        </p:tgtEl>
                                        <p:attrNameLst>
                                          <p:attrName>stroke.color</p:attrName>
                                        </p:attrNameLst>
                                      </p:cBhvr>
                                      <p:to>
                                        <a:schemeClr val="accent2"/>
                                      </p:to>
                                    </p:animClr>
                                    <p:set>
                                      <p:cBhvr>
                                        <p:cTn id="232" dur="2000" fill="hold"/>
                                        <p:tgtEl>
                                          <p:spTgt spid="91"/>
                                        </p:tgtEl>
                                        <p:attrNameLst>
                                          <p:attrName>stroke.on</p:attrName>
                                        </p:attrNameLst>
                                      </p:cBhvr>
                                      <p:to>
                                        <p:strVal val="true"/>
                                      </p:to>
                                    </p:set>
                                  </p:childTnLst>
                                </p:cTn>
                              </p:par>
                              <p:par>
                                <p:cTn id="233" presetID="7" presetClass="emph" presetSubtype="2" fill="hold" nodeType="withEffect">
                                  <p:stCondLst>
                                    <p:cond delay="0"/>
                                  </p:stCondLst>
                                  <p:childTnLst>
                                    <p:animClr clrSpc="rgb" dir="cw">
                                      <p:cBhvr>
                                        <p:cTn id="234" dur="2000" fill="hold"/>
                                        <p:tgtEl>
                                          <p:spTgt spid="92"/>
                                        </p:tgtEl>
                                        <p:attrNameLst>
                                          <p:attrName>stroke.color</p:attrName>
                                        </p:attrNameLst>
                                      </p:cBhvr>
                                      <p:to>
                                        <a:schemeClr val="accent2"/>
                                      </p:to>
                                    </p:animClr>
                                    <p:set>
                                      <p:cBhvr>
                                        <p:cTn id="235" dur="2000" fill="hold"/>
                                        <p:tgtEl>
                                          <p:spTgt spid="92"/>
                                        </p:tgtEl>
                                        <p:attrNameLst>
                                          <p:attrName>stroke.on</p:attrName>
                                        </p:attrNameLst>
                                      </p:cBhvr>
                                      <p:to>
                                        <p:strVal val="true"/>
                                      </p:to>
                                    </p:set>
                                  </p:childTnLst>
                                </p:cTn>
                              </p:par>
                              <p:par>
                                <p:cTn id="236" presetID="7" presetClass="emph" presetSubtype="2" fill="hold" nodeType="withEffect">
                                  <p:stCondLst>
                                    <p:cond delay="0"/>
                                  </p:stCondLst>
                                  <p:childTnLst>
                                    <p:animClr clrSpc="rgb" dir="cw">
                                      <p:cBhvr>
                                        <p:cTn id="237" dur="2000" fill="hold"/>
                                        <p:tgtEl>
                                          <p:spTgt spid="93"/>
                                        </p:tgtEl>
                                        <p:attrNameLst>
                                          <p:attrName>stroke.color</p:attrName>
                                        </p:attrNameLst>
                                      </p:cBhvr>
                                      <p:to>
                                        <a:schemeClr val="accent2"/>
                                      </p:to>
                                    </p:animClr>
                                    <p:set>
                                      <p:cBhvr>
                                        <p:cTn id="238" dur="2000" fill="hold"/>
                                        <p:tgtEl>
                                          <p:spTgt spid="93"/>
                                        </p:tgtEl>
                                        <p:attrNameLst>
                                          <p:attrName>stroke.on</p:attrName>
                                        </p:attrNameLst>
                                      </p:cBhvr>
                                      <p:to>
                                        <p:strVal val="true"/>
                                      </p:to>
                                    </p:set>
                                  </p:childTnLst>
                                </p:cTn>
                              </p:par>
                              <p:par>
                                <p:cTn id="239" presetID="7" presetClass="emph" presetSubtype="2" fill="hold" nodeType="withEffect">
                                  <p:stCondLst>
                                    <p:cond delay="0"/>
                                  </p:stCondLst>
                                  <p:childTnLst>
                                    <p:animClr clrSpc="rgb" dir="cw">
                                      <p:cBhvr>
                                        <p:cTn id="240" dur="2000" fill="hold"/>
                                        <p:tgtEl>
                                          <p:spTgt spid="94"/>
                                        </p:tgtEl>
                                        <p:attrNameLst>
                                          <p:attrName>stroke.color</p:attrName>
                                        </p:attrNameLst>
                                      </p:cBhvr>
                                      <p:to>
                                        <a:schemeClr val="accent2"/>
                                      </p:to>
                                    </p:animClr>
                                    <p:set>
                                      <p:cBhvr>
                                        <p:cTn id="241" dur="2000" fill="hold"/>
                                        <p:tgtEl>
                                          <p:spTgt spid="94"/>
                                        </p:tgtEl>
                                        <p:attrNameLst>
                                          <p:attrName>stroke.on</p:attrName>
                                        </p:attrNameLst>
                                      </p:cBhvr>
                                      <p:to>
                                        <p:strVal val="true"/>
                                      </p:to>
                                    </p:set>
                                  </p:childTnLst>
                                </p:cTn>
                              </p:par>
                              <p:par>
                                <p:cTn id="242" presetID="7" presetClass="emph" presetSubtype="2" fill="hold" nodeType="withEffect">
                                  <p:stCondLst>
                                    <p:cond delay="0"/>
                                  </p:stCondLst>
                                  <p:childTnLst>
                                    <p:animClr clrSpc="rgb" dir="cw">
                                      <p:cBhvr>
                                        <p:cTn id="243" dur="2000" fill="hold"/>
                                        <p:tgtEl>
                                          <p:spTgt spid="95"/>
                                        </p:tgtEl>
                                        <p:attrNameLst>
                                          <p:attrName>stroke.color</p:attrName>
                                        </p:attrNameLst>
                                      </p:cBhvr>
                                      <p:to>
                                        <a:schemeClr val="accent2"/>
                                      </p:to>
                                    </p:animClr>
                                    <p:set>
                                      <p:cBhvr>
                                        <p:cTn id="244" dur="2000" fill="hold"/>
                                        <p:tgtEl>
                                          <p:spTgt spid="95"/>
                                        </p:tgtEl>
                                        <p:attrNameLst>
                                          <p:attrName>stroke.on</p:attrName>
                                        </p:attrNameLst>
                                      </p:cBhvr>
                                      <p:to>
                                        <p:strVal val="true"/>
                                      </p:to>
                                    </p:set>
                                  </p:childTnLst>
                                </p:cTn>
                              </p:par>
                              <p:par>
                                <p:cTn id="245" presetID="7" presetClass="emph" presetSubtype="2" fill="hold" nodeType="withEffect">
                                  <p:stCondLst>
                                    <p:cond delay="0"/>
                                  </p:stCondLst>
                                  <p:childTnLst>
                                    <p:animClr clrSpc="rgb" dir="cw">
                                      <p:cBhvr>
                                        <p:cTn id="246" dur="2000" fill="hold"/>
                                        <p:tgtEl>
                                          <p:spTgt spid="96"/>
                                        </p:tgtEl>
                                        <p:attrNameLst>
                                          <p:attrName>stroke.color</p:attrName>
                                        </p:attrNameLst>
                                      </p:cBhvr>
                                      <p:to>
                                        <a:schemeClr val="accent2"/>
                                      </p:to>
                                    </p:animClr>
                                    <p:set>
                                      <p:cBhvr>
                                        <p:cTn id="247" dur="2000" fill="hold"/>
                                        <p:tgtEl>
                                          <p:spTgt spid="96"/>
                                        </p:tgtEl>
                                        <p:attrNameLst>
                                          <p:attrName>stroke.on</p:attrName>
                                        </p:attrNameLst>
                                      </p:cBhvr>
                                      <p:to>
                                        <p:strVal val="true"/>
                                      </p:to>
                                    </p:set>
                                  </p:childTnLst>
                                </p:cTn>
                              </p:par>
                              <p:par>
                                <p:cTn id="248" presetID="7" presetClass="emph" presetSubtype="2" fill="hold" nodeType="withEffect">
                                  <p:stCondLst>
                                    <p:cond delay="0"/>
                                  </p:stCondLst>
                                  <p:childTnLst>
                                    <p:animClr clrSpc="rgb" dir="cw">
                                      <p:cBhvr>
                                        <p:cTn id="249" dur="2000" fill="hold"/>
                                        <p:tgtEl>
                                          <p:spTgt spid="97"/>
                                        </p:tgtEl>
                                        <p:attrNameLst>
                                          <p:attrName>stroke.color</p:attrName>
                                        </p:attrNameLst>
                                      </p:cBhvr>
                                      <p:to>
                                        <a:schemeClr val="accent2"/>
                                      </p:to>
                                    </p:animClr>
                                    <p:set>
                                      <p:cBhvr>
                                        <p:cTn id="250" dur="2000" fill="hold"/>
                                        <p:tgtEl>
                                          <p:spTgt spid="97"/>
                                        </p:tgtEl>
                                        <p:attrNameLst>
                                          <p:attrName>stroke.on</p:attrName>
                                        </p:attrNameLst>
                                      </p:cBhvr>
                                      <p:to>
                                        <p:strVal val="true"/>
                                      </p:to>
                                    </p:set>
                                  </p:childTnLst>
                                </p:cTn>
                              </p:par>
                            </p:childTnLst>
                          </p:cTn>
                        </p:par>
                      </p:childTnLst>
                    </p:cTn>
                  </p:par>
                  <p:par>
                    <p:cTn id="251" fill="hold">
                      <p:stCondLst>
                        <p:cond delay="indefinite"/>
                      </p:stCondLst>
                      <p:childTnLst>
                        <p:par>
                          <p:cTn id="252" fill="hold">
                            <p:stCondLst>
                              <p:cond delay="0"/>
                            </p:stCondLst>
                            <p:childTnLst>
                              <p:par>
                                <p:cTn id="253" presetID="1" presetClass="emph" presetSubtype="2" fill="hold" nodeType="clickEffect">
                                  <p:stCondLst>
                                    <p:cond delay="0"/>
                                  </p:stCondLst>
                                  <p:childTnLst>
                                    <p:animClr clrSpc="rgb" dir="cw">
                                      <p:cBhvr>
                                        <p:cTn id="254" dur="2000" fill="hold"/>
                                        <p:tgtEl>
                                          <p:spTgt spid="80"/>
                                        </p:tgtEl>
                                        <p:attrNameLst>
                                          <p:attrName>fillcolor</p:attrName>
                                        </p:attrNameLst>
                                      </p:cBhvr>
                                      <p:to>
                                        <a:schemeClr val="accent2"/>
                                      </p:to>
                                    </p:animClr>
                                    <p:set>
                                      <p:cBhvr>
                                        <p:cTn id="255" dur="2000" fill="hold"/>
                                        <p:tgtEl>
                                          <p:spTgt spid="80"/>
                                        </p:tgtEl>
                                        <p:attrNameLst>
                                          <p:attrName>fill.type</p:attrName>
                                        </p:attrNameLst>
                                      </p:cBhvr>
                                      <p:to>
                                        <p:strVal val="solid"/>
                                      </p:to>
                                    </p:set>
                                    <p:set>
                                      <p:cBhvr>
                                        <p:cTn id="256" dur="2000" fill="hold"/>
                                        <p:tgtEl>
                                          <p:spTgt spid="80"/>
                                        </p:tgtEl>
                                        <p:attrNameLst>
                                          <p:attrName>fill.on</p:attrName>
                                        </p:attrNameLst>
                                      </p:cBhvr>
                                      <p:to>
                                        <p:strVal val="true"/>
                                      </p:to>
                                    </p:set>
                                  </p:childTnLst>
                                </p:cTn>
                              </p:par>
                              <p:par>
                                <p:cTn id="257" presetID="1" presetClass="emph" presetSubtype="2" fill="hold" nodeType="withEffect">
                                  <p:stCondLst>
                                    <p:cond delay="0"/>
                                  </p:stCondLst>
                                  <p:childTnLst>
                                    <p:animClr clrSpc="rgb" dir="cw">
                                      <p:cBhvr>
                                        <p:cTn id="258" dur="2000" fill="hold"/>
                                        <p:tgtEl>
                                          <p:spTgt spid="81"/>
                                        </p:tgtEl>
                                        <p:attrNameLst>
                                          <p:attrName>fillcolor</p:attrName>
                                        </p:attrNameLst>
                                      </p:cBhvr>
                                      <p:to>
                                        <a:schemeClr val="accent2"/>
                                      </p:to>
                                    </p:animClr>
                                    <p:set>
                                      <p:cBhvr>
                                        <p:cTn id="259" dur="2000" fill="hold"/>
                                        <p:tgtEl>
                                          <p:spTgt spid="81"/>
                                        </p:tgtEl>
                                        <p:attrNameLst>
                                          <p:attrName>fill.type</p:attrName>
                                        </p:attrNameLst>
                                      </p:cBhvr>
                                      <p:to>
                                        <p:strVal val="solid"/>
                                      </p:to>
                                    </p:set>
                                    <p:set>
                                      <p:cBhvr>
                                        <p:cTn id="260" dur="2000" fill="hold"/>
                                        <p:tgtEl>
                                          <p:spTgt spid="81"/>
                                        </p:tgtEl>
                                        <p:attrNameLst>
                                          <p:attrName>fill.on</p:attrName>
                                        </p:attrNameLst>
                                      </p:cBhvr>
                                      <p:to>
                                        <p:strVal val="true"/>
                                      </p:to>
                                    </p:set>
                                  </p:childTnLst>
                                </p:cTn>
                              </p:par>
                              <p:par>
                                <p:cTn id="261" presetID="1" presetClass="emph" presetSubtype="2" fill="hold" nodeType="withEffect">
                                  <p:stCondLst>
                                    <p:cond delay="0"/>
                                  </p:stCondLst>
                                  <p:childTnLst>
                                    <p:animClr clrSpc="rgb" dir="cw">
                                      <p:cBhvr>
                                        <p:cTn id="262" dur="2000" fill="hold"/>
                                        <p:tgtEl>
                                          <p:spTgt spid="82"/>
                                        </p:tgtEl>
                                        <p:attrNameLst>
                                          <p:attrName>fillcolor</p:attrName>
                                        </p:attrNameLst>
                                      </p:cBhvr>
                                      <p:to>
                                        <a:schemeClr val="accent2"/>
                                      </p:to>
                                    </p:animClr>
                                    <p:set>
                                      <p:cBhvr>
                                        <p:cTn id="263" dur="2000" fill="hold"/>
                                        <p:tgtEl>
                                          <p:spTgt spid="82"/>
                                        </p:tgtEl>
                                        <p:attrNameLst>
                                          <p:attrName>fill.type</p:attrName>
                                        </p:attrNameLst>
                                      </p:cBhvr>
                                      <p:to>
                                        <p:strVal val="solid"/>
                                      </p:to>
                                    </p:set>
                                    <p:set>
                                      <p:cBhvr>
                                        <p:cTn id="264" dur="2000" fill="hold"/>
                                        <p:tgtEl>
                                          <p:spTgt spid="82"/>
                                        </p:tgtEl>
                                        <p:attrNameLst>
                                          <p:attrName>fill.on</p:attrName>
                                        </p:attrNameLst>
                                      </p:cBhvr>
                                      <p:to>
                                        <p:strVal val="true"/>
                                      </p:to>
                                    </p:set>
                                  </p:childTnLst>
                                </p:cTn>
                              </p:par>
                              <p:par>
                                <p:cTn id="265" presetID="1" presetClass="emph" presetSubtype="2" fill="hold" nodeType="withEffect">
                                  <p:stCondLst>
                                    <p:cond delay="0"/>
                                  </p:stCondLst>
                                  <p:childTnLst>
                                    <p:animClr clrSpc="rgb" dir="cw">
                                      <p:cBhvr>
                                        <p:cTn id="266" dur="2000" fill="hold"/>
                                        <p:tgtEl>
                                          <p:spTgt spid="83"/>
                                        </p:tgtEl>
                                        <p:attrNameLst>
                                          <p:attrName>fillcolor</p:attrName>
                                        </p:attrNameLst>
                                      </p:cBhvr>
                                      <p:to>
                                        <a:schemeClr val="accent2"/>
                                      </p:to>
                                    </p:animClr>
                                    <p:set>
                                      <p:cBhvr>
                                        <p:cTn id="267" dur="2000" fill="hold"/>
                                        <p:tgtEl>
                                          <p:spTgt spid="83"/>
                                        </p:tgtEl>
                                        <p:attrNameLst>
                                          <p:attrName>fill.type</p:attrName>
                                        </p:attrNameLst>
                                      </p:cBhvr>
                                      <p:to>
                                        <p:strVal val="solid"/>
                                      </p:to>
                                    </p:set>
                                    <p:set>
                                      <p:cBhvr>
                                        <p:cTn id="268" dur="2000" fill="hold"/>
                                        <p:tgtEl>
                                          <p:spTgt spid="83"/>
                                        </p:tgtEl>
                                        <p:attrNameLst>
                                          <p:attrName>fill.on</p:attrName>
                                        </p:attrNameLst>
                                      </p:cBhvr>
                                      <p:to>
                                        <p:strVal val="true"/>
                                      </p:to>
                                    </p:set>
                                  </p:childTnLst>
                                </p:cTn>
                              </p:par>
                              <p:par>
                                <p:cTn id="269" presetID="1" presetClass="emph" presetSubtype="2" fill="hold" nodeType="withEffect">
                                  <p:stCondLst>
                                    <p:cond delay="0"/>
                                  </p:stCondLst>
                                  <p:childTnLst>
                                    <p:animClr clrSpc="rgb" dir="cw">
                                      <p:cBhvr>
                                        <p:cTn id="270" dur="2000" fill="hold"/>
                                        <p:tgtEl>
                                          <p:spTgt spid="84"/>
                                        </p:tgtEl>
                                        <p:attrNameLst>
                                          <p:attrName>fillcolor</p:attrName>
                                        </p:attrNameLst>
                                      </p:cBhvr>
                                      <p:to>
                                        <a:schemeClr val="accent2"/>
                                      </p:to>
                                    </p:animClr>
                                    <p:set>
                                      <p:cBhvr>
                                        <p:cTn id="271" dur="2000" fill="hold"/>
                                        <p:tgtEl>
                                          <p:spTgt spid="84"/>
                                        </p:tgtEl>
                                        <p:attrNameLst>
                                          <p:attrName>fill.type</p:attrName>
                                        </p:attrNameLst>
                                      </p:cBhvr>
                                      <p:to>
                                        <p:strVal val="solid"/>
                                      </p:to>
                                    </p:set>
                                    <p:set>
                                      <p:cBhvr>
                                        <p:cTn id="272" dur="2000" fill="hold"/>
                                        <p:tgtEl>
                                          <p:spTgt spid="84"/>
                                        </p:tgtEl>
                                        <p:attrNameLst>
                                          <p:attrName>fill.on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7" presetClass="emph" presetSubtype="2" fill="hold" nodeType="clickEffect">
                                  <p:stCondLst>
                                    <p:cond delay="0"/>
                                  </p:stCondLst>
                                  <p:childTnLst>
                                    <p:animClr clrSpc="rgb" dir="cw">
                                      <p:cBhvr>
                                        <p:cTn id="276" dur="2000" fill="hold"/>
                                        <p:tgtEl>
                                          <p:spTgt spid="103"/>
                                        </p:tgtEl>
                                        <p:attrNameLst>
                                          <p:attrName>stroke.color</p:attrName>
                                        </p:attrNameLst>
                                      </p:cBhvr>
                                      <p:to>
                                        <a:schemeClr val="accent2"/>
                                      </p:to>
                                    </p:animClr>
                                    <p:set>
                                      <p:cBhvr>
                                        <p:cTn id="277" dur="2000" fill="hold"/>
                                        <p:tgtEl>
                                          <p:spTgt spid="103"/>
                                        </p:tgtEl>
                                        <p:attrNameLst>
                                          <p:attrName>stroke.on</p:attrName>
                                        </p:attrNameLst>
                                      </p:cBhvr>
                                      <p:to>
                                        <p:strVal val="true"/>
                                      </p:to>
                                    </p:set>
                                  </p:childTnLst>
                                </p:cTn>
                              </p:par>
                              <p:par>
                                <p:cTn id="278" presetID="7" presetClass="emph" presetSubtype="2" fill="hold" nodeType="withEffect">
                                  <p:stCondLst>
                                    <p:cond delay="0"/>
                                  </p:stCondLst>
                                  <p:childTnLst>
                                    <p:animClr clrSpc="rgb" dir="cw">
                                      <p:cBhvr>
                                        <p:cTn id="279" dur="2000" fill="hold"/>
                                        <p:tgtEl>
                                          <p:spTgt spid="104"/>
                                        </p:tgtEl>
                                        <p:attrNameLst>
                                          <p:attrName>stroke.color</p:attrName>
                                        </p:attrNameLst>
                                      </p:cBhvr>
                                      <p:to>
                                        <a:schemeClr val="accent2"/>
                                      </p:to>
                                    </p:animClr>
                                    <p:set>
                                      <p:cBhvr>
                                        <p:cTn id="280" dur="2000" fill="hold"/>
                                        <p:tgtEl>
                                          <p:spTgt spid="104"/>
                                        </p:tgtEl>
                                        <p:attrNameLst>
                                          <p:attrName>stroke.on</p:attrName>
                                        </p:attrNameLst>
                                      </p:cBhvr>
                                      <p:to>
                                        <p:strVal val="true"/>
                                      </p:to>
                                    </p:set>
                                  </p:childTnLst>
                                </p:cTn>
                              </p:par>
                              <p:par>
                                <p:cTn id="281" presetID="7" presetClass="emph" presetSubtype="2" fill="hold" nodeType="withEffect">
                                  <p:stCondLst>
                                    <p:cond delay="0"/>
                                  </p:stCondLst>
                                  <p:childTnLst>
                                    <p:animClr clrSpc="rgb" dir="cw">
                                      <p:cBhvr>
                                        <p:cTn id="282" dur="2000" fill="hold"/>
                                        <p:tgtEl>
                                          <p:spTgt spid="105"/>
                                        </p:tgtEl>
                                        <p:attrNameLst>
                                          <p:attrName>stroke.color</p:attrName>
                                        </p:attrNameLst>
                                      </p:cBhvr>
                                      <p:to>
                                        <a:schemeClr val="accent2"/>
                                      </p:to>
                                    </p:animClr>
                                    <p:set>
                                      <p:cBhvr>
                                        <p:cTn id="283" dur="2000" fill="hold"/>
                                        <p:tgtEl>
                                          <p:spTgt spid="105"/>
                                        </p:tgtEl>
                                        <p:attrNameLst>
                                          <p:attrName>stroke.on</p:attrName>
                                        </p:attrNameLst>
                                      </p:cBhvr>
                                      <p:to>
                                        <p:strVal val="true"/>
                                      </p:to>
                                    </p:set>
                                  </p:childTnLst>
                                </p:cTn>
                              </p:par>
                              <p:par>
                                <p:cTn id="284" presetID="7" presetClass="emph" presetSubtype="2" fill="hold" nodeType="withEffect">
                                  <p:stCondLst>
                                    <p:cond delay="0"/>
                                  </p:stCondLst>
                                  <p:childTnLst>
                                    <p:animClr clrSpc="rgb" dir="cw">
                                      <p:cBhvr>
                                        <p:cTn id="285" dur="2000" fill="hold"/>
                                        <p:tgtEl>
                                          <p:spTgt spid="106"/>
                                        </p:tgtEl>
                                        <p:attrNameLst>
                                          <p:attrName>stroke.color</p:attrName>
                                        </p:attrNameLst>
                                      </p:cBhvr>
                                      <p:to>
                                        <a:schemeClr val="accent2"/>
                                      </p:to>
                                    </p:animClr>
                                    <p:set>
                                      <p:cBhvr>
                                        <p:cTn id="286" dur="2000" fill="hold"/>
                                        <p:tgtEl>
                                          <p:spTgt spid="106"/>
                                        </p:tgtEl>
                                        <p:attrNameLst>
                                          <p:attrName>stroke.on</p:attrName>
                                        </p:attrNameLst>
                                      </p:cBhvr>
                                      <p:to>
                                        <p:strVal val="true"/>
                                      </p:to>
                                    </p:set>
                                  </p:childTnLst>
                                </p:cTn>
                              </p:par>
                              <p:par>
                                <p:cTn id="287" presetID="7" presetClass="emph" presetSubtype="2" fill="hold" nodeType="withEffect">
                                  <p:stCondLst>
                                    <p:cond delay="0"/>
                                  </p:stCondLst>
                                  <p:childTnLst>
                                    <p:animClr clrSpc="rgb" dir="cw">
                                      <p:cBhvr>
                                        <p:cTn id="288" dur="2000" fill="hold"/>
                                        <p:tgtEl>
                                          <p:spTgt spid="107"/>
                                        </p:tgtEl>
                                        <p:attrNameLst>
                                          <p:attrName>stroke.color</p:attrName>
                                        </p:attrNameLst>
                                      </p:cBhvr>
                                      <p:to>
                                        <a:schemeClr val="accent2"/>
                                      </p:to>
                                    </p:animClr>
                                    <p:set>
                                      <p:cBhvr>
                                        <p:cTn id="289" dur="2000" fill="hold"/>
                                        <p:tgtEl>
                                          <p:spTgt spid="107"/>
                                        </p:tgtEl>
                                        <p:attrNameLst>
                                          <p:attrName>stroke.on</p:attrName>
                                        </p:attrNameLst>
                                      </p:cBhvr>
                                      <p:to>
                                        <p:strVal val="true"/>
                                      </p:to>
                                    </p:set>
                                  </p:childTnLst>
                                </p:cTn>
                              </p:par>
                              <p:par>
                                <p:cTn id="290" presetID="7" presetClass="emph" presetSubtype="2" fill="hold" nodeType="withEffect">
                                  <p:stCondLst>
                                    <p:cond delay="0"/>
                                  </p:stCondLst>
                                  <p:childTnLst>
                                    <p:animClr clrSpc="rgb" dir="cw">
                                      <p:cBhvr>
                                        <p:cTn id="291" dur="2000" fill="hold"/>
                                        <p:tgtEl>
                                          <p:spTgt spid="108"/>
                                        </p:tgtEl>
                                        <p:attrNameLst>
                                          <p:attrName>stroke.color</p:attrName>
                                        </p:attrNameLst>
                                      </p:cBhvr>
                                      <p:to>
                                        <a:schemeClr val="accent2"/>
                                      </p:to>
                                    </p:animClr>
                                    <p:set>
                                      <p:cBhvr>
                                        <p:cTn id="292" dur="2000" fill="hold"/>
                                        <p:tgtEl>
                                          <p:spTgt spid="108"/>
                                        </p:tgtEl>
                                        <p:attrNameLst>
                                          <p:attrName>stroke.on</p:attrName>
                                        </p:attrNameLst>
                                      </p:cBhvr>
                                      <p:to>
                                        <p:strVal val="true"/>
                                      </p:to>
                                    </p:set>
                                  </p:childTnLst>
                                </p:cTn>
                              </p:par>
                              <p:par>
                                <p:cTn id="293" presetID="7" presetClass="emph" presetSubtype="2" fill="hold" nodeType="withEffect">
                                  <p:stCondLst>
                                    <p:cond delay="0"/>
                                  </p:stCondLst>
                                  <p:childTnLst>
                                    <p:animClr clrSpc="rgb" dir="cw">
                                      <p:cBhvr>
                                        <p:cTn id="294" dur="2000" fill="hold"/>
                                        <p:tgtEl>
                                          <p:spTgt spid="109"/>
                                        </p:tgtEl>
                                        <p:attrNameLst>
                                          <p:attrName>stroke.color</p:attrName>
                                        </p:attrNameLst>
                                      </p:cBhvr>
                                      <p:to>
                                        <a:schemeClr val="accent2"/>
                                      </p:to>
                                    </p:animClr>
                                    <p:set>
                                      <p:cBhvr>
                                        <p:cTn id="295" dur="2000" fill="hold"/>
                                        <p:tgtEl>
                                          <p:spTgt spid="109"/>
                                        </p:tgtEl>
                                        <p:attrNameLst>
                                          <p:attrName>stroke.on</p:attrName>
                                        </p:attrNameLst>
                                      </p:cBhvr>
                                      <p:to>
                                        <p:strVal val="true"/>
                                      </p:to>
                                    </p:set>
                                  </p:childTnLst>
                                </p:cTn>
                              </p:par>
                              <p:par>
                                <p:cTn id="296" presetID="7" presetClass="emph" presetSubtype="2" fill="hold" nodeType="withEffect">
                                  <p:stCondLst>
                                    <p:cond delay="0"/>
                                  </p:stCondLst>
                                  <p:childTnLst>
                                    <p:animClr clrSpc="rgb" dir="cw">
                                      <p:cBhvr>
                                        <p:cTn id="297" dur="2000" fill="hold"/>
                                        <p:tgtEl>
                                          <p:spTgt spid="110"/>
                                        </p:tgtEl>
                                        <p:attrNameLst>
                                          <p:attrName>stroke.color</p:attrName>
                                        </p:attrNameLst>
                                      </p:cBhvr>
                                      <p:to>
                                        <a:schemeClr val="accent2"/>
                                      </p:to>
                                    </p:animClr>
                                    <p:set>
                                      <p:cBhvr>
                                        <p:cTn id="298" dur="2000" fill="hold"/>
                                        <p:tgtEl>
                                          <p:spTgt spid="110"/>
                                        </p:tgtEl>
                                        <p:attrNameLst>
                                          <p:attrName>stroke.on</p:attrName>
                                        </p:attrNameLst>
                                      </p:cBhvr>
                                      <p:to>
                                        <p:strVal val="true"/>
                                      </p:to>
                                    </p:set>
                                  </p:childTnLst>
                                </p:cTn>
                              </p:par>
                              <p:par>
                                <p:cTn id="299" presetID="7" presetClass="emph" presetSubtype="2" fill="hold" nodeType="withEffect">
                                  <p:stCondLst>
                                    <p:cond delay="0"/>
                                  </p:stCondLst>
                                  <p:childTnLst>
                                    <p:animClr clrSpc="rgb" dir="cw">
                                      <p:cBhvr>
                                        <p:cTn id="300" dur="2000" fill="hold"/>
                                        <p:tgtEl>
                                          <p:spTgt spid="111"/>
                                        </p:tgtEl>
                                        <p:attrNameLst>
                                          <p:attrName>stroke.color</p:attrName>
                                        </p:attrNameLst>
                                      </p:cBhvr>
                                      <p:to>
                                        <a:schemeClr val="accent2"/>
                                      </p:to>
                                    </p:animClr>
                                    <p:set>
                                      <p:cBhvr>
                                        <p:cTn id="301" dur="2000" fill="hold"/>
                                        <p:tgtEl>
                                          <p:spTgt spid="111"/>
                                        </p:tgtEl>
                                        <p:attrNameLst>
                                          <p:attrName>stroke.on</p:attrName>
                                        </p:attrNameLst>
                                      </p:cBhvr>
                                      <p:to>
                                        <p:strVal val="true"/>
                                      </p:to>
                                    </p:set>
                                  </p:childTnLst>
                                </p:cTn>
                              </p:par>
                              <p:par>
                                <p:cTn id="302" presetID="7" presetClass="emph" presetSubtype="2" fill="hold" nodeType="withEffect">
                                  <p:stCondLst>
                                    <p:cond delay="0"/>
                                  </p:stCondLst>
                                  <p:childTnLst>
                                    <p:animClr clrSpc="rgb" dir="cw">
                                      <p:cBhvr>
                                        <p:cTn id="303" dur="2000" fill="hold"/>
                                        <p:tgtEl>
                                          <p:spTgt spid="112"/>
                                        </p:tgtEl>
                                        <p:attrNameLst>
                                          <p:attrName>stroke.color</p:attrName>
                                        </p:attrNameLst>
                                      </p:cBhvr>
                                      <p:to>
                                        <a:schemeClr val="accent2"/>
                                      </p:to>
                                    </p:animClr>
                                    <p:set>
                                      <p:cBhvr>
                                        <p:cTn id="304" dur="2000" fill="hold"/>
                                        <p:tgtEl>
                                          <p:spTgt spid="112"/>
                                        </p:tgtEl>
                                        <p:attrNameLst>
                                          <p:attrName>stroke.on</p:attrName>
                                        </p:attrNameLst>
                                      </p:cBhvr>
                                      <p:to>
                                        <p:strVal val="true"/>
                                      </p:to>
                                    </p:set>
                                  </p:childTnLst>
                                </p:cTn>
                              </p:par>
                              <p:par>
                                <p:cTn id="305" presetID="7" presetClass="emph" presetSubtype="2" fill="hold" nodeType="withEffect">
                                  <p:stCondLst>
                                    <p:cond delay="0"/>
                                  </p:stCondLst>
                                  <p:childTnLst>
                                    <p:animClr clrSpc="rgb" dir="cw">
                                      <p:cBhvr>
                                        <p:cTn id="306" dur="2000" fill="hold"/>
                                        <p:tgtEl>
                                          <p:spTgt spid="113"/>
                                        </p:tgtEl>
                                        <p:attrNameLst>
                                          <p:attrName>stroke.color</p:attrName>
                                        </p:attrNameLst>
                                      </p:cBhvr>
                                      <p:to>
                                        <a:schemeClr val="accent2"/>
                                      </p:to>
                                    </p:animClr>
                                    <p:set>
                                      <p:cBhvr>
                                        <p:cTn id="307" dur="2000" fill="hold"/>
                                        <p:tgtEl>
                                          <p:spTgt spid="113"/>
                                        </p:tgtEl>
                                        <p:attrNameLst>
                                          <p:attrName>stroke.on</p:attrName>
                                        </p:attrNameLst>
                                      </p:cBhvr>
                                      <p:to>
                                        <p:strVal val="true"/>
                                      </p:to>
                                    </p:set>
                                  </p:childTnLst>
                                </p:cTn>
                              </p:par>
                              <p:par>
                                <p:cTn id="308" presetID="7" presetClass="emph" presetSubtype="2" fill="hold" nodeType="withEffect">
                                  <p:stCondLst>
                                    <p:cond delay="0"/>
                                  </p:stCondLst>
                                  <p:childTnLst>
                                    <p:animClr clrSpc="rgb" dir="cw">
                                      <p:cBhvr>
                                        <p:cTn id="309" dur="2000" fill="hold"/>
                                        <p:tgtEl>
                                          <p:spTgt spid="114"/>
                                        </p:tgtEl>
                                        <p:attrNameLst>
                                          <p:attrName>stroke.color</p:attrName>
                                        </p:attrNameLst>
                                      </p:cBhvr>
                                      <p:to>
                                        <a:schemeClr val="accent2"/>
                                      </p:to>
                                    </p:animClr>
                                    <p:set>
                                      <p:cBhvr>
                                        <p:cTn id="310" dur="2000" fill="hold"/>
                                        <p:tgtEl>
                                          <p:spTgt spid="114"/>
                                        </p:tgtEl>
                                        <p:attrNameLst>
                                          <p:attrName>stroke.on</p:attrName>
                                        </p:attrNameLst>
                                      </p:cBhvr>
                                      <p:to>
                                        <p:strVal val="true"/>
                                      </p:to>
                                    </p:set>
                                  </p:childTnLst>
                                </p:cTn>
                              </p:par>
                              <p:par>
                                <p:cTn id="311" presetID="7" presetClass="emph" presetSubtype="2" fill="hold" nodeType="withEffect">
                                  <p:stCondLst>
                                    <p:cond delay="0"/>
                                  </p:stCondLst>
                                  <p:childTnLst>
                                    <p:animClr clrSpc="rgb" dir="cw">
                                      <p:cBhvr>
                                        <p:cTn id="312" dur="2000" fill="hold"/>
                                        <p:tgtEl>
                                          <p:spTgt spid="115"/>
                                        </p:tgtEl>
                                        <p:attrNameLst>
                                          <p:attrName>stroke.color</p:attrName>
                                        </p:attrNameLst>
                                      </p:cBhvr>
                                      <p:to>
                                        <a:schemeClr val="accent2"/>
                                      </p:to>
                                    </p:animClr>
                                    <p:set>
                                      <p:cBhvr>
                                        <p:cTn id="313" dur="2000" fill="hold"/>
                                        <p:tgtEl>
                                          <p:spTgt spid="115"/>
                                        </p:tgtEl>
                                        <p:attrNameLst>
                                          <p:attrName>stroke.on</p:attrName>
                                        </p:attrNameLst>
                                      </p:cBhvr>
                                      <p:to>
                                        <p:strVal val="true"/>
                                      </p:to>
                                    </p:set>
                                  </p:childTnLst>
                                </p:cTn>
                              </p:par>
                            </p:childTnLst>
                          </p:cTn>
                        </p:par>
                      </p:childTnLst>
                    </p:cTn>
                  </p:par>
                  <p:par>
                    <p:cTn id="314" fill="hold">
                      <p:stCondLst>
                        <p:cond delay="indefinite"/>
                      </p:stCondLst>
                      <p:childTnLst>
                        <p:par>
                          <p:cTn id="315" fill="hold">
                            <p:stCondLst>
                              <p:cond delay="0"/>
                            </p:stCondLst>
                            <p:childTnLst>
                              <p:par>
                                <p:cTn id="316" presetID="1" presetClass="emph" presetSubtype="2" fill="hold" nodeType="clickEffect">
                                  <p:stCondLst>
                                    <p:cond delay="0"/>
                                  </p:stCondLst>
                                  <p:childTnLst>
                                    <p:animClr clrSpc="rgb" dir="cw">
                                      <p:cBhvr>
                                        <p:cTn id="317" dur="2000" fill="hold"/>
                                        <p:tgtEl>
                                          <p:spTgt spid="98"/>
                                        </p:tgtEl>
                                        <p:attrNameLst>
                                          <p:attrName>fillcolor</p:attrName>
                                        </p:attrNameLst>
                                      </p:cBhvr>
                                      <p:to>
                                        <a:schemeClr val="accent2"/>
                                      </p:to>
                                    </p:animClr>
                                    <p:set>
                                      <p:cBhvr>
                                        <p:cTn id="318" dur="2000" fill="hold"/>
                                        <p:tgtEl>
                                          <p:spTgt spid="98"/>
                                        </p:tgtEl>
                                        <p:attrNameLst>
                                          <p:attrName>fill.type</p:attrName>
                                        </p:attrNameLst>
                                      </p:cBhvr>
                                      <p:to>
                                        <p:strVal val="solid"/>
                                      </p:to>
                                    </p:set>
                                    <p:set>
                                      <p:cBhvr>
                                        <p:cTn id="319" dur="2000" fill="hold"/>
                                        <p:tgtEl>
                                          <p:spTgt spid="98"/>
                                        </p:tgtEl>
                                        <p:attrNameLst>
                                          <p:attrName>fill.on</p:attrName>
                                        </p:attrNameLst>
                                      </p:cBhvr>
                                      <p:to>
                                        <p:strVal val="true"/>
                                      </p:to>
                                    </p:set>
                                  </p:childTnLst>
                                </p:cTn>
                              </p:par>
                              <p:par>
                                <p:cTn id="320" presetID="1" presetClass="emph" presetSubtype="2" fill="hold" nodeType="withEffect">
                                  <p:stCondLst>
                                    <p:cond delay="0"/>
                                  </p:stCondLst>
                                  <p:childTnLst>
                                    <p:animClr clrSpc="rgb" dir="cw">
                                      <p:cBhvr>
                                        <p:cTn id="321" dur="2000" fill="hold"/>
                                        <p:tgtEl>
                                          <p:spTgt spid="99"/>
                                        </p:tgtEl>
                                        <p:attrNameLst>
                                          <p:attrName>fillcolor</p:attrName>
                                        </p:attrNameLst>
                                      </p:cBhvr>
                                      <p:to>
                                        <a:schemeClr val="accent2"/>
                                      </p:to>
                                    </p:animClr>
                                    <p:set>
                                      <p:cBhvr>
                                        <p:cTn id="322" dur="2000" fill="hold"/>
                                        <p:tgtEl>
                                          <p:spTgt spid="99"/>
                                        </p:tgtEl>
                                        <p:attrNameLst>
                                          <p:attrName>fill.type</p:attrName>
                                        </p:attrNameLst>
                                      </p:cBhvr>
                                      <p:to>
                                        <p:strVal val="solid"/>
                                      </p:to>
                                    </p:set>
                                    <p:set>
                                      <p:cBhvr>
                                        <p:cTn id="323" dur="2000" fill="hold"/>
                                        <p:tgtEl>
                                          <p:spTgt spid="99"/>
                                        </p:tgtEl>
                                        <p:attrNameLst>
                                          <p:attrName>fill.on</p:attrName>
                                        </p:attrNameLst>
                                      </p:cBhvr>
                                      <p:to>
                                        <p:strVal val="true"/>
                                      </p:to>
                                    </p:set>
                                  </p:childTnLst>
                                </p:cTn>
                              </p:par>
                              <p:par>
                                <p:cTn id="324" presetID="1" presetClass="emph" presetSubtype="2" fill="hold" nodeType="withEffect">
                                  <p:stCondLst>
                                    <p:cond delay="0"/>
                                  </p:stCondLst>
                                  <p:childTnLst>
                                    <p:animClr clrSpc="rgb" dir="cw">
                                      <p:cBhvr>
                                        <p:cTn id="325" dur="2000" fill="hold"/>
                                        <p:tgtEl>
                                          <p:spTgt spid="100"/>
                                        </p:tgtEl>
                                        <p:attrNameLst>
                                          <p:attrName>fillcolor</p:attrName>
                                        </p:attrNameLst>
                                      </p:cBhvr>
                                      <p:to>
                                        <a:schemeClr val="accent2"/>
                                      </p:to>
                                    </p:animClr>
                                    <p:set>
                                      <p:cBhvr>
                                        <p:cTn id="326" dur="2000" fill="hold"/>
                                        <p:tgtEl>
                                          <p:spTgt spid="100"/>
                                        </p:tgtEl>
                                        <p:attrNameLst>
                                          <p:attrName>fill.type</p:attrName>
                                        </p:attrNameLst>
                                      </p:cBhvr>
                                      <p:to>
                                        <p:strVal val="solid"/>
                                      </p:to>
                                    </p:set>
                                    <p:set>
                                      <p:cBhvr>
                                        <p:cTn id="327" dur="2000" fill="hold"/>
                                        <p:tgtEl>
                                          <p:spTgt spid="100"/>
                                        </p:tgtEl>
                                        <p:attrNameLst>
                                          <p:attrName>fill.on</p:attrName>
                                        </p:attrNameLst>
                                      </p:cBhvr>
                                      <p:to>
                                        <p:strVal val="true"/>
                                      </p:to>
                                    </p:set>
                                  </p:childTnLst>
                                </p:cTn>
                              </p:par>
                              <p:par>
                                <p:cTn id="328" presetID="1" presetClass="emph" presetSubtype="2" fill="hold" nodeType="withEffect">
                                  <p:stCondLst>
                                    <p:cond delay="0"/>
                                  </p:stCondLst>
                                  <p:childTnLst>
                                    <p:animClr clrSpc="rgb" dir="cw">
                                      <p:cBhvr>
                                        <p:cTn id="329" dur="2000" fill="hold"/>
                                        <p:tgtEl>
                                          <p:spTgt spid="101"/>
                                        </p:tgtEl>
                                        <p:attrNameLst>
                                          <p:attrName>fillcolor</p:attrName>
                                        </p:attrNameLst>
                                      </p:cBhvr>
                                      <p:to>
                                        <a:schemeClr val="accent2"/>
                                      </p:to>
                                    </p:animClr>
                                    <p:set>
                                      <p:cBhvr>
                                        <p:cTn id="330" dur="2000" fill="hold"/>
                                        <p:tgtEl>
                                          <p:spTgt spid="101"/>
                                        </p:tgtEl>
                                        <p:attrNameLst>
                                          <p:attrName>fill.type</p:attrName>
                                        </p:attrNameLst>
                                      </p:cBhvr>
                                      <p:to>
                                        <p:strVal val="solid"/>
                                      </p:to>
                                    </p:set>
                                    <p:set>
                                      <p:cBhvr>
                                        <p:cTn id="331" dur="2000" fill="hold"/>
                                        <p:tgtEl>
                                          <p:spTgt spid="101"/>
                                        </p:tgtEl>
                                        <p:attrNameLst>
                                          <p:attrName>fill.on</p:attrName>
                                        </p:attrNameLst>
                                      </p:cBhvr>
                                      <p:to>
                                        <p:strVal val="true"/>
                                      </p:to>
                                    </p:set>
                                  </p:childTnLst>
                                </p:cTn>
                              </p:par>
                              <p:par>
                                <p:cTn id="332" presetID="1" presetClass="emph" presetSubtype="2" fill="hold" nodeType="withEffect">
                                  <p:stCondLst>
                                    <p:cond delay="0"/>
                                  </p:stCondLst>
                                  <p:childTnLst>
                                    <p:animClr clrSpc="rgb" dir="cw">
                                      <p:cBhvr>
                                        <p:cTn id="333" dur="2000" fill="hold"/>
                                        <p:tgtEl>
                                          <p:spTgt spid="102"/>
                                        </p:tgtEl>
                                        <p:attrNameLst>
                                          <p:attrName>fillcolor</p:attrName>
                                        </p:attrNameLst>
                                      </p:cBhvr>
                                      <p:to>
                                        <a:schemeClr val="accent2"/>
                                      </p:to>
                                    </p:animClr>
                                    <p:set>
                                      <p:cBhvr>
                                        <p:cTn id="334" dur="2000" fill="hold"/>
                                        <p:tgtEl>
                                          <p:spTgt spid="102"/>
                                        </p:tgtEl>
                                        <p:attrNameLst>
                                          <p:attrName>fill.type</p:attrName>
                                        </p:attrNameLst>
                                      </p:cBhvr>
                                      <p:to>
                                        <p:strVal val="solid"/>
                                      </p:to>
                                    </p:set>
                                    <p:set>
                                      <p:cBhvr>
                                        <p:cTn id="335" dur="2000" fill="hold"/>
                                        <p:tgtEl>
                                          <p:spTgt spid="102"/>
                                        </p:tgtEl>
                                        <p:attrNameLst>
                                          <p:attrName>fill.on</p:attrName>
                                        </p:attrNameLst>
                                      </p:cBhvr>
                                      <p:to>
                                        <p:strVal val="true"/>
                                      </p:to>
                                    </p:set>
                                  </p:childTnLst>
                                </p:cTn>
                              </p:par>
                            </p:childTnLst>
                          </p:cTn>
                        </p:par>
                      </p:childTnLst>
                    </p:cTn>
                  </p:par>
                  <p:par>
                    <p:cTn id="336" fill="hold">
                      <p:stCondLst>
                        <p:cond delay="indefinite"/>
                      </p:stCondLst>
                      <p:childTnLst>
                        <p:par>
                          <p:cTn id="337" fill="hold">
                            <p:stCondLst>
                              <p:cond delay="0"/>
                            </p:stCondLst>
                            <p:childTnLst>
                              <p:par>
                                <p:cTn id="338" presetID="7" presetClass="emph" presetSubtype="2" fill="hold" nodeType="clickEffect">
                                  <p:stCondLst>
                                    <p:cond delay="0"/>
                                  </p:stCondLst>
                                  <p:childTnLst>
                                    <p:animClr clrSpc="rgb" dir="cw">
                                      <p:cBhvr>
                                        <p:cTn id="339" dur="2000" fill="hold"/>
                                        <p:tgtEl>
                                          <p:spTgt spid="121"/>
                                        </p:tgtEl>
                                        <p:attrNameLst>
                                          <p:attrName>stroke.color</p:attrName>
                                        </p:attrNameLst>
                                      </p:cBhvr>
                                      <p:to>
                                        <a:schemeClr val="accent2"/>
                                      </p:to>
                                    </p:animClr>
                                    <p:set>
                                      <p:cBhvr>
                                        <p:cTn id="340" dur="2000" fill="hold"/>
                                        <p:tgtEl>
                                          <p:spTgt spid="121"/>
                                        </p:tgtEl>
                                        <p:attrNameLst>
                                          <p:attrName>stroke.on</p:attrName>
                                        </p:attrNameLst>
                                      </p:cBhvr>
                                      <p:to>
                                        <p:strVal val="true"/>
                                      </p:to>
                                    </p:set>
                                  </p:childTnLst>
                                </p:cTn>
                              </p:par>
                              <p:par>
                                <p:cTn id="341" presetID="7" presetClass="emph" presetSubtype="2" fill="hold" nodeType="withEffect">
                                  <p:stCondLst>
                                    <p:cond delay="0"/>
                                  </p:stCondLst>
                                  <p:childTnLst>
                                    <p:animClr clrSpc="rgb" dir="cw">
                                      <p:cBhvr>
                                        <p:cTn id="342" dur="2000" fill="hold"/>
                                        <p:tgtEl>
                                          <p:spTgt spid="122"/>
                                        </p:tgtEl>
                                        <p:attrNameLst>
                                          <p:attrName>stroke.color</p:attrName>
                                        </p:attrNameLst>
                                      </p:cBhvr>
                                      <p:to>
                                        <a:schemeClr val="accent2"/>
                                      </p:to>
                                    </p:animClr>
                                    <p:set>
                                      <p:cBhvr>
                                        <p:cTn id="343" dur="2000" fill="hold"/>
                                        <p:tgtEl>
                                          <p:spTgt spid="122"/>
                                        </p:tgtEl>
                                        <p:attrNameLst>
                                          <p:attrName>stroke.on</p:attrName>
                                        </p:attrNameLst>
                                      </p:cBhvr>
                                      <p:to>
                                        <p:strVal val="true"/>
                                      </p:to>
                                    </p:set>
                                  </p:childTnLst>
                                </p:cTn>
                              </p:par>
                              <p:par>
                                <p:cTn id="344" presetID="7" presetClass="emph" presetSubtype="2" fill="hold" nodeType="withEffect">
                                  <p:stCondLst>
                                    <p:cond delay="0"/>
                                  </p:stCondLst>
                                  <p:childTnLst>
                                    <p:animClr clrSpc="rgb" dir="cw">
                                      <p:cBhvr>
                                        <p:cTn id="345" dur="2000" fill="hold"/>
                                        <p:tgtEl>
                                          <p:spTgt spid="123"/>
                                        </p:tgtEl>
                                        <p:attrNameLst>
                                          <p:attrName>stroke.color</p:attrName>
                                        </p:attrNameLst>
                                      </p:cBhvr>
                                      <p:to>
                                        <a:schemeClr val="accent2"/>
                                      </p:to>
                                    </p:animClr>
                                    <p:set>
                                      <p:cBhvr>
                                        <p:cTn id="346" dur="2000" fill="hold"/>
                                        <p:tgtEl>
                                          <p:spTgt spid="123"/>
                                        </p:tgtEl>
                                        <p:attrNameLst>
                                          <p:attrName>stroke.on</p:attrName>
                                        </p:attrNameLst>
                                      </p:cBhvr>
                                      <p:to>
                                        <p:strVal val="true"/>
                                      </p:to>
                                    </p:set>
                                  </p:childTnLst>
                                </p:cTn>
                              </p:par>
                              <p:par>
                                <p:cTn id="347" presetID="7" presetClass="emph" presetSubtype="2" fill="hold" nodeType="withEffect">
                                  <p:stCondLst>
                                    <p:cond delay="0"/>
                                  </p:stCondLst>
                                  <p:childTnLst>
                                    <p:animClr clrSpc="rgb" dir="cw">
                                      <p:cBhvr>
                                        <p:cTn id="348" dur="2000" fill="hold"/>
                                        <p:tgtEl>
                                          <p:spTgt spid="124"/>
                                        </p:tgtEl>
                                        <p:attrNameLst>
                                          <p:attrName>stroke.color</p:attrName>
                                        </p:attrNameLst>
                                      </p:cBhvr>
                                      <p:to>
                                        <a:schemeClr val="accent2"/>
                                      </p:to>
                                    </p:animClr>
                                    <p:set>
                                      <p:cBhvr>
                                        <p:cTn id="349" dur="2000" fill="hold"/>
                                        <p:tgtEl>
                                          <p:spTgt spid="124"/>
                                        </p:tgtEl>
                                        <p:attrNameLst>
                                          <p:attrName>stroke.on</p:attrName>
                                        </p:attrNameLst>
                                      </p:cBhvr>
                                      <p:to>
                                        <p:strVal val="true"/>
                                      </p:to>
                                    </p:set>
                                  </p:childTnLst>
                                </p:cTn>
                              </p:par>
                              <p:par>
                                <p:cTn id="350" presetID="7" presetClass="emph" presetSubtype="2" fill="hold" nodeType="withEffect">
                                  <p:stCondLst>
                                    <p:cond delay="0"/>
                                  </p:stCondLst>
                                  <p:childTnLst>
                                    <p:animClr clrSpc="rgb" dir="cw">
                                      <p:cBhvr>
                                        <p:cTn id="351" dur="2000" fill="hold"/>
                                        <p:tgtEl>
                                          <p:spTgt spid="125"/>
                                        </p:tgtEl>
                                        <p:attrNameLst>
                                          <p:attrName>stroke.color</p:attrName>
                                        </p:attrNameLst>
                                      </p:cBhvr>
                                      <p:to>
                                        <a:schemeClr val="accent2"/>
                                      </p:to>
                                    </p:animClr>
                                    <p:set>
                                      <p:cBhvr>
                                        <p:cTn id="352" dur="2000" fill="hold"/>
                                        <p:tgtEl>
                                          <p:spTgt spid="125"/>
                                        </p:tgtEl>
                                        <p:attrNameLst>
                                          <p:attrName>stroke.on</p:attrName>
                                        </p:attrNameLst>
                                      </p:cBhvr>
                                      <p:to>
                                        <p:strVal val="true"/>
                                      </p:to>
                                    </p:set>
                                  </p:childTnLst>
                                </p:cTn>
                              </p:par>
                              <p:par>
                                <p:cTn id="353" presetID="7" presetClass="emph" presetSubtype="2" fill="hold" nodeType="withEffect">
                                  <p:stCondLst>
                                    <p:cond delay="0"/>
                                  </p:stCondLst>
                                  <p:childTnLst>
                                    <p:animClr clrSpc="rgb" dir="cw">
                                      <p:cBhvr>
                                        <p:cTn id="354" dur="2000" fill="hold"/>
                                        <p:tgtEl>
                                          <p:spTgt spid="126"/>
                                        </p:tgtEl>
                                        <p:attrNameLst>
                                          <p:attrName>stroke.color</p:attrName>
                                        </p:attrNameLst>
                                      </p:cBhvr>
                                      <p:to>
                                        <a:schemeClr val="accent2"/>
                                      </p:to>
                                    </p:animClr>
                                    <p:set>
                                      <p:cBhvr>
                                        <p:cTn id="355" dur="2000" fill="hold"/>
                                        <p:tgtEl>
                                          <p:spTgt spid="126"/>
                                        </p:tgtEl>
                                        <p:attrNameLst>
                                          <p:attrName>stroke.on</p:attrName>
                                        </p:attrNameLst>
                                      </p:cBhvr>
                                      <p:to>
                                        <p:strVal val="true"/>
                                      </p:to>
                                    </p:set>
                                  </p:childTnLst>
                                </p:cTn>
                              </p:par>
                              <p:par>
                                <p:cTn id="356" presetID="7" presetClass="emph" presetSubtype="2" fill="hold" nodeType="withEffect">
                                  <p:stCondLst>
                                    <p:cond delay="0"/>
                                  </p:stCondLst>
                                  <p:childTnLst>
                                    <p:animClr clrSpc="rgb" dir="cw">
                                      <p:cBhvr>
                                        <p:cTn id="357" dur="2000" fill="hold"/>
                                        <p:tgtEl>
                                          <p:spTgt spid="127"/>
                                        </p:tgtEl>
                                        <p:attrNameLst>
                                          <p:attrName>stroke.color</p:attrName>
                                        </p:attrNameLst>
                                      </p:cBhvr>
                                      <p:to>
                                        <a:schemeClr val="accent2"/>
                                      </p:to>
                                    </p:animClr>
                                    <p:set>
                                      <p:cBhvr>
                                        <p:cTn id="358" dur="2000" fill="hold"/>
                                        <p:tgtEl>
                                          <p:spTgt spid="127"/>
                                        </p:tgtEl>
                                        <p:attrNameLst>
                                          <p:attrName>stroke.on</p:attrName>
                                        </p:attrNameLst>
                                      </p:cBhvr>
                                      <p:to>
                                        <p:strVal val="true"/>
                                      </p:to>
                                    </p:set>
                                  </p:childTnLst>
                                </p:cTn>
                              </p:par>
                              <p:par>
                                <p:cTn id="359" presetID="7" presetClass="emph" presetSubtype="2" fill="hold" nodeType="withEffect">
                                  <p:stCondLst>
                                    <p:cond delay="0"/>
                                  </p:stCondLst>
                                  <p:childTnLst>
                                    <p:animClr clrSpc="rgb" dir="cw">
                                      <p:cBhvr>
                                        <p:cTn id="360" dur="2000" fill="hold"/>
                                        <p:tgtEl>
                                          <p:spTgt spid="128"/>
                                        </p:tgtEl>
                                        <p:attrNameLst>
                                          <p:attrName>stroke.color</p:attrName>
                                        </p:attrNameLst>
                                      </p:cBhvr>
                                      <p:to>
                                        <a:schemeClr val="accent2"/>
                                      </p:to>
                                    </p:animClr>
                                    <p:set>
                                      <p:cBhvr>
                                        <p:cTn id="361" dur="2000" fill="hold"/>
                                        <p:tgtEl>
                                          <p:spTgt spid="128"/>
                                        </p:tgtEl>
                                        <p:attrNameLst>
                                          <p:attrName>stroke.on</p:attrName>
                                        </p:attrNameLst>
                                      </p:cBhvr>
                                      <p:to>
                                        <p:strVal val="true"/>
                                      </p:to>
                                    </p:set>
                                  </p:childTnLst>
                                </p:cTn>
                              </p:par>
                              <p:par>
                                <p:cTn id="362" presetID="7" presetClass="emph" presetSubtype="2" fill="hold" nodeType="withEffect">
                                  <p:stCondLst>
                                    <p:cond delay="0"/>
                                  </p:stCondLst>
                                  <p:childTnLst>
                                    <p:animClr clrSpc="rgb" dir="cw">
                                      <p:cBhvr>
                                        <p:cTn id="363" dur="2000" fill="hold"/>
                                        <p:tgtEl>
                                          <p:spTgt spid="129"/>
                                        </p:tgtEl>
                                        <p:attrNameLst>
                                          <p:attrName>stroke.color</p:attrName>
                                        </p:attrNameLst>
                                      </p:cBhvr>
                                      <p:to>
                                        <a:schemeClr val="accent2"/>
                                      </p:to>
                                    </p:animClr>
                                    <p:set>
                                      <p:cBhvr>
                                        <p:cTn id="364" dur="2000" fill="hold"/>
                                        <p:tgtEl>
                                          <p:spTgt spid="129"/>
                                        </p:tgtEl>
                                        <p:attrNameLst>
                                          <p:attrName>stroke.on</p:attrName>
                                        </p:attrNameLst>
                                      </p:cBhvr>
                                      <p:to>
                                        <p:strVal val="true"/>
                                      </p:to>
                                    </p:set>
                                  </p:childTnLst>
                                </p:cTn>
                              </p:par>
                              <p:par>
                                <p:cTn id="365" presetID="7" presetClass="emph" presetSubtype="2" fill="hold" nodeType="withEffect">
                                  <p:stCondLst>
                                    <p:cond delay="0"/>
                                  </p:stCondLst>
                                  <p:childTnLst>
                                    <p:animClr clrSpc="rgb" dir="cw">
                                      <p:cBhvr>
                                        <p:cTn id="366" dur="2000" fill="hold"/>
                                        <p:tgtEl>
                                          <p:spTgt spid="130"/>
                                        </p:tgtEl>
                                        <p:attrNameLst>
                                          <p:attrName>stroke.color</p:attrName>
                                        </p:attrNameLst>
                                      </p:cBhvr>
                                      <p:to>
                                        <a:schemeClr val="accent2"/>
                                      </p:to>
                                    </p:animClr>
                                    <p:set>
                                      <p:cBhvr>
                                        <p:cTn id="367" dur="2000" fill="hold"/>
                                        <p:tgtEl>
                                          <p:spTgt spid="130"/>
                                        </p:tgtEl>
                                        <p:attrNameLst>
                                          <p:attrName>stroke.on</p:attrName>
                                        </p:attrNameLst>
                                      </p:cBhvr>
                                      <p:to>
                                        <p:strVal val="true"/>
                                      </p:to>
                                    </p:set>
                                  </p:childTnLst>
                                </p:cTn>
                              </p:par>
                              <p:par>
                                <p:cTn id="368" presetID="7" presetClass="emph" presetSubtype="2" fill="hold" nodeType="withEffect">
                                  <p:stCondLst>
                                    <p:cond delay="0"/>
                                  </p:stCondLst>
                                  <p:childTnLst>
                                    <p:animClr clrSpc="rgb" dir="cw">
                                      <p:cBhvr>
                                        <p:cTn id="369" dur="2000" fill="hold"/>
                                        <p:tgtEl>
                                          <p:spTgt spid="131"/>
                                        </p:tgtEl>
                                        <p:attrNameLst>
                                          <p:attrName>stroke.color</p:attrName>
                                        </p:attrNameLst>
                                      </p:cBhvr>
                                      <p:to>
                                        <a:schemeClr val="accent2"/>
                                      </p:to>
                                    </p:animClr>
                                    <p:set>
                                      <p:cBhvr>
                                        <p:cTn id="370" dur="2000" fill="hold"/>
                                        <p:tgtEl>
                                          <p:spTgt spid="131"/>
                                        </p:tgtEl>
                                        <p:attrNameLst>
                                          <p:attrName>stroke.on</p:attrName>
                                        </p:attrNameLst>
                                      </p:cBhvr>
                                      <p:to>
                                        <p:strVal val="true"/>
                                      </p:to>
                                    </p:set>
                                  </p:childTnLst>
                                </p:cTn>
                              </p:par>
                              <p:par>
                                <p:cTn id="371" presetID="7" presetClass="emph" presetSubtype="2" fill="hold" nodeType="withEffect">
                                  <p:stCondLst>
                                    <p:cond delay="0"/>
                                  </p:stCondLst>
                                  <p:childTnLst>
                                    <p:animClr clrSpc="rgb" dir="cw">
                                      <p:cBhvr>
                                        <p:cTn id="372" dur="2000" fill="hold"/>
                                        <p:tgtEl>
                                          <p:spTgt spid="132"/>
                                        </p:tgtEl>
                                        <p:attrNameLst>
                                          <p:attrName>stroke.color</p:attrName>
                                        </p:attrNameLst>
                                      </p:cBhvr>
                                      <p:to>
                                        <a:schemeClr val="accent2"/>
                                      </p:to>
                                    </p:animClr>
                                    <p:set>
                                      <p:cBhvr>
                                        <p:cTn id="373" dur="2000" fill="hold"/>
                                        <p:tgtEl>
                                          <p:spTgt spid="132"/>
                                        </p:tgtEl>
                                        <p:attrNameLst>
                                          <p:attrName>stroke.on</p:attrName>
                                        </p:attrNameLst>
                                      </p:cBhvr>
                                      <p:to>
                                        <p:strVal val="true"/>
                                      </p:to>
                                    </p:set>
                                  </p:childTnLst>
                                </p:cTn>
                              </p:par>
                              <p:par>
                                <p:cTn id="374" presetID="7" presetClass="emph" presetSubtype="2" fill="hold" nodeType="withEffect">
                                  <p:stCondLst>
                                    <p:cond delay="0"/>
                                  </p:stCondLst>
                                  <p:childTnLst>
                                    <p:animClr clrSpc="rgb" dir="cw">
                                      <p:cBhvr>
                                        <p:cTn id="375" dur="2000" fill="hold"/>
                                        <p:tgtEl>
                                          <p:spTgt spid="133"/>
                                        </p:tgtEl>
                                        <p:attrNameLst>
                                          <p:attrName>stroke.color</p:attrName>
                                        </p:attrNameLst>
                                      </p:cBhvr>
                                      <p:to>
                                        <a:schemeClr val="accent2"/>
                                      </p:to>
                                    </p:animClr>
                                    <p:set>
                                      <p:cBhvr>
                                        <p:cTn id="376" dur="2000" fill="hold"/>
                                        <p:tgtEl>
                                          <p:spTgt spid="133"/>
                                        </p:tgtEl>
                                        <p:attrNameLst>
                                          <p:attrName>stroke.on</p:attrName>
                                        </p:attrNameLst>
                                      </p:cBhvr>
                                      <p:to>
                                        <p:strVal val="true"/>
                                      </p:to>
                                    </p:set>
                                  </p:childTnLst>
                                </p:cTn>
                              </p:par>
                            </p:childTnLst>
                          </p:cTn>
                        </p:par>
                      </p:childTnLst>
                    </p:cTn>
                  </p:par>
                  <p:par>
                    <p:cTn id="377" fill="hold">
                      <p:stCondLst>
                        <p:cond delay="indefinite"/>
                      </p:stCondLst>
                      <p:childTnLst>
                        <p:par>
                          <p:cTn id="378" fill="hold">
                            <p:stCondLst>
                              <p:cond delay="0"/>
                            </p:stCondLst>
                            <p:childTnLst>
                              <p:par>
                                <p:cTn id="379" presetID="1" presetClass="emph" presetSubtype="2" fill="hold" nodeType="clickEffect">
                                  <p:stCondLst>
                                    <p:cond delay="0"/>
                                  </p:stCondLst>
                                  <p:childTnLst>
                                    <p:animClr clrSpc="rgb" dir="cw">
                                      <p:cBhvr>
                                        <p:cTn id="380" dur="2000" fill="hold"/>
                                        <p:tgtEl>
                                          <p:spTgt spid="116"/>
                                        </p:tgtEl>
                                        <p:attrNameLst>
                                          <p:attrName>fillcolor</p:attrName>
                                        </p:attrNameLst>
                                      </p:cBhvr>
                                      <p:to>
                                        <a:schemeClr val="accent2"/>
                                      </p:to>
                                    </p:animClr>
                                    <p:set>
                                      <p:cBhvr>
                                        <p:cTn id="381" dur="2000" fill="hold"/>
                                        <p:tgtEl>
                                          <p:spTgt spid="116"/>
                                        </p:tgtEl>
                                        <p:attrNameLst>
                                          <p:attrName>fill.type</p:attrName>
                                        </p:attrNameLst>
                                      </p:cBhvr>
                                      <p:to>
                                        <p:strVal val="solid"/>
                                      </p:to>
                                    </p:set>
                                    <p:set>
                                      <p:cBhvr>
                                        <p:cTn id="382" dur="2000" fill="hold"/>
                                        <p:tgtEl>
                                          <p:spTgt spid="116"/>
                                        </p:tgtEl>
                                        <p:attrNameLst>
                                          <p:attrName>fill.on</p:attrName>
                                        </p:attrNameLst>
                                      </p:cBhvr>
                                      <p:to>
                                        <p:strVal val="true"/>
                                      </p:to>
                                    </p:set>
                                  </p:childTnLst>
                                </p:cTn>
                              </p:par>
                              <p:par>
                                <p:cTn id="383" presetID="1" presetClass="emph" presetSubtype="2" fill="hold" nodeType="withEffect">
                                  <p:stCondLst>
                                    <p:cond delay="0"/>
                                  </p:stCondLst>
                                  <p:childTnLst>
                                    <p:animClr clrSpc="rgb" dir="cw">
                                      <p:cBhvr>
                                        <p:cTn id="384" dur="2000" fill="hold"/>
                                        <p:tgtEl>
                                          <p:spTgt spid="117"/>
                                        </p:tgtEl>
                                        <p:attrNameLst>
                                          <p:attrName>fillcolor</p:attrName>
                                        </p:attrNameLst>
                                      </p:cBhvr>
                                      <p:to>
                                        <a:schemeClr val="accent2"/>
                                      </p:to>
                                    </p:animClr>
                                    <p:set>
                                      <p:cBhvr>
                                        <p:cTn id="385" dur="2000" fill="hold"/>
                                        <p:tgtEl>
                                          <p:spTgt spid="117"/>
                                        </p:tgtEl>
                                        <p:attrNameLst>
                                          <p:attrName>fill.type</p:attrName>
                                        </p:attrNameLst>
                                      </p:cBhvr>
                                      <p:to>
                                        <p:strVal val="solid"/>
                                      </p:to>
                                    </p:set>
                                    <p:set>
                                      <p:cBhvr>
                                        <p:cTn id="386" dur="2000" fill="hold"/>
                                        <p:tgtEl>
                                          <p:spTgt spid="117"/>
                                        </p:tgtEl>
                                        <p:attrNameLst>
                                          <p:attrName>fill.on</p:attrName>
                                        </p:attrNameLst>
                                      </p:cBhvr>
                                      <p:to>
                                        <p:strVal val="true"/>
                                      </p:to>
                                    </p:set>
                                  </p:childTnLst>
                                </p:cTn>
                              </p:par>
                              <p:par>
                                <p:cTn id="387" presetID="1" presetClass="emph" presetSubtype="2" fill="hold" nodeType="withEffect">
                                  <p:stCondLst>
                                    <p:cond delay="0"/>
                                  </p:stCondLst>
                                  <p:childTnLst>
                                    <p:animClr clrSpc="rgb" dir="cw">
                                      <p:cBhvr>
                                        <p:cTn id="388" dur="2000" fill="hold"/>
                                        <p:tgtEl>
                                          <p:spTgt spid="118"/>
                                        </p:tgtEl>
                                        <p:attrNameLst>
                                          <p:attrName>fillcolor</p:attrName>
                                        </p:attrNameLst>
                                      </p:cBhvr>
                                      <p:to>
                                        <a:schemeClr val="accent2"/>
                                      </p:to>
                                    </p:animClr>
                                    <p:set>
                                      <p:cBhvr>
                                        <p:cTn id="389" dur="2000" fill="hold"/>
                                        <p:tgtEl>
                                          <p:spTgt spid="118"/>
                                        </p:tgtEl>
                                        <p:attrNameLst>
                                          <p:attrName>fill.type</p:attrName>
                                        </p:attrNameLst>
                                      </p:cBhvr>
                                      <p:to>
                                        <p:strVal val="solid"/>
                                      </p:to>
                                    </p:set>
                                    <p:set>
                                      <p:cBhvr>
                                        <p:cTn id="390" dur="2000" fill="hold"/>
                                        <p:tgtEl>
                                          <p:spTgt spid="118"/>
                                        </p:tgtEl>
                                        <p:attrNameLst>
                                          <p:attrName>fill.on</p:attrName>
                                        </p:attrNameLst>
                                      </p:cBhvr>
                                      <p:to>
                                        <p:strVal val="true"/>
                                      </p:to>
                                    </p:set>
                                  </p:childTnLst>
                                </p:cTn>
                              </p:par>
                              <p:par>
                                <p:cTn id="391" presetID="1" presetClass="emph" presetSubtype="2" fill="hold" nodeType="withEffect">
                                  <p:stCondLst>
                                    <p:cond delay="0"/>
                                  </p:stCondLst>
                                  <p:childTnLst>
                                    <p:animClr clrSpc="rgb" dir="cw">
                                      <p:cBhvr>
                                        <p:cTn id="392" dur="2000" fill="hold"/>
                                        <p:tgtEl>
                                          <p:spTgt spid="119"/>
                                        </p:tgtEl>
                                        <p:attrNameLst>
                                          <p:attrName>fillcolor</p:attrName>
                                        </p:attrNameLst>
                                      </p:cBhvr>
                                      <p:to>
                                        <a:schemeClr val="accent2"/>
                                      </p:to>
                                    </p:animClr>
                                    <p:set>
                                      <p:cBhvr>
                                        <p:cTn id="393" dur="2000" fill="hold"/>
                                        <p:tgtEl>
                                          <p:spTgt spid="119"/>
                                        </p:tgtEl>
                                        <p:attrNameLst>
                                          <p:attrName>fill.type</p:attrName>
                                        </p:attrNameLst>
                                      </p:cBhvr>
                                      <p:to>
                                        <p:strVal val="solid"/>
                                      </p:to>
                                    </p:set>
                                    <p:set>
                                      <p:cBhvr>
                                        <p:cTn id="394" dur="2000" fill="hold"/>
                                        <p:tgtEl>
                                          <p:spTgt spid="119"/>
                                        </p:tgtEl>
                                        <p:attrNameLst>
                                          <p:attrName>fill.on</p:attrName>
                                        </p:attrNameLst>
                                      </p:cBhvr>
                                      <p:to>
                                        <p:strVal val="true"/>
                                      </p:to>
                                    </p:set>
                                  </p:childTnLst>
                                </p:cTn>
                              </p:par>
                              <p:par>
                                <p:cTn id="395" presetID="1" presetClass="emph" presetSubtype="2" fill="hold" nodeType="withEffect">
                                  <p:stCondLst>
                                    <p:cond delay="0"/>
                                  </p:stCondLst>
                                  <p:childTnLst>
                                    <p:animClr clrSpc="rgb" dir="cw">
                                      <p:cBhvr>
                                        <p:cTn id="396" dur="2000" fill="hold"/>
                                        <p:tgtEl>
                                          <p:spTgt spid="120"/>
                                        </p:tgtEl>
                                        <p:attrNameLst>
                                          <p:attrName>fillcolor</p:attrName>
                                        </p:attrNameLst>
                                      </p:cBhvr>
                                      <p:to>
                                        <a:schemeClr val="accent2"/>
                                      </p:to>
                                    </p:animClr>
                                    <p:set>
                                      <p:cBhvr>
                                        <p:cTn id="397" dur="2000" fill="hold"/>
                                        <p:tgtEl>
                                          <p:spTgt spid="120"/>
                                        </p:tgtEl>
                                        <p:attrNameLst>
                                          <p:attrName>fill.type</p:attrName>
                                        </p:attrNameLst>
                                      </p:cBhvr>
                                      <p:to>
                                        <p:strVal val="solid"/>
                                      </p:to>
                                    </p:set>
                                    <p:set>
                                      <p:cBhvr>
                                        <p:cTn id="398" dur="2000" fill="hold"/>
                                        <p:tgtEl>
                                          <p:spTgt spid="120"/>
                                        </p:tgtEl>
                                        <p:attrNameLst>
                                          <p:attrName>fill.on</p:attrName>
                                        </p:attrNameLst>
                                      </p:cBhvr>
                                      <p:to>
                                        <p:strVal val="true"/>
                                      </p:to>
                                    </p:set>
                                  </p:childTnLst>
                                </p:cTn>
                              </p:par>
                            </p:childTnLst>
                          </p:cTn>
                        </p:par>
                      </p:childTnLst>
                    </p:cTn>
                  </p:par>
                  <p:par>
                    <p:cTn id="399" fill="hold">
                      <p:stCondLst>
                        <p:cond delay="indefinite"/>
                      </p:stCondLst>
                      <p:childTnLst>
                        <p:par>
                          <p:cTn id="400" fill="hold">
                            <p:stCondLst>
                              <p:cond delay="0"/>
                            </p:stCondLst>
                            <p:childTnLst>
                              <p:par>
                                <p:cTn id="401" presetID="7" presetClass="emph" presetSubtype="2" fill="hold" nodeType="clickEffect">
                                  <p:stCondLst>
                                    <p:cond delay="0"/>
                                  </p:stCondLst>
                                  <p:childTnLst>
                                    <p:animClr clrSpc="rgb" dir="cw">
                                      <p:cBhvr>
                                        <p:cTn id="402" dur="2000" fill="hold"/>
                                        <p:tgtEl>
                                          <p:spTgt spid="139"/>
                                        </p:tgtEl>
                                        <p:attrNameLst>
                                          <p:attrName>stroke.color</p:attrName>
                                        </p:attrNameLst>
                                      </p:cBhvr>
                                      <p:to>
                                        <a:schemeClr val="accent2"/>
                                      </p:to>
                                    </p:animClr>
                                    <p:set>
                                      <p:cBhvr>
                                        <p:cTn id="403" dur="2000" fill="hold"/>
                                        <p:tgtEl>
                                          <p:spTgt spid="139"/>
                                        </p:tgtEl>
                                        <p:attrNameLst>
                                          <p:attrName>stroke.on</p:attrName>
                                        </p:attrNameLst>
                                      </p:cBhvr>
                                      <p:to>
                                        <p:strVal val="true"/>
                                      </p:to>
                                    </p:set>
                                  </p:childTnLst>
                                </p:cTn>
                              </p:par>
                              <p:par>
                                <p:cTn id="404" presetID="7" presetClass="emph" presetSubtype="2" fill="hold" nodeType="withEffect">
                                  <p:stCondLst>
                                    <p:cond delay="0"/>
                                  </p:stCondLst>
                                  <p:childTnLst>
                                    <p:animClr clrSpc="rgb" dir="cw">
                                      <p:cBhvr>
                                        <p:cTn id="405" dur="2000" fill="hold"/>
                                        <p:tgtEl>
                                          <p:spTgt spid="140"/>
                                        </p:tgtEl>
                                        <p:attrNameLst>
                                          <p:attrName>stroke.color</p:attrName>
                                        </p:attrNameLst>
                                      </p:cBhvr>
                                      <p:to>
                                        <a:schemeClr val="accent2"/>
                                      </p:to>
                                    </p:animClr>
                                    <p:set>
                                      <p:cBhvr>
                                        <p:cTn id="406" dur="2000" fill="hold"/>
                                        <p:tgtEl>
                                          <p:spTgt spid="140"/>
                                        </p:tgtEl>
                                        <p:attrNameLst>
                                          <p:attrName>stroke.on</p:attrName>
                                        </p:attrNameLst>
                                      </p:cBhvr>
                                      <p:to>
                                        <p:strVal val="true"/>
                                      </p:to>
                                    </p:set>
                                  </p:childTnLst>
                                </p:cTn>
                              </p:par>
                              <p:par>
                                <p:cTn id="407" presetID="7" presetClass="emph" presetSubtype="2" fill="hold" nodeType="withEffect">
                                  <p:stCondLst>
                                    <p:cond delay="0"/>
                                  </p:stCondLst>
                                  <p:childTnLst>
                                    <p:animClr clrSpc="rgb" dir="cw">
                                      <p:cBhvr>
                                        <p:cTn id="408" dur="2000" fill="hold"/>
                                        <p:tgtEl>
                                          <p:spTgt spid="141"/>
                                        </p:tgtEl>
                                        <p:attrNameLst>
                                          <p:attrName>stroke.color</p:attrName>
                                        </p:attrNameLst>
                                      </p:cBhvr>
                                      <p:to>
                                        <a:schemeClr val="accent2"/>
                                      </p:to>
                                    </p:animClr>
                                    <p:set>
                                      <p:cBhvr>
                                        <p:cTn id="409" dur="2000" fill="hold"/>
                                        <p:tgtEl>
                                          <p:spTgt spid="141"/>
                                        </p:tgtEl>
                                        <p:attrNameLst>
                                          <p:attrName>stroke.on</p:attrName>
                                        </p:attrNameLst>
                                      </p:cBhvr>
                                      <p:to>
                                        <p:strVal val="true"/>
                                      </p:to>
                                    </p:set>
                                  </p:childTnLst>
                                </p:cTn>
                              </p:par>
                              <p:par>
                                <p:cTn id="410" presetID="7" presetClass="emph" presetSubtype="2" fill="hold" nodeType="withEffect">
                                  <p:stCondLst>
                                    <p:cond delay="0"/>
                                  </p:stCondLst>
                                  <p:childTnLst>
                                    <p:animClr clrSpc="rgb" dir="cw">
                                      <p:cBhvr>
                                        <p:cTn id="411" dur="2000" fill="hold"/>
                                        <p:tgtEl>
                                          <p:spTgt spid="142"/>
                                        </p:tgtEl>
                                        <p:attrNameLst>
                                          <p:attrName>stroke.color</p:attrName>
                                        </p:attrNameLst>
                                      </p:cBhvr>
                                      <p:to>
                                        <a:schemeClr val="accent2"/>
                                      </p:to>
                                    </p:animClr>
                                    <p:set>
                                      <p:cBhvr>
                                        <p:cTn id="412" dur="2000" fill="hold"/>
                                        <p:tgtEl>
                                          <p:spTgt spid="142"/>
                                        </p:tgtEl>
                                        <p:attrNameLst>
                                          <p:attrName>stroke.on</p:attrName>
                                        </p:attrNameLst>
                                      </p:cBhvr>
                                      <p:to>
                                        <p:strVal val="true"/>
                                      </p:to>
                                    </p:set>
                                  </p:childTnLst>
                                </p:cTn>
                              </p:par>
                              <p:par>
                                <p:cTn id="413" presetID="7" presetClass="emph" presetSubtype="2" fill="hold" nodeType="withEffect">
                                  <p:stCondLst>
                                    <p:cond delay="0"/>
                                  </p:stCondLst>
                                  <p:childTnLst>
                                    <p:animClr clrSpc="rgb" dir="cw">
                                      <p:cBhvr>
                                        <p:cTn id="414" dur="2000" fill="hold"/>
                                        <p:tgtEl>
                                          <p:spTgt spid="143"/>
                                        </p:tgtEl>
                                        <p:attrNameLst>
                                          <p:attrName>stroke.color</p:attrName>
                                        </p:attrNameLst>
                                      </p:cBhvr>
                                      <p:to>
                                        <a:schemeClr val="accent2"/>
                                      </p:to>
                                    </p:animClr>
                                    <p:set>
                                      <p:cBhvr>
                                        <p:cTn id="415" dur="2000" fill="hold"/>
                                        <p:tgtEl>
                                          <p:spTgt spid="143"/>
                                        </p:tgtEl>
                                        <p:attrNameLst>
                                          <p:attrName>stroke.on</p:attrName>
                                        </p:attrNameLst>
                                      </p:cBhvr>
                                      <p:to>
                                        <p:strVal val="true"/>
                                      </p:to>
                                    </p:set>
                                  </p:childTnLst>
                                </p:cTn>
                              </p:par>
                              <p:par>
                                <p:cTn id="416" presetID="7" presetClass="emph" presetSubtype="2" fill="hold" nodeType="withEffect">
                                  <p:stCondLst>
                                    <p:cond delay="0"/>
                                  </p:stCondLst>
                                  <p:childTnLst>
                                    <p:animClr clrSpc="rgb" dir="cw">
                                      <p:cBhvr>
                                        <p:cTn id="417" dur="2000" fill="hold"/>
                                        <p:tgtEl>
                                          <p:spTgt spid="144"/>
                                        </p:tgtEl>
                                        <p:attrNameLst>
                                          <p:attrName>stroke.color</p:attrName>
                                        </p:attrNameLst>
                                      </p:cBhvr>
                                      <p:to>
                                        <a:schemeClr val="accent2"/>
                                      </p:to>
                                    </p:animClr>
                                    <p:set>
                                      <p:cBhvr>
                                        <p:cTn id="418" dur="2000" fill="hold"/>
                                        <p:tgtEl>
                                          <p:spTgt spid="144"/>
                                        </p:tgtEl>
                                        <p:attrNameLst>
                                          <p:attrName>stroke.on</p:attrName>
                                        </p:attrNameLst>
                                      </p:cBhvr>
                                      <p:to>
                                        <p:strVal val="true"/>
                                      </p:to>
                                    </p:set>
                                  </p:childTnLst>
                                </p:cTn>
                              </p:par>
                              <p:par>
                                <p:cTn id="419" presetID="7" presetClass="emph" presetSubtype="2" fill="hold" nodeType="withEffect">
                                  <p:stCondLst>
                                    <p:cond delay="0"/>
                                  </p:stCondLst>
                                  <p:childTnLst>
                                    <p:animClr clrSpc="rgb" dir="cw">
                                      <p:cBhvr>
                                        <p:cTn id="420" dur="2000" fill="hold"/>
                                        <p:tgtEl>
                                          <p:spTgt spid="145"/>
                                        </p:tgtEl>
                                        <p:attrNameLst>
                                          <p:attrName>stroke.color</p:attrName>
                                        </p:attrNameLst>
                                      </p:cBhvr>
                                      <p:to>
                                        <a:schemeClr val="accent2"/>
                                      </p:to>
                                    </p:animClr>
                                    <p:set>
                                      <p:cBhvr>
                                        <p:cTn id="421" dur="2000" fill="hold"/>
                                        <p:tgtEl>
                                          <p:spTgt spid="145"/>
                                        </p:tgtEl>
                                        <p:attrNameLst>
                                          <p:attrName>stroke.on</p:attrName>
                                        </p:attrNameLst>
                                      </p:cBhvr>
                                      <p:to>
                                        <p:strVal val="true"/>
                                      </p:to>
                                    </p:set>
                                  </p:childTnLst>
                                </p:cTn>
                              </p:par>
                              <p:par>
                                <p:cTn id="422" presetID="7" presetClass="emph" presetSubtype="2" fill="hold" nodeType="withEffect">
                                  <p:stCondLst>
                                    <p:cond delay="0"/>
                                  </p:stCondLst>
                                  <p:childTnLst>
                                    <p:animClr clrSpc="rgb" dir="cw">
                                      <p:cBhvr>
                                        <p:cTn id="423" dur="2000" fill="hold"/>
                                        <p:tgtEl>
                                          <p:spTgt spid="146"/>
                                        </p:tgtEl>
                                        <p:attrNameLst>
                                          <p:attrName>stroke.color</p:attrName>
                                        </p:attrNameLst>
                                      </p:cBhvr>
                                      <p:to>
                                        <a:schemeClr val="accent2"/>
                                      </p:to>
                                    </p:animClr>
                                    <p:set>
                                      <p:cBhvr>
                                        <p:cTn id="424" dur="2000" fill="hold"/>
                                        <p:tgtEl>
                                          <p:spTgt spid="146"/>
                                        </p:tgtEl>
                                        <p:attrNameLst>
                                          <p:attrName>stroke.on</p:attrName>
                                        </p:attrNameLst>
                                      </p:cBhvr>
                                      <p:to>
                                        <p:strVal val="true"/>
                                      </p:to>
                                    </p:set>
                                  </p:childTnLst>
                                </p:cTn>
                              </p:par>
                              <p:par>
                                <p:cTn id="425" presetID="7" presetClass="emph" presetSubtype="2" fill="hold" nodeType="withEffect">
                                  <p:stCondLst>
                                    <p:cond delay="0"/>
                                  </p:stCondLst>
                                  <p:childTnLst>
                                    <p:animClr clrSpc="rgb" dir="cw">
                                      <p:cBhvr>
                                        <p:cTn id="426" dur="2000" fill="hold"/>
                                        <p:tgtEl>
                                          <p:spTgt spid="147"/>
                                        </p:tgtEl>
                                        <p:attrNameLst>
                                          <p:attrName>stroke.color</p:attrName>
                                        </p:attrNameLst>
                                      </p:cBhvr>
                                      <p:to>
                                        <a:schemeClr val="accent2"/>
                                      </p:to>
                                    </p:animClr>
                                    <p:set>
                                      <p:cBhvr>
                                        <p:cTn id="427" dur="2000" fill="hold"/>
                                        <p:tgtEl>
                                          <p:spTgt spid="147"/>
                                        </p:tgtEl>
                                        <p:attrNameLst>
                                          <p:attrName>stroke.on</p:attrName>
                                        </p:attrNameLst>
                                      </p:cBhvr>
                                      <p:to>
                                        <p:strVal val="true"/>
                                      </p:to>
                                    </p:set>
                                  </p:childTnLst>
                                </p:cTn>
                              </p:par>
                              <p:par>
                                <p:cTn id="428" presetID="7" presetClass="emph" presetSubtype="2" fill="hold" nodeType="withEffect">
                                  <p:stCondLst>
                                    <p:cond delay="0"/>
                                  </p:stCondLst>
                                  <p:childTnLst>
                                    <p:animClr clrSpc="rgb" dir="cw">
                                      <p:cBhvr>
                                        <p:cTn id="429" dur="2000" fill="hold"/>
                                        <p:tgtEl>
                                          <p:spTgt spid="148"/>
                                        </p:tgtEl>
                                        <p:attrNameLst>
                                          <p:attrName>stroke.color</p:attrName>
                                        </p:attrNameLst>
                                      </p:cBhvr>
                                      <p:to>
                                        <a:schemeClr val="accent2"/>
                                      </p:to>
                                    </p:animClr>
                                    <p:set>
                                      <p:cBhvr>
                                        <p:cTn id="430" dur="2000" fill="hold"/>
                                        <p:tgtEl>
                                          <p:spTgt spid="148"/>
                                        </p:tgtEl>
                                        <p:attrNameLst>
                                          <p:attrName>stroke.on</p:attrName>
                                        </p:attrNameLst>
                                      </p:cBhvr>
                                      <p:to>
                                        <p:strVal val="true"/>
                                      </p:to>
                                    </p:set>
                                  </p:childTnLst>
                                </p:cTn>
                              </p:par>
                              <p:par>
                                <p:cTn id="431" presetID="7" presetClass="emph" presetSubtype="2" fill="hold" nodeType="withEffect">
                                  <p:stCondLst>
                                    <p:cond delay="0"/>
                                  </p:stCondLst>
                                  <p:childTnLst>
                                    <p:animClr clrSpc="rgb" dir="cw">
                                      <p:cBhvr>
                                        <p:cTn id="432" dur="2000" fill="hold"/>
                                        <p:tgtEl>
                                          <p:spTgt spid="149"/>
                                        </p:tgtEl>
                                        <p:attrNameLst>
                                          <p:attrName>stroke.color</p:attrName>
                                        </p:attrNameLst>
                                      </p:cBhvr>
                                      <p:to>
                                        <a:schemeClr val="accent2"/>
                                      </p:to>
                                    </p:animClr>
                                    <p:set>
                                      <p:cBhvr>
                                        <p:cTn id="433" dur="2000" fill="hold"/>
                                        <p:tgtEl>
                                          <p:spTgt spid="149"/>
                                        </p:tgtEl>
                                        <p:attrNameLst>
                                          <p:attrName>stroke.on</p:attrName>
                                        </p:attrNameLst>
                                      </p:cBhvr>
                                      <p:to>
                                        <p:strVal val="true"/>
                                      </p:to>
                                    </p:set>
                                  </p:childTnLst>
                                </p:cTn>
                              </p:par>
                              <p:par>
                                <p:cTn id="434" presetID="7" presetClass="emph" presetSubtype="2" fill="hold" nodeType="withEffect">
                                  <p:stCondLst>
                                    <p:cond delay="0"/>
                                  </p:stCondLst>
                                  <p:childTnLst>
                                    <p:animClr clrSpc="rgb" dir="cw">
                                      <p:cBhvr>
                                        <p:cTn id="435" dur="2000" fill="hold"/>
                                        <p:tgtEl>
                                          <p:spTgt spid="150"/>
                                        </p:tgtEl>
                                        <p:attrNameLst>
                                          <p:attrName>stroke.color</p:attrName>
                                        </p:attrNameLst>
                                      </p:cBhvr>
                                      <p:to>
                                        <a:schemeClr val="accent2"/>
                                      </p:to>
                                    </p:animClr>
                                    <p:set>
                                      <p:cBhvr>
                                        <p:cTn id="436" dur="2000" fill="hold"/>
                                        <p:tgtEl>
                                          <p:spTgt spid="150"/>
                                        </p:tgtEl>
                                        <p:attrNameLst>
                                          <p:attrName>stroke.on</p:attrName>
                                        </p:attrNameLst>
                                      </p:cBhvr>
                                      <p:to>
                                        <p:strVal val="true"/>
                                      </p:to>
                                    </p:set>
                                  </p:childTnLst>
                                </p:cTn>
                              </p:par>
                              <p:par>
                                <p:cTn id="437" presetID="7" presetClass="emph" presetSubtype="2" fill="hold" nodeType="withEffect">
                                  <p:stCondLst>
                                    <p:cond delay="0"/>
                                  </p:stCondLst>
                                  <p:childTnLst>
                                    <p:animClr clrSpc="rgb" dir="cw">
                                      <p:cBhvr>
                                        <p:cTn id="438" dur="2000" fill="hold"/>
                                        <p:tgtEl>
                                          <p:spTgt spid="151"/>
                                        </p:tgtEl>
                                        <p:attrNameLst>
                                          <p:attrName>stroke.color</p:attrName>
                                        </p:attrNameLst>
                                      </p:cBhvr>
                                      <p:to>
                                        <a:schemeClr val="accent2"/>
                                      </p:to>
                                    </p:animClr>
                                    <p:set>
                                      <p:cBhvr>
                                        <p:cTn id="439" dur="2000" fill="hold"/>
                                        <p:tgtEl>
                                          <p:spTgt spid="151"/>
                                        </p:tgtEl>
                                        <p:attrNameLst>
                                          <p:attrName>stroke.on</p:attrName>
                                        </p:attrNameLst>
                                      </p:cBhvr>
                                      <p:to>
                                        <p:strVal val="true"/>
                                      </p:to>
                                    </p:set>
                                  </p:childTnLst>
                                </p:cTn>
                              </p:par>
                            </p:childTnLst>
                          </p:cTn>
                        </p:par>
                      </p:childTnLst>
                    </p:cTn>
                  </p:par>
                  <p:par>
                    <p:cTn id="440" fill="hold">
                      <p:stCondLst>
                        <p:cond delay="indefinite"/>
                      </p:stCondLst>
                      <p:childTnLst>
                        <p:par>
                          <p:cTn id="441" fill="hold">
                            <p:stCondLst>
                              <p:cond delay="0"/>
                            </p:stCondLst>
                            <p:childTnLst>
                              <p:par>
                                <p:cTn id="442" presetID="1" presetClass="emph" presetSubtype="2" fill="hold" nodeType="clickEffect">
                                  <p:stCondLst>
                                    <p:cond delay="0"/>
                                  </p:stCondLst>
                                  <p:childTnLst>
                                    <p:animClr clrSpc="rgb" dir="cw">
                                      <p:cBhvr>
                                        <p:cTn id="443" dur="2000" fill="hold"/>
                                        <p:tgtEl>
                                          <p:spTgt spid="134"/>
                                        </p:tgtEl>
                                        <p:attrNameLst>
                                          <p:attrName>fillcolor</p:attrName>
                                        </p:attrNameLst>
                                      </p:cBhvr>
                                      <p:to>
                                        <a:schemeClr val="accent2"/>
                                      </p:to>
                                    </p:animClr>
                                    <p:set>
                                      <p:cBhvr>
                                        <p:cTn id="444" dur="2000" fill="hold"/>
                                        <p:tgtEl>
                                          <p:spTgt spid="134"/>
                                        </p:tgtEl>
                                        <p:attrNameLst>
                                          <p:attrName>fill.type</p:attrName>
                                        </p:attrNameLst>
                                      </p:cBhvr>
                                      <p:to>
                                        <p:strVal val="solid"/>
                                      </p:to>
                                    </p:set>
                                    <p:set>
                                      <p:cBhvr>
                                        <p:cTn id="445" dur="2000" fill="hold"/>
                                        <p:tgtEl>
                                          <p:spTgt spid="134"/>
                                        </p:tgtEl>
                                        <p:attrNameLst>
                                          <p:attrName>fill.on</p:attrName>
                                        </p:attrNameLst>
                                      </p:cBhvr>
                                      <p:to>
                                        <p:strVal val="true"/>
                                      </p:to>
                                    </p:set>
                                  </p:childTnLst>
                                </p:cTn>
                              </p:par>
                              <p:par>
                                <p:cTn id="446" presetID="1" presetClass="emph" presetSubtype="2" fill="hold" nodeType="withEffect">
                                  <p:stCondLst>
                                    <p:cond delay="0"/>
                                  </p:stCondLst>
                                  <p:childTnLst>
                                    <p:animClr clrSpc="rgb" dir="cw">
                                      <p:cBhvr>
                                        <p:cTn id="447" dur="2000" fill="hold"/>
                                        <p:tgtEl>
                                          <p:spTgt spid="135"/>
                                        </p:tgtEl>
                                        <p:attrNameLst>
                                          <p:attrName>fillcolor</p:attrName>
                                        </p:attrNameLst>
                                      </p:cBhvr>
                                      <p:to>
                                        <a:schemeClr val="accent2"/>
                                      </p:to>
                                    </p:animClr>
                                    <p:set>
                                      <p:cBhvr>
                                        <p:cTn id="448" dur="2000" fill="hold"/>
                                        <p:tgtEl>
                                          <p:spTgt spid="135"/>
                                        </p:tgtEl>
                                        <p:attrNameLst>
                                          <p:attrName>fill.type</p:attrName>
                                        </p:attrNameLst>
                                      </p:cBhvr>
                                      <p:to>
                                        <p:strVal val="solid"/>
                                      </p:to>
                                    </p:set>
                                    <p:set>
                                      <p:cBhvr>
                                        <p:cTn id="449" dur="2000" fill="hold"/>
                                        <p:tgtEl>
                                          <p:spTgt spid="135"/>
                                        </p:tgtEl>
                                        <p:attrNameLst>
                                          <p:attrName>fill.on</p:attrName>
                                        </p:attrNameLst>
                                      </p:cBhvr>
                                      <p:to>
                                        <p:strVal val="true"/>
                                      </p:to>
                                    </p:set>
                                  </p:childTnLst>
                                </p:cTn>
                              </p:par>
                              <p:par>
                                <p:cTn id="450" presetID="1" presetClass="emph" presetSubtype="2" fill="hold" nodeType="withEffect">
                                  <p:stCondLst>
                                    <p:cond delay="0"/>
                                  </p:stCondLst>
                                  <p:childTnLst>
                                    <p:animClr clrSpc="rgb" dir="cw">
                                      <p:cBhvr>
                                        <p:cTn id="451" dur="2000" fill="hold"/>
                                        <p:tgtEl>
                                          <p:spTgt spid="136"/>
                                        </p:tgtEl>
                                        <p:attrNameLst>
                                          <p:attrName>fillcolor</p:attrName>
                                        </p:attrNameLst>
                                      </p:cBhvr>
                                      <p:to>
                                        <a:schemeClr val="accent2"/>
                                      </p:to>
                                    </p:animClr>
                                    <p:set>
                                      <p:cBhvr>
                                        <p:cTn id="452" dur="2000" fill="hold"/>
                                        <p:tgtEl>
                                          <p:spTgt spid="136"/>
                                        </p:tgtEl>
                                        <p:attrNameLst>
                                          <p:attrName>fill.type</p:attrName>
                                        </p:attrNameLst>
                                      </p:cBhvr>
                                      <p:to>
                                        <p:strVal val="solid"/>
                                      </p:to>
                                    </p:set>
                                    <p:set>
                                      <p:cBhvr>
                                        <p:cTn id="453" dur="2000" fill="hold"/>
                                        <p:tgtEl>
                                          <p:spTgt spid="136"/>
                                        </p:tgtEl>
                                        <p:attrNameLst>
                                          <p:attrName>fill.on</p:attrName>
                                        </p:attrNameLst>
                                      </p:cBhvr>
                                      <p:to>
                                        <p:strVal val="true"/>
                                      </p:to>
                                    </p:set>
                                  </p:childTnLst>
                                </p:cTn>
                              </p:par>
                              <p:par>
                                <p:cTn id="454" presetID="1" presetClass="emph" presetSubtype="2" fill="hold" nodeType="withEffect">
                                  <p:stCondLst>
                                    <p:cond delay="0"/>
                                  </p:stCondLst>
                                  <p:childTnLst>
                                    <p:animClr clrSpc="rgb" dir="cw">
                                      <p:cBhvr>
                                        <p:cTn id="455" dur="2000" fill="hold"/>
                                        <p:tgtEl>
                                          <p:spTgt spid="137"/>
                                        </p:tgtEl>
                                        <p:attrNameLst>
                                          <p:attrName>fillcolor</p:attrName>
                                        </p:attrNameLst>
                                      </p:cBhvr>
                                      <p:to>
                                        <a:schemeClr val="accent2"/>
                                      </p:to>
                                    </p:animClr>
                                    <p:set>
                                      <p:cBhvr>
                                        <p:cTn id="456" dur="2000" fill="hold"/>
                                        <p:tgtEl>
                                          <p:spTgt spid="137"/>
                                        </p:tgtEl>
                                        <p:attrNameLst>
                                          <p:attrName>fill.type</p:attrName>
                                        </p:attrNameLst>
                                      </p:cBhvr>
                                      <p:to>
                                        <p:strVal val="solid"/>
                                      </p:to>
                                    </p:set>
                                    <p:set>
                                      <p:cBhvr>
                                        <p:cTn id="457" dur="2000" fill="hold"/>
                                        <p:tgtEl>
                                          <p:spTgt spid="137"/>
                                        </p:tgtEl>
                                        <p:attrNameLst>
                                          <p:attrName>fill.on</p:attrName>
                                        </p:attrNameLst>
                                      </p:cBhvr>
                                      <p:to>
                                        <p:strVal val="true"/>
                                      </p:to>
                                    </p:set>
                                  </p:childTnLst>
                                </p:cTn>
                              </p:par>
                              <p:par>
                                <p:cTn id="458" presetID="1" presetClass="emph" presetSubtype="2" fill="hold" nodeType="withEffect">
                                  <p:stCondLst>
                                    <p:cond delay="0"/>
                                  </p:stCondLst>
                                  <p:childTnLst>
                                    <p:animClr clrSpc="rgb" dir="cw">
                                      <p:cBhvr>
                                        <p:cTn id="459" dur="2000" fill="hold"/>
                                        <p:tgtEl>
                                          <p:spTgt spid="138"/>
                                        </p:tgtEl>
                                        <p:attrNameLst>
                                          <p:attrName>fillcolor</p:attrName>
                                        </p:attrNameLst>
                                      </p:cBhvr>
                                      <p:to>
                                        <a:schemeClr val="accent2"/>
                                      </p:to>
                                    </p:animClr>
                                    <p:set>
                                      <p:cBhvr>
                                        <p:cTn id="460" dur="2000" fill="hold"/>
                                        <p:tgtEl>
                                          <p:spTgt spid="138"/>
                                        </p:tgtEl>
                                        <p:attrNameLst>
                                          <p:attrName>fill.type</p:attrName>
                                        </p:attrNameLst>
                                      </p:cBhvr>
                                      <p:to>
                                        <p:strVal val="solid"/>
                                      </p:to>
                                    </p:set>
                                    <p:set>
                                      <p:cBhvr>
                                        <p:cTn id="461" dur="2000" fill="hold"/>
                                        <p:tgtEl>
                                          <p:spTgt spid="138"/>
                                        </p:tgtEl>
                                        <p:attrNameLst>
                                          <p:attrName>fill.on</p:attrName>
                                        </p:attrNameLst>
                                      </p:cBhvr>
                                      <p:to>
                                        <p:strVal val="true"/>
                                      </p:to>
                                    </p:set>
                                  </p:childTnLst>
                                </p:cTn>
                              </p:par>
                            </p:childTnLst>
                          </p:cTn>
                        </p:par>
                      </p:childTnLst>
                    </p:cTn>
                  </p:par>
                  <p:par>
                    <p:cTn id="462" fill="hold">
                      <p:stCondLst>
                        <p:cond delay="indefinite"/>
                      </p:stCondLst>
                      <p:childTnLst>
                        <p:par>
                          <p:cTn id="463" fill="hold">
                            <p:stCondLst>
                              <p:cond delay="0"/>
                            </p:stCondLst>
                            <p:childTnLst>
                              <p:par>
                                <p:cTn id="464" presetID="7" presetClass="emph" presetSubtype="2" fill="hold" nodeType="clickEffect">
                                  <p:stCondLst>
                                    <p:cond delay="0"/>
                                  </p:stCondLst>
                                  <p:childTnLst>
                                    <p:animClr clrSpc="rgb" dir="cw">
                                      <p:cBhvr>
                                        <p:cTn id="465" dur="2000" fill="hold"/>
                                        <p:tgtEl>
                                          <p:spTgt spid="157"/>
                                        </p:tgtEl>
                                        <p:attrNameLst>
                                          <p:attrName>stroke.color</p:attrName>
                                        </p:attrNameLst>
                                      </p:cBhvr>
                                      <p:to>
                                        <a:schemeClr val="accent2"/>
                                      </p:to>
                                    </p:animClr>
                                    <p:set>
                                      <p:cBhvr>
                                        <p:cTn id="466" dur="2000" fill="hold"/>
                                        <p:tgtEl>
                                          <p:spTgt spid="157"/>
                                        </p:tgtEl>
                                        <p:attrNameLst>
                                          <p:attrName>stroke.on</p:attrName>
                                        </p:attrNameLst>
                                      </p:cBhvr>
                                      <p:to>
                                        <p:strVal val="true"/>
                                      </p:to>
                                    </p:set>
                                  </p:childTnLst>
                                </p:cTn>
                              </p:par>
                              <p:par>
                                <p:cTn id="467" presetID="7" presetClass="emph" presetSubtype="2" fill="hold" nodeType="withEffect">
                                  <p:stCondLst>
                                    <p:cond delay="0"/>
                                  </p:stCondLst>
                                  <p:childTnLst>
                                    <p:animClr clrSpc="rgb" dir="cw">
                                      <p:cBhvr>
                                        <p:cTn id="468" dur="2000" fill="hold"/>
                                        <p:tgtEl>
                                          <p:spTgt spid="158"/>
                                        </p:tgtEl>
                                        <p:attrNameLst>
                                          <p:attrName>stroke.color</p:attrName>
                                        </p:attrNameLst>
                                      </p:cBhvr>
                                      <p:to>
                                        <a:schemeClr val="accent2"/>
                                      </p:to>
                                    </p:animClr>
                                    <p:set>
                                      <p:cBhvr>
                                        <p:cTn id="469" dur="2000" fill="hold"/>
                                        <p:tgtEl>
                                          <p:spTgt spid="158"/>
                                        </p:tgtEl>
                                        <p:attrNameLst>
                                          <p:attrName>stroke.on</p:attrName>
                                        </p:attrNameLst>
                                      </p:cBhvr>
                                      <p:to>
                                        <p:strVal val="true"/>
                                      </p:to>
                                    </p:set>
                                  </p:childTnLst>
                                </p:cTn>
                              </p:par>
                              <p:par>
                                <p:cTn id="470" presetID="7" presetClass="emph" presetSubtype="2" fill="hold" nodeType="withEffect">
                                  <p:stCondLst>
                                    <p:cond delay="0"/>
                                  </p:stCondLst>
                                  <p:childTnLst>
                                    <p:animClr clrSpc="rgb" dir="cw">
                                      <p:cBhvr>
                                        <p:cTn id="471" dur="2000" fill="hold"/>
                                        <p:tgtEl>
                                          <p:spTgt spid="159"/>
                                        </p:tgtEl>
                                        <p:attrNameLst>
                                          <p:attrName>stroke.color</p:attrName>
                                        </p:attrNameLst>
                                      </p:cBhvr>
                                      <p:to>
                                        <a:schemeClr val="accent2"/>
                                      </p:to>
                                    </p:animClr>
                                    <p:set>
                                      <p:cBhvr>
                                        <p:cTn id="472" dur="2000" fill="hold"/>
                                        <p:tgtEl>
                                          <p:spTgt spid="159"/>
                                        </p:tgtEl>
                                        <p:attrNameLst>
                                          <p:attrName>stroke.on</p:attrName>
                                        </p:attrNameLst>
                                      </p:cBhvr>
                                      <p:to>
                                        <p:strVal val="true"/>
                                      </p:to>
                                    </p:set>
                                  </p:childTnLst>
                                </p:cTn>
                              </p:par>
                              <p:par>
                                <p:cTn id="473" presetID="7" presetClass="emph" presetSubtype="2" fill="hold" nodeType="withEffect">
                                  <p:stCondLst>
                                    <p:cond delay="0"/>
                                  </p:stCondLst>
                                  <p:childTnLst>
                                    <p:animClr clrSpc="rgb" dir="cw">
                                      <p:cBhvr>
                                        <p:cTn id="474" dur="2000" fill="hold"/>
                                        <p:tgtEl>
                                          <p:spTgt spid="160"/>
                                        </p:tgtEl>
                                        <p:attrNameLst>
                                          <p:attrName>stroke.color</p:attrName>
                                        </p:attrNameLst>
                                      </p:cBhvr>
                                      <p:to>
                                        <a:schemeClr val="accent2"/>
                                      </p:to>
                                    </p:animClr>
                                    <p:set>
                                      <p:cBhvr>
                                        <p:cTn id="475" dur="2000" fill="hold"/>
                                        <p:tgtEl>
                                          <p:spTgt spid="160"/>
                                        </p:tgtEl>
                                        <p:attrNameLst>
                                          <p:attrName>stroke.on</p:attrName>
                                        </p:attrNameLst>
                                      </p:cBhvr>
                                      <p:to>
                                        <p:strVal val="true"/>
                                      </p:to>
                                    </p:set>
                                  </p:childTnLst>
                                </p:cTn>
                              </p:par>
                              <p:par>
                                <p:cTn id="476" presetID="7" presetClass="emph" presetSubtype="2" fill="hold" nodeType="withEffect">
                                  <p:stCondLst>
                                    <p:cond delay="0"/>
                                  </p:stCondLst>
                                  <p:childTnLst>
                                    <p:animClr clrSpc="rgb" dir="cw">
                                      <p:cBhvr>
                                        <p:cTn id="477" dur="2000" fill="hold"/>
                                        <p:tgtEl>
                                          <p:spTgt spid="161"/>
                                        </p:tgtEl>
                                        <p:attrNameLst>
                                          <p:attrName>stroke.color</p:attrName>
                                        </p:attrNameLst>
                                      </p:cBhvr>
                                      <p:to>
                                        <a:schemeClr val="accent2"/>
                                      </p:to>
                                    </p:animClr>
                                    <p:set>
                                      <p:cBhvr>
                                        <p:cTn id="478" dur="2000" fill="hold"/>
                                        <p:tgtEl>
                                          <p:spTgt spid="161"/>
                                        </p:tgtEl>
                                        <p:attrNameLst>
                                          <p:attrName>stroke.on</p:attrName>
                                        </p:attrNameLst>
                                      </p:cBhvr>
                                      <p:to>
                                        <p:strVal val="true"/>
                                      </p:to>
                                    </p:set>
                                  </p:childTnLst>
                                </p:cTn>
                              </p:par>
                              <p:par>
                                <p:cTn id="479" presetID="7" presetClass="emph" presetSubtype="2" fill="hold" nodeType="withEffect">
                                  <p:stCondLst>
                                    <p:cond delay="0"/>
                                  </p:stCondLst>
                                  <p:childTnLst>
                                    <p:animClr clrSpc="rgb" dir="cw">
                                      <p:cBhvr>
                                        <p:cTn id="480" dur="2000" fill="hold"/>
                                        <p:tgtEl>
                                          <p:spTgt spid="162"/>
                                        </p:tgtEl>
                                        <p:attrNameLst>
                                          <p:attrName>stroke.color</p:attrName>
                                        </p:attrNameLst>
                                      </p:cBhvr>
                                      <p:to>
                                        <a:schemeClr val="accent2"/>
                                      </p:to>
                                    </p:animClr>
                                    <p:set>
                                      <p:cBhvr>
                                        <p:cTn id="481" dur="2000" fill="hold"/>
                                        <p:tgtEl>
                                          <p:spTgt spid="162"/>
                                        </p:tgtEl>
                                        <p:attrNameLst>
                                          <p:attrName>stroke.on</p:attrName>
                                        </p:attrNameLst>
                                      </p:cBhvr>
                                      <p:to>
                                        <p:strVal val="true"/>
                                      </p:to>
                                    </p:set>
                                  </p:childTnLst>
                                </p:cTn>
                              </p:par>
                              <p:par>
                                <p:cTn id="482" presetID="7" presetClass="emph" presetSubtype="2" fill="hold" nodeType="withEffect">
                                  <p:stCondLst>
                                    <p:cond delay="0"/>
                                  </p:stCondLst>
                                  <p:childTnLst>
                                    <p:animClr clrSpc="rgb" dir="cw">
                                      <p:cBhvr>
                                        <p:cTn id="483" dur="2000" fill="hold"/>
                                        <p:tgtEl>
                                          <p:spTgt spid="163"/>
                                        </p:tgtEl>
                                        <p:attrNameLst>
                                          <p:attrName>stroke.color</p:attrName>
                                        </p:attrNameLst>
                                      </p:cBhvr>
                                      <p:to>
                                        <a:schemeClr val="accent2"/>
                                      </p:to>
                                    </p:animClr>
                                    <p:set>
                                      <p:cBhvr>
                                        <p:cTn id="484" dur="2000" fill="hold"/>
                                        <p:tgtEl>
                                          <p:spTgt spid="163"/>
                                        </p:tgtEl>
                                        <p:attrNameLst>
                                          <p:attrName>stroke.on</p:attrName>
                                        </p:attrNameLst>
                                      </p:cBhvr>
                                      <p:to>
                                        <p:strVal val="true"/>
                                      </p:to>
                                    </p:set>
                                  </p:childTnLst>
                                </p:cTn>
                              </p:par>
                              <p:par>
                                <p:cTn id="485" presetID="7" presetClass="emph" presetSubtype="2" fill="hold" nodeType="withEffect">
                                  <p:stCondLst>
                                    <p:cond delay="0"/>
                                  </p:stCondLst>
                                  <p:childTnLst>
                                    <p:animClr clrSpc="rgb" dir="cw">
                                      <p:cBhvr>
                                        <p:cTn id="486" dur="2000" fill="hold"/>
                                        <p:tgtEl>
                                          <p:spTgt spid="164"/>
                                        </p:tgtEl>
                                        <p:attrNameLst>
                                          <p:attrName>stroke.color</p:attrName>
                                        </p:attrNameLst>
                                      </p:cBhvr>
                                      <p:to>
                                        <a:schemeClr val="accent2"/>
                                      </p:to>
                                    </p:animClr>
                                    <p:set>
                                      <p:cBhvr>
                                        <p:cTn id="487" dur="2000" fill="hold"/>
                                        <p:tgtEl>
                                          <p:spTgt spid="164"/>
                                        </p:tgtEl>
                                        <p:attrNameLst>
                                          <p:attrName>stroke.on</p:attrName>
                                        </p:attrNameLst>
                                      </p:cBhvr>
                                      <p:to>
                                        <p:strVal val="true"/>
                                      </p:to>
                                    </p:set>
                                  </p:childTnLst>
                                </p:cTn>
                              </p:par>
                              <p:par>
                                <p:cTn id="488" presetID="7" presetClass="emph" presetSubtype="2" fill="hold" nodeType="withEffect">
                                  <p:stCondLst>
                                    <p:cond delay="0"/>
                                  </p:stCondLst>
                                  <p:childTnLst>
                                    <p:animClr clrSpc="rgb" dir="cw">
                                      <p:cBhvr>
                                        <p:cTn id="489" dur="2000" fill="hold"/>
                                        <p:tgtEl>
                                          <p:spTgt spid="165"/>
                                        </p:tgtEl>
                                        <p:attrNameLst>
                                          <p:attrName>stroke.color</p:attrName>
                                        </p:attrNameLst>
                                      </p:cBhvr>
                                      <p:to>
                                        <a:schemeClr val="accent2"/>
                                      </p:to>
                                    </p:animClr>
                                    <p:set>
                                      <p:cBhvr>
                                        <p:cTn id="490" dur="2000" fill="hold"/>
                                        <p:tgtEl>
                                          <p:spTgt spid="165"/>
                                        </p:tgtEl>
                                        <p:attrNameLst>
                                          <p:attrName>stroke.on</p:attrName>
                                        </p:attrNameLst>
                                      </p:cBhvr>
                                      <p:to>
                                        <p:strVal val="true"/>
                                      </p:to>
                                    </p:set>
                                  </p:childTnLst>
                                </p:cTn>
                              </p:par>
                              <p:par>
                                <p:cTn id="491" presetID="7" presetClass="emph" presetSubtype="2" fill="hold" nodeType="withEffect">
                                  <p:stCondLst>
                                    <p:cond delay="0"/>
                                  </p:stCondLst>
                                  <p:childTnLst>
                                    <p:animClr clrSpc="rgb" dir="cw">
                                      <p:cBhvr>
                                        <p:cTn id="492" dur="2000" fill="hold"/>
                                        <p:tgtEl>
                                          <p:spTgt spid="166"/>
                                        </p:tgtEl>
                                        <p:attrNameLst>
                                          <p:attrName>stroke.color</p:attrName>
                                        </p:attrNameLst>
                                      </p:cBhvr>
                                      <p:to>
                                        <a:schemeClr val="accent2"/>
                                      </p:to>
                                    </p:animClr>
                                    <p:set>
                                      <p:cBhvr>
                                        <p:cTn id="493" dur="2000" fill="hold"/>
                                        <p:tgtEl>
                                          <p:spTgt spid="166"/>
                                        </p:tgtEl>
                                        <p:attrNameLst>
                                          <p:attrName>stroke.on</p:attrName>
                                        </p:attrNameLst>
                                      </p:cBhvr>
                                      <p:to>
                                        <p:strVal val="true"/>
                                      </p:to>
                                    </p:set>
                                  </p:childTnLst>
                                </p:cTn>
                              </p:par>
                              <p:par>
                                <p:cTn id="494" presetID="7" presetClass="emph" presetSubtype="2" fill="hold" nodeType="withEffect">
                                  <p:stCondLst>
                                    <p:cond delay="0"/>
                                  </p:stCondLst>
                                  <p:childTnLst>
                                    <p:animClr clrSpc="rgb" dir="cw">
                                      <p:cBhvr>
                                        <p:cTn id="495" dur="2000" fill="hold"/>
                                        <p:tgtEl>
                                          <p:spTgt spid="167"/>
                                        </p:tgtEl>
                                        <p:attrNameLst>
                                          <p:attrName>stroke.color</p:attrName>
                                        </p:attrNameLst>
                                      </p:cBhvr>
                                      <p:to>
                                        <a:schemeClr val="accent2"/>
                                      </p:to>
                                    </p:animClr>
                                    <p:set>
                                      <p:cBhvr>
                                        <p:cTn id="496" dur="2000" fill="hold"/>
                                        <p:tgtEl>
                                          <p:spTgt spid="167"/>
                                        </p:tgtEl>
                                        <p:attrNameLst>
                                          <p:attrName>stroke.on</p:attrName>
                                        </p:attrNameLst>
                                      </p:cBhvr>
                                      <p:to>
                                        <p:strVal val="true"/>
                                      </p:to>
                                    </p:set>
                                  </p:childTnLst>
                                </p:cTn>
                              </p:par>
                              <p:par>
                                <p:cTn id="497" presetID="7" presetClass="emph" presetSubtype="2" fill="hold" nodeType="withEffect">
                                  <p:stCondLst>
                                    <p:cond delay="0"/>
                                  </p:stCondLst>
                                  <p:childTnLst>
                                    <p:animClr clrSpc="rgb" dir="cw">
                                      <p:cBhvr>
                                        <p:cTn id="498" dur="2000" fill="hold"/>
                                        <p:tgtEl>
                                          <p:spTgt spid="168"/>
                                        </p:tgtEl>
                                        <p:attrNameLst>
                                          <p:attrName>stroke.color</p:attrName>
                                        </p:attrNameLst>
                                      </p:cBhvr>
                                      <p:to>
                                        <a:schemeClr val="accent2"/>
                                      </p:to>
                                    </p:animClr>
                                    <p:set>
                                      <p:cBhvr>
                                        <p:cTn id="499" dur="2000" fill="hold"/>
                                        <p:tgtEl>
                                          <p:spTgt spid="168"/>
                                        </p:tgtEl>
                                        <p:attrNameLst>
                                          <p:attrName>stroke.on</p:attrName>
                                        </p:attrNameLst>
                                      </p:cBhvr>
                                      <p:to>
                                        <p:strVal val="true"/>
                                      </p:to>
                                    </p:set>
                                  </p:childTnLst>
                                </p:cTn>
                              </p:par>
                              <p:par>
                                <p:cTn id="500" presetID="7" presetClass="emph" presetSubtype="2" fill="hold" nodeType="withEffect">
                                  <p:stCondLst>
                                    <p:cond delay="0"/>
                                  </p:stCondLst>
                                  <p:childTnLst>
                                    <p:animClr clrSpc="rgb" dir="cw">
                                      <p:cBhvr>
                                        <p:cTn id="501" dur="2000" fill="hold"/>
                                        <p:tgtEl>
                                          <p:spTgt spid="169"/>
                                        </p:tgtEl>
                                        <p:attrNameLst>
                                          <p:attrName>stroke.color</p:attrName>
                                        </p:attrNameLst>
                                      </p:cBhvr>
                                      <p:to>
                                        <a:schemeClr val="accent2"/>
                                      </p:to>
                                    </p:animClr>
                                    <p:set>
                                      <p:cBhvr>
                                        <p:cTn id="502" dur="2000" fill="hold"/>
                                        <p:tgtEl>
                                          <p:spTgt spid="169"/>
                                        </p:tgtEl>
                                        <p:attrNameLst>
                                          <p:attrName>stroke.on</p:attrName>
                                        </p:attrNameLst>
                                      </p:cBhvr>
                                      <p:to>
                                        <p:strVal val="true"/>
                                      </p:to>
                                    </p:set>
                                  </p:childTnLst>
                                </p:cTn>
                              </p:par>
                            </p:childTnLst>
                          </p:cTn>
                        </p:par>
                      </p:childTnLst>
                    </p:cTn>
                  </p:par>
                  <p:par>
                    <p:cTn id="503" fill="hold">
                      <p:stCondLst>
                        <p:cond delay="indefinite"/>
                      </p:stCondLst>
                      <p:childTnLst>
                        <p:par>
                          <p:cTn id="504" fill="hold">
                            <p:stCondLst>
                              <p:cond delay="0"/>
                            </p:stCondLst>
                            <p:childTnLst>
                              <p:par>
                                <p:cTn id="505" presetID="1" presetClass="emph" presetSubtype="2" fill="hold" nodeType="clickEffect">
                                  <p:stCondLst>
                                    <p:cond delay="0"/>
                                  </p:stCondLst>
                                  <p:childTnLst>
                                    <p:animClr clrSpc="rgb" dir="cw">
                                      <p:cBhvr>
                                        <p:cTn id="506" dur="2000" fill="hold"/>
                                        <p:tgtEl>
                                          <p:spTgt spid="152"/>
                                        </p:tgtEl>
                                        <p:attrNameLst>
                                          <p:attrName>fillcolor</p:attrName>
                                        </p:attrNameLst>
                                      </p:cBhvr>
                                      <p:to>
                                        <a:schemeClr val="accent2"/>
                                      </p:to>
                                    </p:animClr>
                                    <p:set>
                                      <p:cBhvr>
                                        <p:cTn id="507" dur="2000" fill="hold"/>
                                        <p:tgtEl>
                                          <p:spTgt spid="152"/>
                                        </p:tgtEl>
                                        <p:attrNameLst>
                                          <p:attrName>fill.type</p:attrName>
                                        </p:attrNameLst>
                                      </p:cBhvr>
                                      <p:to>
                                        <p:strVal val="solid"/>
                                      </p:to>
                                    </p:set>
                                    <p:set>
                                      <p:cBhvr>
                                        <p:cTn id="508" dur="2000" fill="hold"/>
                                        <p:tgtEl>
                                          <p:spTgt spid="152"/>
                                        </p:tgtEl>
                                        <p:attrNameLst>
                                          <p:attrName>fill.on</p:attrName>
                                        </p:attrNameLst>
                                      </p:cBhvr>
                                      <p:to>
                                        <p:strVal val="true"/>
                                      </p:to>
                                    </p:set>
                                  </p:childTnLst>
                                </p:cTn>
                              </p:par>
                              <p:par>
                                <p:cTn id="509" presetID="1" presetClass="emph" presetSubtype="2" fill="hold" nodeType="withEffect">
                                  <p:stCondLst>
                                    <p:cond delay="0"/>
                                  </p:stCondLst>
                                  <p:childTnLst>
                                    <p:animClr clrSpc="rgb" dir="cw">
                                      <p:cBhvr>
                                        <p:cTn id="510" dur="2000" fill="hold"/>
                                        <p:tgtEl>
                                          <p:spTgt spid="153"/>
                                        </p:tgtEl>
                                        <p:attrNameLst>
                                          <p:attrName>fillcolor</p:attrName>
                                        </p:attrNameLst>
                                      </p:cBhvr>
                                      <p:to>
                                        <a:schemeClr val="accent2"/>
                                      </p:to>
                                    </p:animClr>
                                    <p:set>
                                      <p:cBhvr>
                                        <p:cTn id="511" dur="2000" fill="hold"/>
                                        <p:tgtEl>
                                          <p:spTgt spid="153"/>
                                        </p:tgtEl>
                                        <p:attrNameLst>
                                          <p:attrName>fill.type</p:attrName>
                                        </p:attrNameLst>
                                      </p:cBhvr>
                                      <p:to>
                                        <p:strVal val="solid"/>
                                      </p:to>
                                    </p:set>
                                    <p:set>
                                      <p:cBhvr>
                                        <p:cTn id="512" dur="2000" fill="hold"/>
                                        <p:tgtEl>
                                          <p:spTgt spid="153"/>
                                        </p:tgtEl>
                                        <p:attrNameLst>
                                          <p:attrName>fill.on</p:attrName>
                                        </p:attrNameLst>
                                      </p:cBhvr>
                                      <p:to>
                                        <p:strVal val="true"/>
                                      </p:to>
                                    </p:set>
                                  </p:childTnLst>
                                </p:cTn>
                              </p:par>
                              <p:par>
                                <p:cTn id="513" presetID="1" presetClass="emph" presetSubtype="2" fill="hold" nodeType="withEffect">
                                  <p:stCondLst>
                                    <p:cond delay="0"/>
                                  </p:stCondLst>
                                  <p:childTnLst>
                                    <p:animClr clrSpc="rgb" dir="cw">
                                      <p:cBhvr>
                                        <p:cTn id="514" dur="2000" fill="hold"/>
                                        <p:tgtEl>
                                          <p:spTgt spid="154"/>
                                        </p:tgtEl>
                                        <p:attrNameLst>
                                          <p:attrName>fillcolor</p:attrName>
                                        </p:attrNameLst>
                                      </p:cBhvr>
                                      <p:to>
                                        <a:schemeClr val="accent2"/>
                                      </p:to>
                                    </p:animClr>
                                    <p:set>
                                      <p:cBhvr>
                                        <p:cTn id="515" dur="2000" fill="hold"/>
                                        <p:tgtEl>
                                          <p:spTgt spid="154"/>
                                        </p:tgtEl>
                                        <p:attrNameLst>
                                          <p:attrName>fill.type</p:attrName>
                                        </p:attrNameLst>
                                      </p:cBhvr>
                                      <p:to>
                                        <p:strVal val="solid"/>
                                      </p:to>
                                    </p:set>
                                    <p:set>
                                      <p:cBhvr>
                                        <p:cTn id="516" dur="2000" fill="hold"/>
                                        <p:tgtEl>
                                          <p:spTgt spid="154"/>
                                        </p:tgtEl>
                                        <p:attrNameLst>
                                          <p:attrName>fill.on</p:attrName>
                                        </p:attrNameLst>
                                      </p:cBhvr>
                                      <p:to>
                                        <p:strVal val="true"/>
                                      </p:to>
                                    </p:set>
                                  </p:childTnLst>
                                </p:cTn>
                              </p:par>
                              <p:par>
                                <p:cTn id="517" presetID="1" presetClass="emph" presetSubtype="2" fill="hold" nodeType="withEffect">
                                  <p:stCondLst>
                                    <p:cond delay="0"/>
                                  </p:stCondLst>
                                  <p:childTnLst>
                                    <p:animClr clrSpc="rgb" dir="cw">
                                      <p:cBhvr>
                                        <p:cTn id="518" dur="2000" fill="hold"/>
                                        <p:tgtEl>
                                          <p:spTgt spid="155"/>
                                        </p:tgtEl>
                                        <p:attrNameLst>
                                          <p:attrName>fillcolor</p:attrName>
                                        </p:attrNameLst>
                                      </p:cBhvr>
                                      <p:to>
                                        <a:schemeClr val="accent2"/>
                                      </p:to>
                                    </p:animClr>
                                    <p:set>
                                      <p:cBhvr>
                                        <p:cTn id="519" dur="2000" fill="hold"/>
                                        <p:tgtEl>
                                          <p:spTgt spid="155"/>
                                        </p:tgtEl>
                                        <p:attrNameLst>
                                          <p:attrName>fill.type</p:attrName>
                                        </p:attrNameLst>
                                      </p:cBhvr>
                                      <p:to>
                                        <p:strVal val="solid"/>
                                      </p:to>
                                    </p:set>
                                    <p:set>
                                      <p:cBhvr>
                                        <p:cTn id="520" dur="2000" fill="hold"/>
                                        <p:tgtEl>
                                          <p:spTgt spid="155"/>
                                        </p:tgtEl>
                                        <p:attrNameLst>
                                          <p:attrName>fill.on</p:attrName>
                                        </p:attrNameLst>
                                      </p:cBhvr>
                                      <p:to>
                                        <p:strVal val="true"/>
                                      </p:to>
                                    </p:set>
                                  </p:childTnLst>
                                </p:cTn>
                              </p:par>
                              <p:par>
                                <p:cTn id="521" presetID="1" presetClass="emph" presetSubtype="2" fill="hold" nodeType="withEffect">
                                  <p:stCondLst>
                                    <p:cond delay="0"/>
                                  </p:stCondLst>
                                  <p:childTnLst>
                                    <p:animClr clrSpc="rgb" dir="cw">
                                      <p:cBhvr>
                                        <p:cTn id="522" dur="2000" fill="hold"/>
                                        <p:tgtEl>
                                          <p:spTgt spid="156"/>
                                        </p:tgtEl>
                                        <p:attrNameLst>
                                          <p:attrName>fillcolor</p:attrName>
                                        </p:attrNameLst>
                                      </p:cBhvr>
                                      <p:to>
                                        <a:schemeClr val="accent2"/>
                                      </p:to>
                                    </p:animClr>
                                    <p:set>
                                      <p:cBhvr>
                                        <p:cTn id="523" dur="2000" fill="hold"/>
                                        <p:tgtEl>
                                          <p:spTgt spid="156"/>
                                        </p:tgtEl>
                                        <p:attrNameLst>
                                          <p:attrName>fill.type</p:attrName>
                                        </p:attrNameLst>
                                      </p:cBhvr>
                                      <p:to>
                                        <p:strVal val="solid"/>
                                      </p:to>
                                    </p:set>
                                    <p:set>
                                      <p:cBhvr>
                                        <p:cTn id="524" dur="2000" fill="hold"/>
                                        <p:tgtEl>
                                          <p:spTgt spid="15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Dynamic </a:t>
            </a:r>
            <a:r>
              <a:rPr lang="de-CH" dirty="0" err="1"/>
              <a:t>programming</a:t>
            </a:r>
            <a:endParaRPr lang="de-CH" dirty="0"/>
          </a:p>
        </p:txBody>
      </p:sp>
      <p:sp>
        <p:nvSpPr>
          <p:cNvPr id="4" name="Slide Number Placeholder 3"/>
          <p:cNvSpPr>
            <a:spLocks noGrp="1"/>
          </p:cNvSpPr>
          <p:nvPr>
            <p:ph type="sldNum" sz="quarter" idx="10"/>
          </p:nvPr>
        </p:nvSpPr>
        <p:spPr/>
        <p:txBody>
          <a:bodyPr/>
          <a:lstStyle/>
          <a:p>
            <a:pPr>
              <a:defRPr/>
            </a:pPr>
            <a:fld id="{86049D46-9F82-1747-9106-103B841A78C1}" type="slidenum">
              <a:rPr lang="en-US" smtClean="0"/>
              <a:pPr>
                <a:defRPr/>
              </a:pPr>
              <a:t>59</a:t>
            </a:fld>
            <a:endParaRPr lang="en-US"/>
          </a:p>
        </p:txBody>
      </p:sp>
      <p:sp>
        <p:nvSpPr>
          <p:cNvPr id="6" name="Rectangle 5"/>
          <p:cNvSpPr/>
          <p:nvPr/>
        </p:nvSpPr>
        <p:spPr>
          <a:xfrm>
            <a:off x="2244811" y="197708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7" name="Rectangle 6"/>
          <p:cNvSpPr/>
          <p:nvPr/>
        </p:nvSpPr>
        <p:spPr>
          <a:xfrm>
            <a:off x="2246184" y="229423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8" name="Rectangle 7"/>
          <p:cNvSpPr/>
          <p:nvPr/>
        </p:nvSpPr>
        <p:spPr>
          <a:xfrm>
            <a:off x="2247557" y="262512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9" name="Rectangle 8"/>
          <p:cNvSpPr/>
          <p:nvPr/>
        </p:nvSpPr>
        <p:spPr>
          <a:xfrm>
            <a:off x="2242065" y="295601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0" name="Rectangle 9"/>
          <p:cNvSpPr/>
          <p:nvPr/>
        </p:nvSpPr>
        <p:spPr>
          <a:xfrm>
            <a:off x="2243438" y="327316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sp>
        <p:nvSpPr>
          <p:cNvPr id="11" name="Rectangle 10"/>
          <p:cNvSpPr/>
          <p:nvPr/>
        </p:nvSpPr>
        <p:spPr>
          <a:xfrm>
            <a:off x="2891481" y="197845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2" name="Rectangle 11"/>
          <p:cNvSpPr/>
          <p:nvPr/>
        </p:nvSpPr>
        <p:spPr>
          <a:xfrm>
            <a:off x="2892854" y="2295610"/>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3" name="Rectangle 12"/>
          <p:cNvSpPr/>
          <p:nvPr/>
        </p:nvSpPr>
        <p:spPr>
          <a:xfrm>
            <a:off x="2894227" y="262649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4" name="Rectangle 13"/>
          <p:cNvSpPr/>
          <p:nvPr/>
        </p:nvSpPr>
        <p:spPr>
          <a:xfrm>
            <a:off x="2888735" y="295738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5" name="Rectangle 14"/>
          <p:cNvSpPr/>
          <p:nvPr/>
        </p:nvSpPr>
        <p:spPr>
          <a:xfrm>
            <a:off x="2890108" y="3274540"/>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7" name="Straight Arrow Connector 16"/>
          <p:cNvCxnSpPr>
            <a:stCxn id="6" idx="3"/>
            <a:endCxn id="11" idx="1"/>
          </p:cNvCxnSpPr>
          <p:nvPr/>
        </p:nvCxnSpPr>
        <p:spPr>
          <a:xfrm>
            <a:off x="2581189" y="2059460"/>
            <a:ext cx="310292" cy="137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2" idx="1"/>
          </p:cNvCxnSpPr>
          <p:nvPr/>
        </p:nvCxnSpPr>
        <p:spPr>
          <a:xfrm>
            <a:off x="2581189" y="2059460"/>
            <a:ext cx="311665" cy="318529"/>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582562" y="2383482"/>
            <a:ext cx="310292" cy="137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582562" y="2383482"/>
            <a:ext cx="311665" cy="318529"/>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7" idx="3"/>
            <a:endCxn id="11" idx="1"/>
          </p:cNvCxnSpPr>
          <p:nvPr/>
        </p:nvCxnSpPr>
        <p:spPr>
          <a:xfrm flipV="1">
            <a:off x="2582562" y="2060833"/>
            <a:ext cx="308919" cy="31578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597665" y="2721233"/>
            <a:ext cx="310292" cy="137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597665" y="2721233"/>
            <a:ext cx="311665" cy="318529"/>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597665" y="2398584"/>
            <a:ext cx="308919" cy="31578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585308" y="3065850"/>
            <a:ext cx="310292" cy="137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2585308" y="3065850"/>
            <a:ext cx="311665" cy="318529"/>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2585308" y="2743201"/>
            <a:ext cx="308919" cy="31578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586681" y="3376142"/>
            <a:ext cx="310292" cy="137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2586681" y="3053493"/>
            <a:ext cx="308919" cy="31578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531286" y="197982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45" name="Rectangle 44"/>
          <p:cNvSpPr/>
          <p:nvPr/>
        </p:nvSpPr>
        <p:spPr>
          <a:xfrm>
            <a:off x="3532659" y="2296983"/>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46" name="Rectangle 45"/>
          <p:cNvSpPr/>
          <p:nvPr/>
        </p:nvSpPr>
        <p:spPr>
          <a:xfrm>
            <a:off x="3534032" y="2627870"/>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47" name="Rectangle 46"/>
          <p:cNvSpPr/>
          <p:nvPr/>
        </p:nvSpPr>
        <p:spPr>
          <a:xfrm>
            <a:off x="3528540" y="295875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48" name="Rectangle 47"/>
          <p:cNvSpPr/>
          <p:nvPr/>
        </p:nvSpPr>
        <p:spPr>
          <a:xfrm>
            <a:off x="3529913" y="3275913"/>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49" name="Straight Arrow Connector 48"/>
          <p:cNvCxnSpPr>
            <a:endCxn id="44" idx="1"/>
          </p:cNvCxnSpPr>
          <p:nvPr/>
        </p:nvCxnSpPr>
        <p:spPr>
          <a:xfrm>
            <a:off x="3220994" y="206083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endCxn id="45" idx="1"/>
          </p:cNvCxnSpPr>
          <p:nvPr/>
        </p:nvCxnSpPr>
        <p:spPr>
          <a:xfrm>
            <a:off x="3220994" y="2060833"/>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3222367" y="2384855"/>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222367" y="2384855"/>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44" idx="1"/>
          </p:cNvCxnSpPr>
          <p:nvPr/>
        </p:nvCxnSpPr>
        <p:spPr>
          <a:xfrm flipV="1">
            <a:off x="3222367" y="2062206"/>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3237470" y="2722606"/>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3237470" y="2722606"/>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237470" y="2399957"/>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3225113" y="306722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225113" y="3067223"/>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225113" y="2744574"/>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3226486" y="3377515"/>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3226486" y="3054866"/>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4177956" y="1974335"/>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63" name="Rectangle 62"/>
          <p:cNvSpPr/>
          <p:nvPr/>
        </p:nvSpPr>
        <p:spPr>
          <a:xfrm>
            <a:off x="4179329" y="229149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64" name="Rectangle 63"/>
          <p:cNvSpPr/>
          <p:nvPr/>
        </p:nvSpPr>
        <p:spPr>
          <a:xfrm>
            <a:off x="4180702" y="2622378"/>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65" name="Rectangle 64"/>
          <p:cNvSpPr/>
          <p:nvPr/>
        </p:nvSpPr>
        <p:spPr>
          <a:xfrm>
            <a:off x="4175210" y="2953265"/>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66" name="Rectangle 65"/>
          <p:cNvSpPr/>
          <p:nvPr/>
        </p:nvSpPr>
        <p:spPr>
          <a:xfrm>
            <a:off x="4176583" y="327042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67" name="Straight Arrow Connector 66"/>
          <p:cNvCxnSpPr>
            <a:endCxn id="62" idx="1"/>
          </p:cNvCxnSpPr>
          <p:nvPr/>
        </p:nvCxnSpPr>
        <p:spPr>
          <a:xfrm>
            <a:off x="3867664" y="2055341"/>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63" idx="1"/>
          </p:cNvCxnSpPr>
          <p:nvPr/>
        </p:nvCxnSpPr>
        <p:spPr>
          <a:xfrm>
            <a:off x="3867664" y="2055341"/>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3869037" y="237936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3869037" y="2379363"/>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endCxn id="62" idx="1"/>
          </p:cNvCxnSpPr>
          <p:nvPr/>
        </p:nvCxnSpPr>
        <p:spPr>
          <a:xfrm flipV="1">
            <a:off x="3869037" y="2056714"/>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3884140" y="2717114"/>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3884140" y="2717114"/>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3884140" y="2394465"/>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3871783" y="3061731"/>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3871783" y="3061731"/>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3871783" y="2739082"/>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3873156" y="337202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3873156" y="3049374"/>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4817762" y="1975708"/>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81" name="Rectangle 80"/>
          <p:cNvSpPr/>
          <p:nvPr/>
        </p:nvSpPr>
        <p:spPr>
          <a:xfrm>
            <a:off x="4819135" y="229286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82" name="Rectangle 81"/>
          <p:cNvSpPr/>
          <p:nvPr/>
        </p:nvSpPr>
        <p:spPr>
          <a:xfrm>
            <a:off x="4820508" y="262375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83" name="Rectangle 82"/>
          <p:cNvSpPr/>
          <p:nvPr/>
        </p:nvSpPr>
        <p:spPr>
          <a:xfrm>
            <a:off x="4815016" y="2954638"/>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84" name="Rectangle 83"/>
          <p:cNvSpPr/>
          <p:nvPr/>
        </p:nvSpPr>
        <p:spPr>
          <a:xfrm>
            <a:off x="4816389" y="327179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85" name="Straight Arrow Connector 84"/>
          <p:cNvCxnSpPr>
            <a:endCxn id="80" idx="1"/>
          </p:cNvCxnSpPr>
          <p:nvPr/>
        </p:nvCxnSpPr>
        <p:spPr>
          <a:xfrm>
            <a:off x="4507470" y="2056714"/>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81" idx="1"/>
          </p:cNvCxnSpPr>
          <p:nvPr/>
        </p:nvCxnSpPr>
        <p:spPr>
          <a:xfrm>
            <a:off x="4507470" y="2056714"/>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508843" y="2380736"/>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4508843" y="2380736"/>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endCxn id="80" idx="1"/>
          </p:cNvCxnSpPr>
          <p:nvPr/>
        </p:nvCxnSpPr>
        <p:spPr>
          <a:xfrm flipV="1">
            <a:off x="4508843" y="2058087"/>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4523946" y="2718487"/>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523946" y="2718487"/>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4523946" y="2395838"/>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511589" y="3063104"/>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511589" y="3063104"/>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511589" y="2740455"/>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4512962" y="3373396"/>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4512962" y="3050747"/>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98" name="Rectangle 97"/>
          <p:cNvSpPr/>
          <p:nvPr/>
        </p:nvSpPr>
        <p:spPr>
          <a:xfrm>
            <a:off x="5443837" y="197708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99" name="Rectangle 98"/>
          <p:cNvSpPr/>
          <p:nvPr/>
        </p:nvSpPr>
        <p:spPr>
          <a:xfrm>
            <a:off x="5445210" y="229423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00" name="Rectangle 99"/>
          <p:cNvSpPr/>
          <p:nvPr/>
        </p:nvSpPr>
        <p:spPr>
          <a:xfrm>
            <a:off x="5446583" y="262512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01" name="Rectangle 100"/>
          <p:cNvSpPr/>
          <p:nvPr/>
        </p:nvSpPr>
        <p:spPr>
          <a:xfrm>
            <a:off x="5441091" y="295601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02" name="Rectangle 101"/>
          <p:cNvSpPr/>
          <p:nvPr/>
        </p:nvSpPr>
        <p:spPr>
          <a:xfrm>
            <a:off x="5442464" y="327316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03" name="Straight Arrow Connector 102"/>
          <p:cNvCxnSpPr>
            <a:endCxn id="98" idx="1"/>
          </p:cNvCxnSpPr>
          <p:nvPr/>
        </p:nvCxnSpPr>
        <p:spPr>
          <a:xfrm>
            <a:off x="5133545" y="2058087"/>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endCxn id="99" idx="1"/>
          </p:cNvCxnSpPr>
          <p:nvPr/>
        </p:nvCxnSpPr>
        <p:spPr>
          <a:xfrm>
            <a:off x="5133545" y="2058087"/>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5134918" y="2382109"/>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a:off x="5134918" y="2382109"/>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endCxn id="98" idx="1"/>
          </p:cNvCxnSpPr>
          <p:nvPr/>
        </p:nvCxnSpPr>
        <p:spPr>
          <a:xfrm flipV="1">
            <a:off x="5134918" y="2059460"/>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5150021" y="2719860"/>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a:off x="5150021" y="2719860"/>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V="1">
            <a:off x="5150021" y="2397211"/>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a:off x="5137664" y="3064477"/>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5137664" y="3064477"/>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5137664" y="2741828"/>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a:off x="5139037" y="3374769"/>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V="1">
            <a:off x="5139037" y="3052120"/>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076777" y="197845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17" name="Rectangle 116"/>
          <p:cNvSpPr/>
          <p:nvPr/>
        </p:nvSpPr>
        <p:spPr>
          <a:xfrm>
            <a:off x="6078150" y="2295610"/>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18" name="Rectangle 117"/>
          <p:cNvSpPr/>
          <p:nvPr/>
        </p:nvSpPr>
        <p:spPr>
          <a:xfrm>
            <a:off x="6079523" y="262649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19" name="Rectangle 118"/>
          <p:cNvSpPr/>
          <p:nvPr/>
        </p:nvSpPr>
        <p:spPr>
          <a:xfrm>
            <a:off x="6074031" y="295738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20" name="Rectangle 119"/>
          <p:cNvSpPr/>
          <p:nvPr/>
        </p:nvSpPr>
        <p:spPr>
          <a:xfrm>
            <a:off x="6075404" y="3274540"/>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21" name="Straight Arrow Connector 120"/>
          <p:cNvCxnSpPr>
            <a:endCxn id="116" idx="1"/>
          </p:cNvCxnSpPr>
          <p:nvPr/>
        </p:nvCxnSpPr>
        <p:spPr>
          <a:xfrm>
            <a:off x="5766485" y="2059460"/>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a:endCxn id="117" idx="1"/>
          </p:cNvCxnSpPr>
          <p:nvPr/>
        </p:nvCxnSpPr>
        <p:spPr>
          <a:xfrm>
            <a:off x="5766485" y="2059460"/>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5767858" y="2383482"/>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5767858" y="2383482"/>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a:endCxn id="116" idx="1"/>
          </p:cNvCxnSpPr>
          <p:nvPr/>
        </p:nvCxnSpPr>
        <p:spPr>
          <a:xfrm flipV="1">
            <a:off x="5767858" y="2060833"/>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5782961" y="272123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a:off x="5782961" y="2721233"/>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flipV="1">
            <a:off x="5782961" y="2398584"/>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5770604" y="3065850"/>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5770604" y="3065850"/>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flipV="1">
            <a:off x="5770604" y="2743201"/>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a:off x="5771977" y="3376142"/>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flipV="1">
            <a:off x="5771977" y="3053493"/>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34" name="Rectangle 133"/>
          <p:cNvSpPr/>
          <p:nvPr/>
        </p:nvSpPr>
        <p:spPr>
          <a:xfrm>
            <a:off x="6702853" y="197982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35" name="Rectangle 134"/>
          <p:cNvSpPr/>
          <p:nvPr/>
        </p:nvSpPr>
        <p:spPr>
          <a:xfrm>
            <a:off x="6704226" y="2296983"/>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36" name="Rectangle 135"/>
          <p:cNvSpPr/>
          <p:nvPr/>
        </p:nvSpPr>
        <p:spPr>
          <a:xfrm>
            <a:off x="6705599" y="2627870"/>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37" name="Rectangle 136"/>
          <p:cNvSpPr/>
          <p:nvPr/>
        </p:nvSpPr>
        <p:spPr>
          <a:xfrm>
            <a:off x="6700107" y="295875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38" name="Rectangle 137"/>
          <p:cNvSpPr/>
          <p:nvPr/>
        </p:nvSpPr>
        <p:spPr>
          <a:xfrm>
            <a:off x="6701480" y="3275913"/>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39" name="Straight Arrow Connector 138"/>
          <p:cNvCxnSpPr>
            <a:endCxn id="134" idx="1"/>
          </p:cNvCxnSpPr>
          <p:nvPr/>
        </p:nvCxnSpPr>
        <p:spPr>
          <a:xfrm>
            <a:off x="6392561" y="206083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a:endCxn id="135" idx="1"/>
          </p:cNvCxnSpPr>
          <p:nvPr/>
        </p:nvCxnSpPr>
        <p:spPr>
          <a:xfrm>
            <a:off x="6392561" y="2060833"/>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6393934" y="2384855"/>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6393934" y="2384855"/>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endCxn id="134" idx="1"/>
          </p:cNvCxnSpPr>
          <p:nvPr/>
        </p:nvCxnSpPr>
        <p:spPr>
          <a:xfrm flipV="1">
            <a:off x="6393934" y="2062206"/>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a:off x="6409037" y="2722606"/>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6409037" y="2722606"/>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V="1">
            <a:off x="6409037" y="2399957"/>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a:off x="6396680" y="306722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a:off x="6396680" y="3067223"/>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V="1">
            <a:off x="6396680" y="2744574"/>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a:off x="6398053" y="3377515"/>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6398053" y="3054866"/>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52" name="Rectangle 151"/>
          <p:cNvSpPr/>
          <p:nvPr/>
        </p:nvSpPr>
        <p:spPr>
          <a:xfrm>
            <a:off x="7349523" y="1974335"/>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53" name="Rectangle 152"/>
          <p:cNvSpPr/>
          <p:nvPr/>
        </p:nvSpPr>
        <p:spPr>
          <a:xfrm>
            <a:off x="7350896" y="229149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54" name="Rectangle 153"/>
          <p:cNvSpPr/>
          <p:nvPr/>
        </p:nvSpPr>
        <p:spPr>
          <a:xfrm>
            <a:off x="7352269" y="2622378"/>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55" name="Rectangle 154"/>
          <p:cNvSpPr/>
          <p:nvPr/>
        </p:nvSpPr>
        <p:spPr>
          <a:xfrm>
            <a:off x="7346777" y="2953265"/>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56" name="Rectangle 155"/>
          <p:cNvSpPr/>
          <p:nvPr/>
        </p:nvSpPr>
        <p:spPr>
          <a:xfrm>
            <a:off x="7348150" y="327042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57" name="Straight Arrow Connector 156"/>
          <p:cNvCxnSpPr>
            <a:endCxn id="152" idx="1"/>
          </p:cNvCxnSpPr>
          <p:nvPr/>
        </p:nvCxnSpPr>
        <p:spPr>
          <a:xfrm>
            <a:off x="7039231" y="2055341"/>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a:endCxn id="153" idx="1"/>
          </p:cNvCxnSpPr>
          <p:nvPr/>
        </p:nvCxnSpPr>
        <p:spPr>
          <a:xfrm>
            <a:off x="7039231" y="2055341"/>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7040604" y="237936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7040604" y="2379363"/>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endCxn id="152" idx="1"/>
          </p:cNvCxnSpPr>
          <p:nvPr/>
        </p:nvCxnSpPr>
        <p:spPr>
          <a:xfrm flipV="1">
            <a:off x="7040604" y="2056714"/>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7055707" y="2717114"/>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7055707" y="2717114"/>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7055707" y="2394465"/>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a:off x="7043350" y="3061731"/>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a:off x="7043350" y="3061731"/>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flipV="1">
            <a:off x="7043350" y="2739082"/>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a:off x="7044723" y="337202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p:nvPr/>
        </p:nvCxnSpPr>
        <p:spPr>
          <a:xfrm flipV="1">
            <a:off x="7044723" y="3049374"/>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88" name="TextBox 187"/>
          <p:cNvSpPr txBox="1"/>
          <p:nvPr/>
        </p:nvSpPr>
        <p:spPr>
          <a:xfrm>
            <a:off x="2210486" y="1180758"/>
            <a:ext cx="441146" cy="461665"/>
          </a:xfrm>
          <a:prstGeom prst="rect">
            <a:avLst/>
          </a:prstGeom>
          <a:noFill/>
        </p:spPr>
        <p:txBody>
          <a:bodyPr wrap="none" rtlCol="0">
            <a:spAutoFit/>
          </a:bodyPr>
          <a:lstStyle/>
          <a:p>
            <a:r>
              <a:rPr lang="de-CH" sz="1200" dirty="0" err="1"/>
              <a:t>data</a:t>
            </a:r>
            <a:endParaRPr lang="de-CH" sz="1200" dirty="0"/>
          </a:p>
          <a:p>
            <a:r>
              <a:rPr lang="de-CH" sz="1200" dirty="0" err="1"/>
              <a:t>cost</a:t>
            </a:r>
            <a:endParaRPr lang="de-CH" sz="1200" dirty="0"/>
          </a:p>
        </p:txBody>
      </p:sp>
      <p:sp>
        <p:nvSpPr>
          <p:cNvPr id="189" name="TextBox 188"/>
          <p:cNvSpPr txBox="1"/>
          <p:nvPr/>
        </p:nvSpPr>
        <p:spPr>
          <a:xfrm>
            <a:off x="2294238" y="3680941"/>
            <a:ext cx="902861" cy="461665"/>
          </a:xfrm>
          <a:prstGeom prst="rect">
            <a:avLst/>
          </a:prstGeom>
          <a:noFill/>
        </p:spPr>
        <p:txBody>
          <a:bodyPr wrap="none" rtlCol="0">
            <a:spAutoFit/>
          </a:bodyPr>
          <a:lstStyle/>
          <a:p>
            <a:pPr algn="ctr"/>
            <a:r>
              <a:rPr lang="de-CH" sz="1200" dirty="0" err="1"/>
              <a:t>smoothness</a:t>
            </a:r>
            <a:endParaRPr lang="de-CH" sz="1200" dirty="0"/>
          </a:p>
          <a:p>
            <a:r>
              <a:rPr lang="de-CH" sz="1200" dirty="0" err="1"/>
              <a:t>cost</a:t>
            </a:r>
            <a:endParaRPr lang="de-CH" sz="1200" dirty="0"/>
          </a:p>
        </p:txBody>
      </p:sp>
      <p:cxnSp>
        <p:nvCxnSpPr>
          <p:cNvPr id="196" name="Straight Arrow Connector 195"/>
          <p:cNvCxnSpPr/>
          <p:nvPr/>
        </p:nvCxnSpPr>
        <p:spPr>
          <a:xfrm>
            <a:off x="2423297" y="1681891"/>
            <a:ext cx="0" cy="226541"/>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flipH="1" flipV="1">
            <a:off x="2711622" y="3459892"/>
            <a:ext cx="1373" cy="248507"/>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203" name="Left Brace 202"/>
          <p:cNvSpPr/>
          <p:nvPr/>
        </p:nvSpPr>
        <p:spPr>
          <a:xfrm>
            <a:off x="2032000" y="1990811"/>
            <a:ext cx="128097" cy="1462216"/>
          </a:xfrm>
          <a:prstGeom prst="leftBrac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4" name="TextBox 203"/>
          <p:cNvSpPr txBox="1"/>
          <p:nvPr/>
        </p:nvSpPr>
        <p:spPr>
          <a:xfrm>
            <a:off x="1442994" y="2445266"/>
            <a:ext cx="736099" cy="646331"/>
          </a:xfrm>
          <a:prstGeom prst="rect">
            <a:avLst/>
          </a:prstGeom>
          <a:noFill/>
        </p:spPr>
        <p:txBody>
          <a:bodyPr wrap="none" rtlCol="0">
            <a:spAutoFit/>
          </a:bodyPr>
          <a:lstStyle/>
          <a:p>
            <a:pPr algn="ctr"/>
            <a:r>
              <a:rPr lang="de-CH" sz="1200" dirty="0" err="1"/>
              <a:t>disparity</a:t>
            </a:r>
            <a:r>
              <a:rPr lang="de-CH" sz="1200" dirty="0"/>
              <a:t> </a:t>
            </a:r>
          </a:p>
          <a:p>
            <a:pPr algn="ctr"/>
            <a:r>
              <a:rPr lang="de-CH" sz="1200" dirty="0" err="1"/>
              <a:t>levels</a:t>
            </a:r>
            <a:endParaRPr lang="de-CH" sz="1200" dirty="0"/>
          </a:p>
          <a:p>
            <a:pPr algn="ctr"/>
            <a:endParaRPr lang="de-CH" sz="1200" dirty="0"/>
          </a:p>
        </p:txBody>
      </p:sp>
      <p:sp>
        <p:nvSpPr>
          <p:cNvPr id="205" name="TextBox 204"/>
          <p:cNvSpPr txBox="1"/>
          <p:nvPr/>
        </p:nvSpPr>
        <p:spPr>
          <a:xfrm>
            <a:off x="4100719" y="1423774"/>
            <a:ext cx="1409561" cy="338554"/>
          </a:xfrm>
          <a:prstGeom prst="rect">
            <a:avLst/>
          </a:prstGeom>
          <a:noFill/>
        </p:spPr>
        <p:txBody>
          <a:bodyPr wrap="none" rtlCol="0">
            <a:spAutoFit/>
          </a:bodyPr>
          <a:lstStyle/>
          <a:p>
            <a:pPr algn="ctr"/>
            <a:r>
              <a:rPr lang="de-CH" sz="1600" dirty="0" err="1"/>
              <a:t>image</a:t>
            </a:r>
            <a:r>
              <a:rPr lang="de-CH" sz="1600" dirty="0"/>
              <a:t> </a:t>
            </a:r>
            <a:r>
              <a:rPr lang="de-CH" sz="1600" dirty="0" err="1"/>
              <a:t>scanline</a:t>
            </a:r>
            <a:endParaRPr lang="de-CH" sz="1600" dirty="0"/>
          </a:p>
        </p:txBody>
      </p:sp>
      <p:sp>
        <p:nvSpPr>
          <p:cNvPr id="206" name="TextBox 205"/>
          <p:cNvSpPr txBox="1"/>
          <p:nvPr/>
        </p:nvSpPr>
        <p:spPr>
          <a:xfrm>
            <a:off x="2581189" y="5354594"/>
            <a:ext cx="2956258" cy="584776"/>
          </a:xfrm>
          <a:prstGeom prst="rect">
            <a:avLst/>
          </a:prstGeom>
          <a:noFill/>
        </p:spPr>
        <p:txBody>
          <a:bodyPr wrap="none" rtlCol="0">
            <a:spAutoFit/>
          </a:bodyPr>
          <a:lstStyle/>
          <a:p>
            <a:r>
              <a:rPr lang="de-CH" sz="1600" dirty="0" err="1">
                <a:latin typeface="Arial"/>
                <a:cs typeface="Arial"/>
              </a:rPr>
              <a:t>Step</a:t>
            </a:r>
            <a:r>
              <a:rPr lang="de-CH" sz="1600" dirty="0">
                <a:latin typeface="Arial"/>
                <a:cs typeface="Arial"/>
              </a:rPr>
              <a:t> 1 </a:t>
            </a:r>
            <a:r>
              <a:rPr lang="de-CH" sz="1600" dirty="0" err="1">
                <a:latin typeface="Arial"/>
                <a:cs typeface="Arial"/>
              </a:rPr>
              <a:t>path-cost</a:t>
            </a:r>
            <a:r>
              <a:rPr lang="de-CH" sz="1600" dirty="0">
                <a:latin typeface="Arial"/>
                <a:cs typeface="Arial"/>
              </a:rPr>
              <a:t> </a:t>
            </a:r>
            <a:r>
              <a:rPr lang="de-CH" sz="1600" dirty="0" err="1">
                <a:latin typeface="Arial"/>
                <a:cs typeface="Arial"/>
              </a:rPr>
              <a:t>propagation</a:t>
            </a:r>
            <a:endParaRPr lang="de-CH" sz="1600" dirty="0">
              <a:latin typeface="Arial"/>
              <a:cs typeface="Arial"/>
            </a:endParaRPr>
          </a:p>
          <a:p>
            <a:r>
              <a:rPr lang="de-CH" sz="1600" dirty="0" err="1">
                <a:latin typeface="Arial"/>
                <a:cs typeface="Arial"/>
              </a:rPr>
              <a:t>Step</a:t>
            </a:r>
            <a:r>
              <a:rPr lang="de-CH" sz="1600" dirty="0">
                <a:latin typeface="Arial"/>
                <a:cs typeface="Arial"/>
              </a:rPr>
              <a:t> 2 back-tracking </a:t>
            </a:r>
            <a:r>
              <a:rPr lang="de-CH" sz="1600" dirty="0" err="1">
                <a:latin typeface="Arial"/>
                <a:cs typeface="Arial"/>
              </a:rPr>
              <a:t>best</a:t>
            </a:r>
            <a:r>
              <a:rPr lang="de-CH" sz="1600" dirty="0">
                <a:latin typeface="Arial"/>
                <a:cs typeface="Arial"/>
              </a:rPr>
              <a:t> </a:t>
            </a:r>
            <a:r>
              <a:rPr lang="de-CH" sz="1600" dirty="0" err="1">
                <a:latin typeface="Arial"/>
                <a:cs typeface="Arial"/>
              </a:rPr>
              <a:t>path</a:t>
            </a:r>
            <a:endParaRPr lang="de-CH" sz="1600" dirty="0">
              <a:latin typeface="Arial"/>
              <a:cs typeface="Arial"/>
            </a:endParaRPr>
          </a:p>
        </p:txBody>
      </p:sp>
      <p:cxnSp>
        <p:nvCxnSpPr>
          <p:cNvPr id="207" name="Straight Arrow Connector 206"/>
          <p:cNvCxnSpPr/>
          <p:nvPr/>
        </p:nvCxnSpPr>
        <p:spPr>
          <a:xfrm flipV="1">
            <a:off x="5714315" y="5567405"/>
            <a:ext cx="409144" cy="2746"/>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p:nvPr/>
        </p:nvCxnSpPr>
        <p:spPr>
          <a:xfrm flipH="1" flipV="1">
            <a:off x="5711568" y="5821405"/>
            <a:ext cx="381687" cy="4119"/>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170" name="TextBox 169"/>
          <p:cNvSpPr txBox="1"/>
          <p:nvPr/>
        </p:nvSpPr>
        <p:spPr>
          <a:xfrm>
            <a:off x="8049826" y="2494693"/>
            <a:ext cx="748923" cy="461665"/>
          </a:xfrm>
          <a:prstGeom prst="rect">
            <a:avLst/>
          </a:prstGeom>
          <a:noFill/>
        </p:spPr>
        <p:txBody>
          <a:bodyPr wrap="none" rtlCol="0">
            <a:spAutoFit/>
          </a:bodyPr>
          <a:lstStyle/>
          <a:p>
            <a:pPr algn="ctr"/>
            <a:r>
              <a:rPr lang="de-CH" sz="1200" dirty="0" err="1"/>
              <a:t>cheapest</a:t>
            </a:r>
            <a:r>
              <a:rPr lang="de-CH" sz="1200" dirty="0"/>
              <a:t> </a:t>
            </a:r>
          </a:p>
          <a:p>
            <a:pPr algn="ctr"/>
            <a:r>
              <a:rPr lang="de-CH" sz="1200" dirty="0" err="1"/>
              <a:t>path</a:t>
            </a:r>
            <a:r>
              <a:rPr lang="de-CH" sz="1200" dirty="0"/>
              <a:t> </a:t>
            </a:r>
            <a:r>
              <a:rPr lang="de-CH" sz="1200" dirty="0" err="1"/>
              <a:t>cost</a:t>
            </a:r>
            <a:endParaRPr lang="de-CH" sz="1200" dirty="0"/>
          </a:p>
        </p:txBody>
      </p:sp>
      <p:cxnSp>
        <p:nvCxnSpPr>
          <p:cNvPr id="171" name="Straight Arrow Connector 170"/>
          <p:cNvCxnSpPr>
            <a:stCxn id="170" idx="1"/>
          </p:cNvCxnSpPr>
          <p:nvPr/>
        </p:nvCxnSpPr>
        <p:spPr>
          <a:xfrm flipH="1">
            <a:off x="7786154" y="2725526"/>
            <a:ext cx="263672" cy="1200"/>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049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54"/>
                                        </p:tgtEl>
                                        <p:attrNameLst>
                                          <p:attrName>fillcolor</p:attrName>
                                        </p:attrNameLst>
                                      </p:cBhvr>
                                      <p:to>
                                        <a:srgbClr val="CCBF00"/>
                                      </p:to>
                                    </p:animClr>
                                    <p:set>
                                      <p:cBhvr>
                                        <p:cTn id="7" dur="2000" fill="hold"/>
                                        <p:tgtEl>
                                          <p:spTgt spid="154"/>
                                        </p:tgtEl>
                                        <p:attrNameLst>
                                          <p:attrName>fill.type</p:attrName>
                                        </p:attrNameLst>
                                      </p:cBhvr>
                                      <p:to>
                                        <p:strVal val="solid"/>
                                      </p:to>
                                    </p:set>
                                    <p:set>
                                      <p:cBhvr>
                                        <p:cTn id="8" dur="2000" fill="hold"/>
                                        <p:tgtEl>
                                          <p:spTgt spid="15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7" presetClass="emph" presetSubtype="2" fill="hold" nodeType="clickEffect">
                                  <p:stCondLst>
                                    <p:cond delay="0"/>
                                  </p:stCondLst>
                                  <p:childTnLst>
                                    <p:animClr clrSpc="rgb" dir="cw">
                                      <p:cBhvr>
                                        <p:cTn id="12" dur="2000" fill="hold"/>
                                        <p:tgtEl>
                                          <p:spTgt spid="162"/>
                                        </p:tgtEl>
                                        <p:attrNameLst>
                                          <p:attrName>stroke.color</p:attrName>
                                        </p:attrNameLst>
                                      </p:cBhvr>
                                      <p:to>
                                        <a:srgbClr val="CCC548"/>
                                      </p:to>
                                    </p:animClr>
                                    <p:set>
                                      <p:cBhvr>
                                        <p:cTn id="13" dur="2000" fill="hold"/>
                                        <p:tgtEl>
                                          <p:spTgt spid="162"/>
                                        </p:tgtEl>
                                        <p:attrNameLst>
                                          <p:attrName>stroke.on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2000" fill="hold"/>
                                        <p:tgtEl>
                                          <p:spTgt spid="136"/>
                                        </p:tgtEl>
                                        <p:attrNameLst>
                                          <p:attrName>fillcolor</p:attrName>
                                        </p:attrNameLst>
                                      </p:cBhvr>
                                      <p:to>
                                        <a:srgbClr val="CCC548"/>
                                      </p:to>
                                    </p:animClr>
                                    <p:set>
                                      <p:cBhvr>
                                        <p:cTn id="18" dur="2000" fill="hold"/>
                                        <p:tgtEl>
                                          <p:spTgt spid="136"/>
                                        </p:tgtEl>
                                        <p:attrNameLst>
                                          <p:attrName>fill.type</p:attrName>
                                        </p:attrNameLst>
                                      </p:cBhvr>
                                      <p:to>
                                        <p:strVal val="solid"/>
                                      </p:to>
                                    </p:set>
                                    <p:set>
                                      <p:cBhvr>
                                        <p:cTn id="19" dur="2000" fill="hold"/>
                                        <p:tgtEl>
                                          <p:spTgt spid="136"/>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7" presetClass="emph" presetSubtype="2" fill="hold" nodeType="clickEffect">
                                  <p:stCondLst>
                                    <p:cond delay="0"/>
                                  </p:stCondLst>
                                  <p:childTnLst>
                                    <p:animClr clrSpc="rgb" dir="cw">
                                      <p:cBhvr>
                                        <p:cTn id="23" dur="2000" fill="hold"/>
                                        <p:tgtEl>
                                          <p:spTgt spid="149"/>
                                        </p:tgtEl>
                                        <p:attrNameLst>
                                          <p:attrName>stroke.color</p:attrName>
                                        </p:attrNameLst>
                                      </p:cBhvr>
                                      <p:to>
                                        <a:srgbClr val="CCC548"/>
                                      </p:to>
                                    </p:animClr>
                                    <p:set>
                                      <p:cBhvr>
                                        <p:cTn id="24" dur="2000" fill="hold"/>
                                        <p:tgtEl>
                                          <p:spTgt spid="149"/>
                                        </p:tgtEl>
                                        <p:attrNameLst>
                                          <p:attrName>stroke.on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2000" fill="hold"/>
                                        <p:tgtEl>
                                          <p:spTgt spid="119"/>
                                        </p:tgtEl>
                                        <p:attrNameLst>
                                          <p:attrName>fillcolor</p:attrName>
                                        </p:attrNameLst>
                                      </p:cBhvr>
                                      <p:to>
                                        <a:srgbClr val="CCC548"/>
                                      </p:to>
                                    </p:animClr>
                                    <p:set>
                                      <p:cBhvr>
                                        <p:cTn id="29" dur="2000" fill="hold"/>
                                        <p:tgtEl>
                                          <p:spTgt spid="119"/>
                                        </p:tgtEl>
                                        <p:attrNameLst>
                                          <p:attrName>fill.type</p:attrName>
                                        </p:attrNameLst>
                                      </p:cBhvr>
                                      <p:to>
                                        <p:strVal val="solid"/>
                                      </p:to>
                                    </p:set>
                                    <p:set>
                                      <p:cBhvr>
                                        <p:cTn id="30" dur="2000" fill="hold"/>
                                        <p:tgtEl>
                                          <p:spTgt spid="119"/>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2000" fill="hold"/>
                                        <p:tgtEl>
                                          <p:spTgt spid="129"/>
                                        </p:tgtEl>
                                        <p:attrNameLst>
                                          <p:attrName>stroke.color</p:attrName>
                                        </p:attrNameLst>
                                      </p:cBhvr>
                                      <p:to>
                                        <a:srgbClr val="CCC548"/>
                                      </p:to>
                                    </p:animClr>
                                    <p:set>
                                      <p:cBhvr>
                                        <p:cTn id="35" dur="2000" fill="hold"/>
                                        <p:tgtEl>
                                          <p:spTgt spid="129"/>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 presetClass="emph" presetSubtype="2" fill="hold" nodeType="clickEffect">
                                  <p:stCondLst>
                                    <p:cond delay="0"/>
                                  </p:stCondLst>
                                  <p:childTnLst>
                                    <p:animClr clrSpc="rgb" dir="cw">
                                      <p:cBhvr>
                                        <p:cTn id="39" dur="2000" fill="hold"/>
                                        <p:tgtEl>
                                          <p:spTgt spid="101"/>
                                        </p:tgtEl>
                                        <p:attrNameLst>
                                          <p:attrName>fillcolor</p:attrName>
                                        </p:attrNameLst>
                                      </p:cBhvr>
                                      <p:to>
                                        <a:srgbClr val="CCC548"/>
                                      </p:to>
                                    </p:animClr>
                                    <p:set>
                                      <p:cBhvr>
                                        <p:cTn id="40" dur="2000" fill="hold"/>
                                        <p:tgtEl>
                                          <p:spTgt spid="101"/>
                                        </p:tgtEl>
                                        <p:attrNameLst>
                                          <p:attrName>fill.type</p:attrName>
                                        </p:attrNameLst>
                                      </p:cBhvr>
                                      <p:to>
                                        <p:strVal val="solid"/>
                                      </p:to>
                                    </p:set>
                                    <p:set>
                                      <p:cBhvr>
                                        <p:cTn id="41" dur="2000" fill="hold"/>
                                        <p:tgtEl>
                                          <p:spTgt spid="101"/>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2000" fill="hold"/>
                                        <p:tgtEl>
                                          <p:spTgt spid="111"/>
                                        </p:tgtEl>
                                        <p:attrNameLst>
                                          <p:attrName>stroke.color</p:attrName>
                                        </p:attrNameLst>
                                      </p:cBhvr>
                                      <p:to>
                                        <a:srgbClr val="CCC548"/>
                                      </p:to>
                                    </p:animClr>
                                    <p:set>
                                      <p:cBhvr>
                                        <p:cTn id="46" dur="2000" fill="hold"/>
                                        <p:tgtEl>
                                          <p:spTgt spid="111"/>
                                        </p:tgtEl>
                                        <p:attrNameLst>
                                          <p:attrName>stroke.on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2000" fill="hold"/>
                                        <p:tgtEl>
                                          <p:spTgt spid="83"/>
                                        </p:tgtEl>
                                        <p:attrNameLst>
                                          <p:attrName>fillcolor</p:attrName>
                                        </p:attrNameLst>
                                      </p:cBhvr>
                                      <p:to>
                                        <a:srgbClr val="CCC548"/>
                                      </p:to>
                                    </p:animClr>
                                    <p:set>
                                      <p:cBhvr>
                                        <p:cTn id="51" dur="2000" fill="hold"/>
                                        <p:tgtEl>
                                          <p:spTgt spid="83"/>
                                        </p:tgtEl>
                                        <p:attrNameLst>
                                          <p:attrName>fill.type</p:attrName>
                                        </p:attrNameLst>
                                      </p:cBhvr>
                                      <p:to>
                                        <p:strVal val="solid"/>
                                      </p:to>
                                    </p:set>
                                    <p:set>
                                      <p:cBhvr>
                                        <p:cTn id="52" dur="2000" fill="hold"/>
                                        <p:tgtEl>
                                          <p:spTgt spid="83"/>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7" presetClass="emph" presetSubtype="2" fill="hold" nodeType="clickEffect">
                                  <p:stCondLst>
                                    <p:cond delay="0"/>
                                  </p:stCondLst>
                                  <p:childTnLst>
                                    <p:animClr clrSpc="rgb" dir="cw">
                                      <p:cBhvr>
                                        <p:cTn id="56" dur="2000" fill="hold"/>
                                        <p:tgtEl>
                                          <p:spTgt spid="91"/>
                                        </p:tgtEl>
                                        <p:attrNameLst>
                                          <p:attrName>stroke.color</p:attrName>
                                        </p:attrNameLst>
                                      </p:cBhvr>
                                      <p:to>
                                        <a:srgbClr val="CCC548"/>
                                      </p:to>
                                    </p:animClr>
                                    <p:set>
                                      <p:cBhvr>
                                        <p:cTn id="57" dur="2000" fill="hold"/>
                                        <p:tgtEl>
                                          <p:spTgt spid="91"/>
                                        </p:tgtEl>
                                        <p:attrNameLst>
                                          <p:attrName>stroke.on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1" presetClass="emph" presetSubtype="2" fill="hold" nodeType="clickEffect">
                                  <p:stCondLst>
                                    <p:cond delay="0"/>
                                  </p:stCondLst>
                                  <p:childTnLst>
                                    <p:animClr clrSpc="rgb" dir="cw">
                                      <p:cBhvr>
                                        <p:cTn id="61" dur="2000" fill="hold"/>
                                        <p:tgtEl>
                                          <p:spTgt spid="64"/>
                                        </p:tgtEl>
                                        <p:attrNameLst>
                                          <p:attrName>fillcolor</p:attrName>
                                        </p:attrNameLst>
                                      </p:cBhvr>
                                      <p:to>
                                        <a:srgbClr val="CCC548"/>
                                      </p:to>
                                    </p:animClr>
                                    <p:set>
                                      <p:cBhvr>
                                        <p:cTn id="62" dur="2000" fill="hold"/>
                                        <p:tgtEl>
                                          <p:spTgt spid="64"/>
                                        </p:tgtEl>
                                        <p:attrNameLst>
                                          <p:attrName>fill.type</p:attrName>
                                        </p:attrNameLst>
                                      </p:cBhvr>
                                      <p:to>
                                        <p:strVal val="solid"/>
                                      </p:to>
                                    </p:set>
                                    <p:set>
                                      <p:cBhvr>
                                        <p:cTn id="63" dur="2000" fill="hold"/>
                                        <p:tgtEl>
                                          <p:spTgt spid="64"/>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7" presetClass="emph" presetSubtype="2" fill="hold" nodeType="clickEffect">
                                  <p:stCondLst>
                                    <p:cond delay="0"/>
                                  </p:stCondLst>
                                  <p:childTnLst>
                                    <p:animClr clrSpc="rgb" dir="cw">
                                      <p:cBhvr>
                                        <p:cTn id="67" dur="2000" fill="hold"/>
                                        <p:tgtEl>
                                          <p:spTgt spid="70"/>
                                        </p:tgtEl>
                                        <p:attrNameLst>
                                          <p:attrName>stroke.color</p:attrName>
                                        </p:attrNameLst>
                                      </p:cBhvr>
                                      <p:to>
                                        <a:srgbClr val="CCC548"/>
                                      </p:to>
                                    </p:animClr>
                                    <p:set>
                                      <p:cBhvr>
                                        <p:cTn id="68" dur="2000" fill="hold"/>
                                        <p:tgtEl>
                                          <p:spTgt spid="70"/>
                                        </p:tgtEl>
                                        <p:attrNameLst>
                                          <p:attrName>stroke.on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2000" fill="hold"/>
                                        <p:tgtEl>
                                          <p:spTgt spid="45"/>
                                        </p:tgtEl>
                                        <p:attrNameLst>
                                          <p:attrName>fillcolor</p:attrName>
                                        </p:attrNameLst>
                                      </p:cBhvr>
                                      <p:to>
                                        <a:srgbClr val="CCC548"/>
                                      </p:to>
                                    </p:animClr>
                                    <p:set>
                                      <p:cBhvr>
                                        <p:cTn id="73" dur="2000" fill="hold"/>
                                        <p:tgtEl>
                                          <p:spTgt spid="45"/>
                                        </p:tgtEl>
                                        <p:attrNameLst>
                                          <p:attrName>fill.type</p:attrName>
                                        </p:attrNameLst>
                                      </p:cBhvr>
                                      <p:to>
                                        <p:strVal val="solid"/>
                                      </p:to>
                                    </p:set>
                                    <p:set>
                                      <p:cBhvr>
                                        <p:cTn id="74" dur="2000" fill="hold"/>
                                        <p:tgtEl>
                                          <p:spTgt spid="45"/>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7" presetClass="emph" presetSubtype="2" fill="hold" nodeType="clickEffect">
                                  <p:stCondLst>
                                    <p:cond delay="0"/>
                                  </p:stCondLst>
                                  <p:childTnLst>
                                    <p:animClr clrSpc="rgb" dir="cw">
                                      <p:cBhvr>
                                        <p:cTn id="78" dur="2000" fill="hold"/>
                                        <p:tgtEl>
                                          <p:spTgt spid="51"/>
                                        </p:tgtEl>
                                        <p:attrNameLst>
                                          <p:attrName>stroke.color</p:attrName>
                                        </p:attrNameLst>
                                      </p:cBhvr>
                                      <p:to>
                                        <a:srgbClr val="CCC548"/>
                                      </p:to>
                                    </p:animClr>
                                    <p:set>
                                      <p:cBhvr>
                                        <p:cTn id="79" dur="2000" fill="hold"/>
                                        <p:tgtEl>
                                          <p:spTgt spid="51"/>
                                        </p:tgtEl>
                                        <p:attrNameLst>
                                          <p:attrName>stroke.on</p:attrName>
                                        </p:attrNameLst>
                                      </p:cBhvr>
                                      <p:to>
                                        <p:strVal val="true"/>
                                      </p:to>
                                    </p:set>
                                  </p:childTnLst>
                                </p:cTn>
                              </p:par>
                            </p:childTnLst>
                          </p:cTn>
                        </p:par>
                      </p:childTnLst>
                    </p:cTn>
                  </p:par>
                  <p:par>
                    <p:cTn id="80" fill="hold">
                      <p:stCondLst>
                        <p:cond delay="indefinite"/>
                      </p:stCondLst>
                      <p:childTnLst>
                        <p:par>
                          <p:cTn id="81" fill="hold">
                            <p:stCondLst>
                              <p:cond delay="0"/>
                            </p:stCondLst>
                            <p:childTnLst>
                              <p:par>
                                <p:cTn id="82" presetID="1" presetClass="emph" presetSubtype="2" fill="hold" nodeType="clickEffect">
                                  <p:stCondLst>
                                    <p:cond delay="0"/>
                                  </p:stCondLst>
                                  <p:childTnLst>
                                    <p:animClr clrSpc="rgb" dir="cw">
                                      <p:cBhvr>
                                        <p:cTn id="83" dur="2000" fill="hold"/>
                                        <p:tgtEl>
                                          <p:spTgt spid="12"/>
                                        </p:tgtEl>
                                        <p:attrNameLst>
                                          <p:attrName>fillcolor</p:attrName>
                                        </p:attrNameLst>
                                      </p:cBhvr>
                                      <p:to>
                                        <a:srgbClr val="CCC548"/>
                                      </p:to>
                                    </p:animClr>
                                    <p:set>
                                      <p:cBhvr>
                                        <p:cTn id="84" dur="2000" fill="hold"/>
                                        <p:tgtEl>
                                          <p:spTgt spid="12"/>
                                        </p:tgtEl>
                                        <p:attrNameLst>
                                          <p:attrName>fill.type</p:attrName>
                                        </p:attrNameLst>
                                      </p:cBhvr>
                                      <p:to>
                                        <p:strVal val="solid"/>
                                      </p:to>
                                    </p:set>
                                    <p:set>
                                      <p:cBhvr>
                                        <p:cTn id="85" dur="2000" fill="hold"/>
                                        <p:tgtEl>
                                          <p:spTgt spid="12"/>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7" presetClass="emph" presetSubtype="2" fill="hold" nodeType="clickEffect">
                                  <p:stCondLst>
                                    <p:cond delay="0"/>
                                  </p:stCondLst>
                                  <p:childTnLst>
                                    <p:animClr clrSpc="rgb" dir="cw">
                                      <p:cBhvr>
                                        <p:cTn id="89" dur="2000" fill="hold"/>
                                        <p:tgtEl>
                                          <p:spTgt spid="30"/>
                                        </p:tgtEl>
                                        <p:attrNameLst>
                                          <p:attrName>stroke.color</p:attrName>
                                        </p:attrNameLst>
                                      </p:cBhvr>
                                      <p:to>
                                        <a:srgbClr val="CCC548"/>
                                      </p:to>
                                    </p:animClr>
                                    <p:set>
                                      <p:cBhvr>
                                        <p:cTn id="90" dur="2000" fill="hold"/>
                                        <p:tgtEl>
                                          <p:spTgt spid="30"/>
                                        </p:tgtEl>
                                        <p:attrNameLst>
                                          <p:attrName>stroke.on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1" presetClass="emph" presetSubtype="2" fill="hold" nodeType="clickEffect">
                                  <p:stCondLst>
                                    <p:cond delay="0"/>
                                  </p:stCondLst>
                                  <p:childTnLst>
                                    <p:animClr clrSpc="rgb" dir="cw">
                                      <p:cBhvr>
                                        <p:cTn id="94" dur="2000" fill="hold"/>
                                        <p:tgtEl>
                                          <p:spTgt spid="7"/>
                                        </p:tgtEl>
                                        <p:attrNameLst>
                                          <p:attrName>fillcolor</p:attrName>
                                        </p:attrNameLst>
                                      </p:cBhvr>
                                      <p:to>
                                        <a:srgbClr val="CCC548"/>
                                      </p:to>
                                    </p:animClr>
                                    <p:set>
                                      <p:cBhvr>
                                        <p:cTn id="95" dur="2000" fill="hold"/>
                                        <p:tgtEl>
                                          <p:spTgt spid="7"/>
                                        </p:tgtEl>
                                        <p:attrNameLst>
                                          <p:attrName>fill.type</p:attrName>
                                        </p:attrNameLst>
                                      </p:cBhvr>
                                      <p:to>
                                        <p:strVal val="solid"/>
                                      </p:to>
                                    </p:set>
                                    <p:set>
                                      <p:cBhvr>
                                        <p:cTn id="96" dur="200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7" name="Title 1"/>
          <p:cNvSpPr>
            <a:spLocks noGrp="1"/>
          </p:cNvSpPr>
          <p:nvPr>
            <p:ph type="title"/>
          </p:nvPr>
        </p:nvSpPr>
        <p:spPr/>
        <p:txBody>
          <a:bodyPr/>
          <a:lstStyle/>
          <a:p>
            <a:endParaRPr lang="en-US">
              <a:latin typeface="Verdana" charset="0"/>
            </a:endParaRPr>
          </a:p>
        </p:txBody>
      </p:sp>
      <p:sp>
        <p:nvSpPr>
          <p:cNvPr id="4" name="Slide Number Placeholder 3"/>
          <p:cNvSpPr>
            <a:spLocks noGrp="1"/>
          </p:cNvSpPr>
          <p:nvPr>
            <p:ph type="sldNum" sz="quarter" idx="10"/>
          </p:nvPr>
        </p:nvSpPr>
        <p:spPr/>
        <p:txBody>
          <a:bodyPr/>
          <a:lstStyle/>
          <a:p>
            <a:pPr>
              <a:defRPr/>
            </a:pPr>
            <a:fld id="{C4E4CD3A-4FDA-1448-926D-CB4A4D9C8252}" type="slidenum">
              <a:rPr lang="en-US" smtClean="0"/>
              <a:pPr>
                <a:defRPr/>
              </a:pPr>
              <a:t>6</a:t>
            </a:fld>
            <a:endParaRPr lang="en-US"/>
          </a:p>
        </p:txBody>
      </p:sp>
      <p:sp>
        <p:nvSpPr>
          <p:cNvPr id="546819" name="TextBox 4"/>
          <p:cNvSpPr txBox="1">
            <a:spLocks noChangeArrowheads="1"/>
          </p:cNvSpPr>
          <p:nvPr/>
        </p:nvSpPr>
        <p:spPr bwMode="auto">
          <a:xfrm>
            <a:off x="3268663" y="3155950"/>
            <a:ext cx="14351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hlinkClick r:id="rId2" action="ppaction://hlinkfile"/>
              </a:rPr>
              <a:t>6D Vision</a:t>
            </a: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Semi-Global </a:t>
            </a:r>
            <a:r>
              <a:rPr lang="de-CH" dirty="0" err="1"/>
              <a:t>Matching</a:t>
            </a:r>
            <a:endParaRPr lang="de-CH" dirty="0"/>
          </a:p>
        </p:txBody>
      </p:sp>
      <p:sp>
        <p:nvSpPr>
          <p:cNvPr id="4" name="Slide Number Placeholder 3"/>
          <p:cNvSpPr>
            <a:spLocks noGrp="1"/>
          </p:cNvSpPr>
          <p:nvPr>
            <p:ph type="sldNum" sz="quarter" idx="10"/>
          </p:nvPr>
        </p:nvSpPr>
        <p:spPr/>
        <p:txBody>
          <a:bodyPr/>
          <a:lstStyle/>
          <a:p>
            <a:pPr>
              <a:defRPr/>
            </a:pPr>
            <a:fld id="{86049D46-9F82-1747-9106-103B841A78C1}" type="slidenum">
              <a:rPr lang="en-US" smtClean="0"/>
              <a:pPr>
                <a:defRPr/>
              </a:pPr>
              <a:t>60</a:t>
            </a:fld>
            <a:endParaRPr lang="en-US"/>
          </a:p>
        </p:txBody>
      </p:sp>
      <p:sp>
        <p:nvSpPr>
          <p:cNvPr id="6" name="Rectangle 5"/>
          <p:cNvSpPr/>
          <p:nvPr/>
        </p:nvSpPr>
        <p:spPr>
          <a:xfrm>
            <a:off x="2244811" y="197708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7" name="Rectangle 6"/>
          <p:cNvSpPr/>
          <p:nvPr/>
        </p:nvSpPr>
        <p:spPr>
          <a:xfrm>
            <a:off x="2246184" y="229423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8" name="Rectangle 7"/>
          <p:cNvSpPr/>
          <p:nvPr/>
        </p:nvSpPr>
        <p:spPr>
          <a:xfrm>
            <a:off x="2247557" y="262512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9" name="Rectangle 8"/>
          <p:cNvSpPr/>
          <p:nvPr/>
        </p:nvSpPr>
        <p:spPr>
          <a:xfrm>
            <a:off x="2242065" y="295601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0" name="Rectangle 9"/>
          <p:cNvSpPr/>
          <p:nvPr/>
        </p:nvSpPr>
        <p:spPr>
          <a:xfrm>
            <a:off x="2243438" y="327316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sp>
        <p:nvSpPr>
          <p:cNvPr id="11" name="Rectangle 10"/>
          <p:cNvSpPr/>
          <p:nvPr/>
        </p:nvSpPr>
        <p:spPr>
          <a:xfrm>
            <a:off x="2891481" y="197845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2" name="Rectangle 11"/>
          <p:cNvSpPr/>
          <p:nvPr/>
        </p:nvSpPr>
        <p:spPr>
          <a:xfrm>
            <a:off x="2892854" y="2295610"/>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3" name="Rectangle 12"/>
          <p:cNvSpPr/>
          <p:nvPr/>
        </p:nvSpPr>
        <p:spPr>
          <a:xfrm>
            <a:off x="2894227" y="262649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4" name="Rectangle 13"/>
          <p:cNvSpPr/>
          <p:nvPr/>
        </p:nvSpPr>
        <p:spPr>
          <a:xfrm>
            <a:off x="2888735" y="295738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5" name="Rectangle 14"/>
          <p:cNvSpPr/>
          <p:nvPr/>
        </p:nvSpPr>
        <p:spPr>
          <a:xfrm>
            <a:off x="2890108" y="3274540"/>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7" name="Straight Arrow Connector 16"/>
          <p:cNvCxnSpPr>
            <a:stCxn id="6" idx="3"/>
            <a:endCxn id="11" idx="1"/>
          </p:cNvCxnSpPr>
          <p:nvPr/>
        </p:nvCxnSpPr>
        <p:spPr>
          <a:xfrm>
            <a:off x="2581189" y="2059460"/>
            <a:ext cx="310292" cy="137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6" idx="3"/>
            <a:endCxn id="12" idx="1"/>
          </p:cNvCxnSpPr>
          <p:nvPr/>
        </p:nvCxnSpPr>
        <p:spPr>
          <a:xfrm>
            <a:off x="2581189" y="2059460"/>
            <a:ext cx="311665" cy="318529"/>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582562" y="2383482"/>
            <a:ext cx="310292" cy="137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582562" y="2383482"/>
            <a:ext cx="311665" cy="318529"/>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7" idx="3"/>
            <a:endCxn id="11" idx="1"/>
          </p:cNvCxnSpPr>
          <p:nvPr/>
        </p:nvCxnSpPr>
        <p:spPr>
          <a:xfrm flipV="1">
            <a:off x="2582562" y="2060833"/>
            <a:ext cx="308919" cy="31578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597665" y="2721233"/>
            <a:ext cx="310292" cy="137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597665" y="2721233"/>
            <a:ext cx="311665" cy="318529"/>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2597665" y="2398584"/>
            <a:ext cx="308919" cy="31578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585308" y="3065850"/>
            <a:ext cx="310292" cy="137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2585308" y="3065850"/>
            <a:ext cx="311665" cy="318529"/>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2585308" y="2743201"/>
            <a:ext cx="308919" cy="31578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2586681" y="3376142"/>
            <a:ext cx="310292" cy="137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2586681" y="3053493"/>
            <a:ext cx="308919" cy="315783"/>
          </a:xfrm>
          <a:prstGeom prst="straightConnector1">
            <a:avLst/>
          </a:prstGeom>
          <a:ln w="12700" cmpd="sng">
            <a:solidFill>
              <a:schemeClr val="accent2"/>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531286" y="197982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45" name="Rectangle 44"/>
          <p:cNvSpPr/>
          <p:nvPr/>
        </p:nvSpPr>
        <p:spPr>
          <a:xfrm>
            <a:off x="3532659" y="2296983"/>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46" name="Rectangle 45"/>
          <p:cNvSpPr/>
          <p:nvPr/>
        </p:nvSpPr>
        <p:spPr>
          <a:xfrm>
            <a:off x="3534032" y="2627870"/>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47" name="Rectangle 46"/>
          <p:cNvSpPr/>
          <p:nvPr/>
        </p:nvSpPr>
        <p:spPr>
          <a:xfrm>
            <a:off x="3528540" y="2958757"/>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48" name="Rectangle 47"/>
          <p:cNvSpPr/>
          <p:nvPr/>
        </p:nvSpPr>
        <p:spPr>
          <a:xfrm>
            <a:off x="3529913" y="3275913"/>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49" name="Straight Arrow Connector 48"/>
          <p:cNvCxnSpPr>
            <a:endCxn id="44" idx="1"/>
          </p:cNvCxnSpPr>
          <p:nvPr/>
        </p:nvCxnSpPr>
        <p:spPr>
          <a:xfrm>
            <a:off x="3220994" y="206083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endCxn id="45" idx="1"/>
          </p:cNvCxnSpPr>
          <p:nvPr/>
        </p:nvCxnSpPr>
        <p:spPr>
          <a:xfrm>
            <a:off x="3220994" y="2060833"/>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3222367" y="2384855"/>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3222367" y="2384855"/>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44" idx="1"/>
          </p:cNvCxnSpPr>
          <p:nvPr/>
        </p:nvCxnSpPr>
        <p:spPr>
          <a:xfrm flipV="1">
            <a:off x="3222367" y="2062206"/>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3237470" y="2722606"/>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3237470" y="2722606"/>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3237470" y="2399957"/>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3225113" y="306722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3225113" y="3067223"/>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3225113" y="2744574"/>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3226486" y="3377515"/>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3226486" y="3054866"/>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4177956" y="1974335"/>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63" name="Rectangle 62"/>
          <p:cNvSpPr/>
          <p:nvPr/>
        </p:nvSpPr>
        <p:spPr>
          <a:xfrm>
            <a:off x="4179329" y="229149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64" name="Rectangle 63"/>
          <p:cNvSpPr/>
          <p:nvPr/>
        </p:nvSpPr>
        <p:spPr>
          <a:xfrm>
            <a:off x="4180702" y="2622378"/>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65" name="Rectangle 64"/>
          <p:cNvSpPr/>
          <p:nvPr/>
        </p:nvSpPr>
        <p:spPr>
          <a:xfrm>
            <a:off x="4175210" y="2953265"/>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66" name="Rectangle 65"/>
          <p:cNvSpPr/>
          <p:nvPr/>
        </p:nvSpPr>
        <p:spPr>
          <a:xfrm>
            <a:off x="4176583" y="327042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67" name="Straight Arrow Connector 66"/>
          <p:cNvCxnSpPr>
            <a:endCxn id="62" idx="1"/>
          </p:cNvCxnSpPr>
          <p:nvPr/>
        </p:nvCxnSpPr>
        <p:spPr>
          <a:xfrm>
            <a:off x="3867664" y="2055341"/>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63" idx="1"/>
          </p:cNvCxnSpPr>
          <p:nvPr/>
        </p:nvCxnSpPr>
        <p:spPr>
          <a:xfrm>
            <a:off x="3867664" y="2055341"/>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3869037" y="237936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3869037" y="2379363"/>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endCxn id="62" idx="1"/>
          </p:cNvCxnSpPr>
          <p:nvPr/>
        </p:nvCxnSpPr>
        <p:spPr>
          <a:xfrm flipV="1">
            <a:off x="3869037" y="2056714"/>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3884140" y="2717114"/>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3884140" y="2717114"/>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3884140" y="2394465"/>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3871783" y="3061731"/>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3871783" y="3061731"/>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3871783" y="2739082"/>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3873156" y="3372023"/>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3873156" y="3049374"/>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4817762" y="1975708"/>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81" name="Rectangle 80"/>
          <p:cNvSpPr/>
          <p:nvPr/>
        </p:nvSpPr>
        <p:spPr>
          <a:xfrm>
            <a:off x="4819135" y="229286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82" name="Rectangle 81"/>
          <p:cNvSpPr/>
          <p:nvPr/>
        </p:nvSpPr>
        <p:spPr>
          <a:xfrm>
            <a:off x="4820508" y="2623751"/>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83" name="Rectangle 82"/>
          <p:cNvSpPr/>
          <p:nvPr/>
        </p:nvSpPr>
        <p:spPr>
          <a:xfrm>
            <a:off x="4815016" y="2954638"/>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84" name="Rectangle 83"/>
          <p:cNvSpPr/>
          <p:nvPr/>
        </p:nvSpPr>
        <p:spPr>
          <a:xfrm>
            <a:off x="4816389" y="3271794"/>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85" name="Straight Arrow Connector 84"/>
          <p:cNvCxnSpPr>
            <a:endCxn id="80" idx="1"/>
          </p:cNvCxnSpPr>
          <p:nvPr/>
        </p:nvCxnSpPr>
        <p:spPr>
          <a:xfrm>
            <a:off x="4507470" y="2056714"/>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81" idx="1"/>
          </p:cNvCxnSpPr>
          <p:nvPr/>
        </p:nvCxnSpPr>
        <p:spPr>
          <a:xfrm>
            <a:off x="4507470" y="2056714"/>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508843" y="2380736"/>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4508843" y="2380736"/>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endCxn id="80" idx="1"/>
          </p:cNvCxnSpPr>
          <p:nvPr/>
        </p:nvCxnSpPr>
        <p:spPr>
          <a:xfrm flipV="1">
            <a:off x="4508843" y="2058087"/>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4523946" y="2718487"/>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523946" y="2718487"/>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4523946" y="2395838"/>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511589" y="3063104"/>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511589" y="3063104"/>
            <a:ext cx="311665" cy="318529"/>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511589" y="2740455"/>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4512962" y="3373396"/>
            <a:ext cx="310292" cy="137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4512962" y="3050747"/>
            <a:ext cx="308919" cy="315783"/>
          </a:xfrm>
          <a:prstGeom prst="straightConnector1">
            <a:avLst/>
          </a:prstGeom>
          <a:ln w="12700" cmpd="sng">
            <a:solidFill>
              <a:srgbClr val="3333CC"/>
            </a:solidFill>
            <a:round/>
            <a:headEnd type="none"/>
            <a:tailEnd type="arrow" w="sm" len="sm"/>
          </a:ln>
          <a:effectLst/>
        </p:spPr>
        <p:style>
          <a:lnRef idx="2">
            <a:schemeClr val="accent1"/>
          </a:lnRef>
          <a:fillRef idx="0">
            <a:schemeClr val="accent1"/>
          </a:fillRef>
          <a:effectRef idx="1">
            <a:schemeClr val="accent1"/>
          </a:effectRef>
          <a:fontRef idx="minor">
            <a:schemeClr val="tx1"/>
          </a:fontRef>
        </p:style>
      </p:cxnSp>
      <p:sp>
        <p:nvSpPr>
          <p:cNvPr id="188" name="TextBox 187"/>
          <p:cNvSpPr txBox="1"/>
          <p:nvPr/>
        </p:nvSpPr>
        <p:spPr>
          <a:xfrm>
            <a:off x="2210486" y="1180758"/>
            <a:ext cx="441146" cy="461665"/>
          </a:xfrm>
          <a:prstGeom prst="rect">
            <a:avLst/>
          </a:prstGeom>
          <a:noFill/>
        </p:spPr>
        <p:txBody>
          <a:bodyPr wrap="none" rtlCol="0">
            <a:spAutoFit/>
          </a:bodyPr>
          <a:lstStyle/>
          <a:p>
            <a:r>
              <a:rPr lang="de-CH" sz="1200" dirty="0" err="1"/>
              <a:t>data</a:t>
            </a:r>
            <a:endParaRPr lang="de-CH" sz="1200" dirty="0"/>
          </a:p>
          <a:p>
            <a:r>
              <a:rPr lang="de-CH" sz="1200" dirty="0" err="1"/>
              <a:t>cost</a:t>
            </a:r>
            <a:endParaRPr lang="de-CH" sz="1200" dirty="0"/>
          </a:p>
        </p:txBody>
      </p:sp>
      <p:sp>
        <p:nvSpPr>
          <p:cNvPr id="189" name="TextBox 188"/>
          <p:cNvSpPr txBox="1"/>
          <p:nvPr/>
        </p:nvSpPr>
        <p:spPr>
          <a:xfrm>
            <a:off x="2294238" y="3680941"/>
            <a:ext cx="902861" cy="461665"/>
          </a:xfrm>
          <a:prstGeom prst="rect">
            <a:avLst/>
          </a:prstGeom>
          <a:noFill/>
        </p:spPr>
        <p:txBody>
          <a:bodyPr wrap="none" rtlCol="0">
            <a:spAutoFit/>
          </a:bodyPr>
          <a:lstStyle/>
          <a:p>
            <a:pPr algn="ctr"/>
            <a:r>
              <a:rPr lang="de-CH" sz="1200" dirty="0" err="1"/>
              <a:t>smoothness</a:t>
            </a:r>
            <a:endParaRPr lang="de-CH" sz="1200" dirty="0"/>
          </a:p>
          <a:p>
            <a:r>
              <a:rPr lang="de-CH" sz="1200" dirty="0" err="1"/>
              <a:t>cost</a:t>
            </a:r>
            <a:endParaRPr lang="de-CH" sz="1200" dirty="0"/>
          </a:p>
        </p:txBody>
      </p:sp>
      <p:cxnSp>
        <p:nvCxnSpPr>
          <p:cNvPr id="196" name="Straight Arrow Connector 195"/>
          <p:cNvCxnSpPr/>
          <p:nvPr/>
        </p:nvCxnSpPr>
        <p:spPr>
          <a:xfrm>
            <a:off x="2423297" y="1681891"/>
            <a:ext cx="0" cy="226541"/>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flipH="1" flipV="1">
            <a:off x="2711622" y="3459892"/>
            <a:ext cx="1373" cy="248507"/>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203" name="Left Brace 202"/>
          <p:cNvSpPr/>
          <p:nvPr/>
        </p:nvSpPr>
        <p:spPr>
          <a:xfrm>
            <a:off x="2032000" y="1990811"/>
            <a:ext cx="128097" cy="1462216"/>
          </a:xfrm>
          <a:prstGeom prst="leftBrac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04" name="TextBox 203"/>
          <p:cNvSpPr txBox="1"/>
          <p:nvPr/>
        </p:nvSpPr>
        <p:spPr>
          <a:xfrm>
            <a:off x="1442994" y="2445266"/>
            <a:ext cx="736099" cy="646331"/>
          </a:xfrm>
          <a:prstGeom prst="rect">
            <a:avLst/>
          </a:prstGeom>
          <a:noFill/>
        </p:spPr>
        <p:txBody>
          <a:bodyPr wrap="none" rtlCol="0">
            <a:spAutoFit/>
          </a:bodyPr>
          <a:lstStyle/>
          <a:p>
            <a:pPr algn="ctr"/>
            <a:r>
              <a:rPr lang="de-CH" sz="1200" dirty="0" err="1"/>
              <a:t>disparity</a:t>
            </a:r>
            <a:r>
              <a:rPr lang="de-CH" sz="1200" dirty="0"/>
              <a:t> </a:t>
            </a:r>
          </a:p>
          <a:p>
            <a:pPr algn="ctr"/>
            <a:r>
              <a:rPr lang="de-CH" sz="1200" dirty="0" err="1"/>
              <a:t>levels</a:t>
            </a:r>
            <a:endParaRPr lang="de-CH" sz="1200" dirty="0"/>
          </a:p>
          <a:p>
            <a:pPr algn="ctr"/>
            <a:endParaRPr lang="de-CH" sz="1200" dirty="0"/>
          </a:p>
        </p:txBody>
      </p:sp>
      <p:sp>
        <p:nvSpPr>
          <p:cNvPr id="205" name="TextBox 204"/>
          <p:cNvSpPr txBox="1"/>
          <p:nvPr/>
        </p:nvSpPr>
        <p:spPr>
          <a:xfrm>
            <a:off x="4100719" y="1423774"/>
            <a:ext cx="1409561" cy="338554"/>
          </a:xfrm>
          <a:prstGeom prst="rect">
            <a:avLst/>
          </a:prstGeom>
          <a:noFill/>
        </p:spPr>
        <p:txBody>
          <a:bodyPr wrap="none" rtlCol="0">
            <a:spAutoFit/>
          </a:bodyPr>
          <a:lstStyle/>
          <a:p>
            <a:pPr algn="ctr"/>
            <a:r>
              <a:rPr lang="de-CH" sz="1600" dirty="0" err="1"/>
              <a:t>image</a:t>
            </a:r>
            <a:r>
              <a:rPr lang="de-CH" sz="1600" dirty="0"/>
              <a:t> </a:t>
            </a:r>
            <a:r>
              <a:rPr lang="de-CH" sz="1600" dirty="0" err="1"/>
              <a:t>scanline</a:t>
            </a:r>
            <a:endParaRPr lang="de-CH" sz="1600" dirty="0"/>
          </a:p>
        </p:txBody>
      </p:sp>
      <p:sp>
        <p:nvSpPr>
          <p:cNvPr id="206" name="TextBox 205"/>
          <p:cNvSpPr txBox="1"/>
          <p:nvPr/>
        </p:nvSpPr>
        <p:spPr>
          <a:xfrm>
            <a:off x="1762340" y="5368323"/>
            <a:ext cx="3896820" cy="1323439"/>
          </a:xfrm>
          <a:prstGeom prst="rect">
            <a:avLst/>
          </a:prstGeom>
          <a:noFill/>
        </p:spPr>
        <p:txBody>
          <a:bodyPr wrap="none" rtlCol="0">
            <a:spAutoFit/>
          </a:bodyPr>
          <a:lstStyle/>
          <a:p>
            <a:r>
              <a:rPr lang="de-CH" sz="1600" dirty="0" err="1">
                <a:latin typeface="Arial"/>
                <a:cs typeface="Arial"/>
              </a:rPr>
              <a:t>Step</a:t>
            </a:r>
            <a:r>
              <a:rPr lang="de-CH" sz="1600" dirty="0">
                <a:latin typeface="Arial"/>
                <a:cs typeface="Arial"/>
              </a:rPr>
              <a:t> 1 </a:t>
            </a:r>
            <a:r>
              <a:rPr lang="de-CH" sz="1600" dirty="0" err="1">
                <a:latin typeface="Arial"/>
                <a:cs typeface="Arial"/>
              </a:rPr>
              <a:t>path-cost</a:t>
            </a:r>
            <a:r>
              <a:rPr lang="de-CH" sz="1600" dirty="0">
                <a:latin typeface="Arial"/>
                <a:cs typeface="Arial"/>
              </a:rPr>
              <a:t> </a:t>
            </a:r>
            <a:r>
              <a:rPr lang="de-CH" sz="1600" dirty="0" err="1">
                <a:latin typeface="Arial"/>
                <a:cs typeface="Arial"/>
              </a:rPr>
              <a:t>propagation</a:t>
            </a:r>
            <a:endParaRPr lang="de-CH" sz="1600" dirty="0">
              <a:latin typeface="Arial"/>
              <a:cs typeface="Arial"/>
            </a:endParaRPr>
          </a:p>
          <a:p>
            <a:r>
              <a:rPr lang="de-CH" sz="1600" dirty="0" err="1">
                <a:latin typeface="Arial"/>
                <a:cs typeface="Arial"/>
              </a:rPr>
              <a:t>Step</a:t>
            </a:r>
            <a:r>
              <a:rPr lang="de-CH" sz="1600" dirty="0">
                <a:latin typeface="Arial"/>
                <a:cs typeface="Arial"/>
              </a:rPr>
              <a:t> 2 </a:t>
            </a:r>
            <a:r>
              <a:rPr lang="de-CH" sz="1600" dirty="0" err="1">
                <a:latin typeface="Arial"/>
                <a:cs typeface="Arial"/>
              </a:rPr>
              <a:t>path-cost</a:t>
            </a:r>
            <a:r>
              <a:rPr lang="de-CH" sz="1600" dirty="0">
                <a:latin typeface="Arial"/>
                <a:cs typeface="Arial"/>
              </a:rPr>
              <a:t> </a:t>
            </a:r>
            <a:r>
              <a:rPr lang="de-CH" sz="1600" dirty="0" err="1">
                <a:latin typeface="Arial"/>
                <a:cs typeface="Arial"/>
              </a:rPr>
              <a:t>propagation</a:t>
            </a:r>
            <a:endParaRPr lang="de-CH" sz="1600" dirty="0">
              <a:latin typeface="Arial"/>
              <a:cs typeface="Arial"/>
            </a:endParaRPr>
          </a:p>
          <a:p>
            <a:r>
              <a:rPr lang="de-CH" sz="1600" dirty="0" err="1">
                <a:latin typeface="Arial"/>
                <a:cs typeface="Arial"/>
              </a:rPr>
              <a:t>Step</a:t>
            </a:r>
            <a:r>
              <a:rPr lang="de-CH" sz="1600" dirty="0">
                <a:latin typeface="Arial"/>
                <a:cs typeface="Arial"/>
              </a:rPr>
              <a:t> 3 </a:t>
            </a:r>
            <a:r>
              <a:rPr lang="de-CH" sz="1600" dirty="0" err="1">
                <a:latin typeface="Arial"/>
                <a:cs typeface="Arial"/>
              </a:rPr>
              <a:t>path-cost</a:t>
            </a:r>
            <a:r>
              <a:rPr lang="de-CH" sz="1600" dirty="0">
                <a:latin typeface="Arial"/>
                <a:cs typeface="Arial"/>
              </a:rPr>
              <a:t> </a:t>
            </a:r>
            <a:r>
              <a:rPr lang="de-CH" sz="1600" dirty="0" err="1">
                <a:latin typeface="Arial"/>
                <a:cs typeface="Arial"/>
              </a:rPr>
              <a:t>propagation</a:t>
            </a:r>
            <a:endParaRPr lang="de-CH" sz="1600" dirty="0">
              <a:latin typeface="Arial"/>
              <a:cs typeface="Arial"/>
            </a:endParaRPr>
          </a:p>
          <a:p>
            <a:pPr algn="ctr"/>
            <a:r>
              <a:rPr lang="de-CH" sz="1600" dirty="0">
                <a:latin typeface="Arial"/>
                <a:cs typeface="Arial"/>
              </a:rPr>
              <a:t>		...</a:t>
            </a:r>
          </a:p>
          <a:p>
            <a:pPr algn="ctr"/>
            <a:r>
              <a:rPr lang="de-CH" sz="1600" dirty="0" err="1">
                <a:latin typeface="Arial"/>
                <a:cs typeface="Arial"/>
              </a:rPr>
              <a:t>Step</a:t>
            </a:r>
            <a:r>
              <a:rPr lang="de-CH" sz="1600" dirty="0">
                <a:latin typeface="Arial"/>
                <a:cs typeface="Arial"/>
              </a:rPr>
              <a:t> N+1 </a:t>
            </a:r>
            <a:r>
              <a:rPr lang="de-CH" sz="1600" dirty="0" err="1">
                <a:latin typeface="Arial"/>
                <a:cs typeface="Arial"/>
              </a:rPr>
              <a:t>sum</a:t>
            </a:r>
            <a:r>
              <a:rPr lang="de-CH" sz="1600" dirty="0">
                <a:latin typeface="Arial"/>
                <a:cs typeface="Arial"/>
              </a:rPr>
              <a:t> </a:t>
            </a:r>
            <a:r>
              <a:rPr lang="de-CH" sz="1600" dirty="0" err="1">
                <a:latin typeface="Arial"/>
                <a:cs typeface="Arial"/>
              </a:rPr>
              <a:t>up</a:t>
            </a:r>
            <a:r>
              <a:rPr lang="de-CH" sz="1600" dirty="0">
                <a:latin typeface="Arial"/>
                <a:cs typeface="Arial"/>
              </a:rPr>
              <a:t> </a:t>
            </a:r>
            <a:r>
              <a:rPr lang="de-CH" sz="1600" dirty="0" err="1">
                <a:latin typeface="Arial"/>
                <a:cs typeface="Arial"/>
              </a:rPr>
              <a:t>costs</a:t>
            </a:r>
            <a:r>
              <a:rPr lang="de-CH" sz="1600" dirty="0">
                <a:latin typeface="Arial"/>
                <a:cs typeface="Arial"/>
              </a:rPr>
              <a:t> </a:t>
            </a:r>
            <a:r>
              <a:rPr lang="de-CH" sz="1600" dirty="0" err="1">
                <a:latin typeface="Arial"/>
                <a:cs typeface="Arial"/>
              </a:rPr>
              <a:t>for</a:t>
            </a:r>
            <a:r>
              <a:rPr lang="de-CH" sz="1600" dirty="0">
                <a:latin typeface="Arial"/>
                <a:cs typeface="Arial"/>
              </a:rPr>
              <a:t> total </a:t>
            </a:r>
            <a:r>
              <a:rPr lang="de-CH" sz="1600" dirty="0" err="1">
                <a:latin typeface="Arial"/>
                <a:cs typeface="Arial"/>
              </a:rPr>
              <a:t>tree</a:t>
            </a:r>
            <a:r>
              <a:rPr lang="de-CH" sz="1600" dirty="0">
                <a:latin typeface="Arial"/>
                <a:cs typeface="Arial"/>
              </a:rPr>
              <a:t> </a:t>
            </a:r>
            <a:r>
              <a:rPr lang="de-CH" sz="1600" dirty="0" err="1">
                <a:latin typeface="Arial"/>
                <a:cs typeface="Arial"/>
              </a:rPr>
              <a:t>cost</a:t>
            </a:r>
            <a:endParaRPr lang="de-CH" sz="1600" dirty="0">
              <a:latin typeface="Arial"/>
              <a:cs typeface="Arial"/>
            </a:endParaRPr>
          </a:p>
        </p:txBody>
      </p:sp>
      <p:cxnSp>
        <p:nvCxnSpPr>
          <p:cNvPr id="207" name="Straight Arrow Connector 206"/>
          <p:cNvCxnSpPr/>
          <p:nvPr/>
        </p:nvCxnSpPr>
        <p:spPr>
          <a:xfrm flipV="1">
            <a:off x="4547288" y="5588000"/>
            <a:ext cx="409144" cy="2746"/>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170" name="TextBox 169"/>
          <p:cNvSpPr txBox="1"/>
          <p:nvPr/>
        </p:nvSpPr>
        <p:spPr>
          <a:xfrm>
            <a:off x="5798106" y="2302477"/>
            <a:ext cx="872580" cy="646331"/>
          </a:xfrm>
          <a:prstGeom prst="rect">
            <a:avLst/>
          </a:prstGeom>
          <a:noFill/>
        </p:spPr>
        <p:txBody>
          <a:bodyPr wrap="none" rtlCol="0">
            <a:spAutoFit/>
          </a:bodyPr>
          <a:lstStyle/>
          <a:p>
            <a:pPr algn="ctr"/>
            <a:r>
              <a:rPr lang="de-CH" sz="1200" dirty="0" err="1"/>
              <a:t>cheapest</a:t>
            </a:r>
            <a:r>
              <a:rPr lang="de-CH" sz="1200" dirty="0"/>
              <a:t> </a:t>
            </a:r>
          </a:p>
          <a:p>
            <a:pPr algn="ctr"/>
            <a:r>
              <a:rPr lang="de-CH" sz="1200" dirty="0" err="1"/>
              <a:t>path</a:t>
            </a:r>
            <a:r>
              <a:rPr lang="de-CH" sz="1200" dirty="0"/>
              <a:t> </a:t>
            </a:r>
            <a:r>
              <a:rPr lang="de-CH" sz="1200" dirty="0" err="1"/>
              <a:t>costs</a:t>
            </a:r>
            <a:endParaRPr lang="de-CH" sz="1200" dirty="0"/>
          </a:p>
          <a:p>
            <a:pPr algn="ctr"/>
            <a:r>
              <a:rPr lang="de-CH" sz="1200" dirty="0"/>
              <a:t>(</a:t>
            </a:r>
            <a:r>
              <a:rPr lang="de-CH" sz="1200" dirty="0" err="1"/>
              <a:t>until</a:t>
            </a:r>
            <a:r>
              <a:rPr lang="de-CH" sz="1200" dirty="0"/>
              <a:t> </a:t>
            </a:r>
            <a:r>
              <a:rPr lang="de-CH" sz="1200" dirty="0" err="1"/>
              <a:t>here</a:t>
            </a:r>
            <a:r>
              <a:rPr lang="de-CH" sz="1200" dirty="0"/>
              <a:t>)</a:t>
            </a:r>
          </a:p>
        </p:txBody>
      </p:sp>
      <p:sp>
        <p:nvSpPr>
          <p:cNvPr id="172" name="Rectangle 171"/>
          <p:cNvSpPr/>
          <p:nvPr/>
        </p:nvSpPr>
        <p:spPr>
          <a:xfrm>
            <a:off x="5478161" y="3775676"/>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73" name="Rectangle 172"/>
          <p:cNvSpPr/>
          <p:nvPr/>
        </p:nvSpPr>
        <p:spPr>
          <a:xfrm>
            <a:off x="5479534" y="4092832"/>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74" name="Rectangle 173"/>
          <p:cNvSpPr/>
          <p:nvPr/>
        </p:nvSpPr>
        <p:spPr>
          <a:xfrm>
            <a:off x="5480907" y="4423719"/>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75" name="Rectangle 174"/>
          <p:cNvSpPr/>
          <p:nvPr/>
        </p:nvSpPr>
        <p:spPr>
          <a:xfrm>
            <a:off x="5475415" y="4754606"/>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76" name="Rectangle 175"/>
          <p:cNvSpPr/>
          <p:nvPr/>
        </p:nvSpPr>
        <p:spPr>
          <a:xfrm>
            <a:off x="5476788" y="5071762"/>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77" name="Straight Arrow Connector 176"/>
          <p:cNvCxnSpPr>
            <a:endCxn id="172" idx="1"/>
          </p:cNvCxnSpPr>
          <p:nvPr/>
        </p:nvCxnSpPr>
        <p:spPr>
          <a:xfrm>
            <a:off x="5167869" y="3856682"/>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a:endCxn id="173" idx="1"/>
          </p:cNvCxnSpPr>
          <p:nvPr/>
        </p:nvCxnSpPr>
        <p:spPr>
          <a:xfrm>
            <a:off x="5167869" y="3856682"/>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p:nvPr/>
        </p:nvCxnSpPr>
        <p:spPr>
          <a:xfrm>
            <a:off x="5169242" y="4180704"/>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0" name="Straight Arrow Connector 179"/>
          <p:cNvCxnSpPr/>
          <p:nvPr/>
        </p:nvCxnSpPr>
        <p:spPr>
          <a:xfrm>
            <a:off x="5169242" y="4180704"/>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a:endCxn id="172" idx="1"/>
          </p:cNvCxnSpPr>
          <p:nvPr/>
        </p:nvCxnSpPr>
        <p:spPr>
          <a:xfrm flipV="1">
            <a:off x="5169242" y="3858055"/>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5184345" y="4518455"/>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5184345" y="4518455"/>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flipV="1">
            <a:off x="5184345" y="4195806"/>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a:off x="5171988" y="4863072"/>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5171988" y="4863072"/>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flipV="1">
            <a:off x="5171988" y="4540423"/>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90" name="Straight Arrow Connector 189"/>
          <p:cNvCxnSpPr/>
          <p:nvPr/>
        </p:nvCxnSpPr>
        <p:spPr>
          <a:xfrm>
            <a:off x="5173361" y="5173364"/>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p:nvPr/>
        </p:nvCxnSpPr>
        <p:spPr>
          <a:xfrm flipV="1">
            <a:off x="5173361" y="4850715"/>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sp>
        <p:nvSpPr>
          <p:cNvPr id="192" name="Rectangle 191"/>
          <p:cNvSpPr/>
          <p:nvPr/>
        </p:nvSpPr>
        <p:spPr>
          <a:xfrm>
            <a:off x="6111101" y="3777049"/>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193" name="Rectangle 192"/>
          <p:cNvSpPr/>
          <p:nvPr/>
        </p:nvSpPr>
        <p:spPr>
          <a:xfrm>
            <a:off x="6112474" y="4094205"/>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194" name="Rectangle 193"/>
          <p:cNvSpPr/>
          <p:nvPr/>
        </p:nvSpPr>
        <p:spPr>
          <a:xfrm>
            <a:off x="6113847" y="4425092"/>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195" name="Rectangle 194"/>
          <p:cNvSpPr/>
          <p:nvPr/>
        </p:nvSpPr>
        <p:spPr>
          <a:xfrm>
            <a:off x="6108355" y="4755979"/>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197" name="Rectangle 196"/>
          <p:cNvSpPr/>
          <p:nvPr/>
        </p:nvSpPr>
        <p:spPr>
          <a:xfrm>
            <a:off x="6109728" y="5073135"/>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198" name="Straight Arrow Connector 197"/>
          <p:cNvCxnSpPr>
            <a:endCxn id="192" idx="1"/>
          </p:cNvCxnSpPr>
          <p:nvPr/>
        </p:nvCxnSpPr>
        <p:spPr>
          <a:xfrm>
            <a:off x="5800809" y="3858055"/>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99" name="Straight Arrow Connector 198"/>
          <p:cNvCxnSpPr>
            <a:endCxn id="193" idx="1"/>
          </p:cNvCxnSpPr>
          <p:nvPr/>
        </p:nvCxnSpPr>
        <p:spPr>
          <a:xfrm>
            <a:off x="5800809" y="3858055"/>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5802182" y="4182077"/>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p:nvPr/>
        </p:nvCxnSpPr>
        <p:spPr>
          <a:xfrm>
            <a:off x="5802182" y="4182077"/>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p:cNvCxnSpPr>
            <a:endCxn id="192" idx="1"/>
          </p:cNvCxnSpPr>
          <p:nvPr/>
        </p:nvCxnSpPr>
        <p:spPr>
          <a:xfrm flipV="1">
            <a:off x="5802182" y="3859428"/>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p:cNvCxnSpPr/>
          <p:nvPr/>
        </p:nvCxnSpPr>
        <p:spPr>
          <a:xfrm>
            <a:off x="5817285" y="4519828"/>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p:nvPr/>
        </p:nvCxnSpPr>
        <p:spPr>
          <a:xfrm>
            <a:off x="5817285" y="4519828"/>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12" name="Straight Arrow Connector 211"/>
          <p:cNvCxnSpPr/>
          <p:nvPr/>
        </p:nvCxnSpPr>
        <p:spPr>
          <a:xfrm flipV="1">
            <a:off x="5817285" y="4197179"/>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13" name="Straight Arrow Connector 212"/>
          <p:cNvCxnSpPr/>
          <p:nvPr/>
        </p:nvCxnSpPr>
        <p:spPr>
          <a:xfrm>
            <a:off x="5804928" y="4864445"/>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14" name="Straight Arrow Connector 213"/>
          <p:cNvCxnSpPr/>
          <p:nvPr/>
        </p:nvCxnSpPr>
        <p:spPr>
          <a:xfrm>
            <a:off x="5804928" y="4864445"/>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15" name="Straight Arrow Connector 214"/>
          <p:cNvCxnSpPr/>
          <p:nvPr/>
        </p:nvCxnSpPr>
        <p:spPr>
          <a:xfrm flipV="1">
            <a:off x="5804928" y="4541796"/>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5806301" y="5174737"/>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V="1">
            <a:off x="5806301" y="4852088"/>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sp>
        <p:nvSpPr>
          <p:cNvPr id="218" name="Rectangle 217"/>
          <p:cNvSpPr/>
          <p:nvPr/>
        </p:nvSpPr>
        <p:spPr>
          <a:xfrm>
            <a:off x="6737177" y="3778422"/>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219" name="Rectangle 218"/>
          <p:cNvSpPr/>
          <p:nvPr/>
        </p:nvSpPr>
        <p:spPr>
          <a:xfrm>
            <a:off x="6738550" y="4095578"/>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220" name="Rectangle 219"/>
          <p:cNvSpPr/>
          <p:nvPr/>
        </p:nvSpPr>
        <p:spPr>
          <a:xfrm>
            <a:off x="6739923" y="4426465"/>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221" name="Rectangle 220"/>
          <p:cNvSpPr/>
          <p:nvPr/>
        </p:nvSpPr>
        <p:spPr>
          <a:xfrm>
            <a:off x="6734431" y="4757352"/>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222" name="Rectangle 221"/>
          <p:cNvSpPr/>
          <p:nvPr/>
        </p:nvSpPr>
        <p:spPr>
          <a:xfrm>
            <a:off x="6735804" y="5074508"/>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223" name="Straight Arrow Connector 222"/>
          <p:cNvCxnSpPr>
            <a:endCxn id="218" idx="1"/>
          </p:cNvCxnSpPr>
          <p:nvPr/>
        </p:nvCxnSpPr>
        <p:spPr>
          <a:xfrm>
            <a:off x="6426885" y="3859428"/>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4" name="Straight Arrow Connector 223"/>
          <p:cNvCxnSpPr>
            <a:endCxn id="219" idx="1"/>
          </p:cNvCxnSpPr>
          <p:nvPr/>
        </p:nvCxnSpPr>
        <p:spPr>
          <a:xfrm>
            <a:off x="6426885" y="3859428"/>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p:cNvCxnSpPr/>
          <p:nvPr/>
        </p:nvCxnSpPr>
        <p:spPr>
          <a:xfrm>
            <a:off x="6428258" y="4183450"/>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p:cNvCxnSpPr/>
          <p:nvPr/>
        </p:nvCxnSpPr>
        <p:spPr>
          <a:xfrm>
            <a:off x="6428258" y="4183450"/>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7" name="Straight Arrow Connector 226"/>
          <p:cNvCxnSpPr>
            <a:endCxn id="218" idx="1"/>
          </p:cNvCxnSpPr>
          <p:nvPr/>
        </p:nvCxnSpPr>
        <p:spPr>
          <a:xfrm flipV="1">
            <a:off x="6428258" y="3860801"/>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8" name="Straight Arrow Connector 227"/>
          <p:cNvCxnSpPr/>
          <p:nvPr/>
        </p:nvCxnSpPr>
        <p:spPr>
          <a:xfrm>
            <a:off x="6443361" y="4521201"/>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9" name="Straight Arrow Connector 228"/>
          <p:cNvCxnSpPr/>
          <p:nvPr/>
        </p:nvCxnSpPr>
        <p:spPr>
          <a:xfrm>
            <a:off x="6443361" y="4521201"/>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0" name="Straight Arrow Connector 229"/>
          <p:cNvCxnSpPr/>
          <p:nvPr/>
        </p:nvCxnSpPr>
        <p:spPr>
          <a:xfrm flipV="1">
            <a:off x="6443361" y="4198552"/>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a:off x="6431004" y="4865818"/>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p:cNvCxnSpPr/>
          <p:nvPr/>
        </p:nvCxnSpPr>
        <p:spPr>
          <a:xfrm>
            <a:off x="6431004" y="4865818"/>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3" name="Straight Arrow Connector 232"/>
          <p:cNvCxnSpPr/>
          <p:nvPr/>
        </p:nvCxnSpPr>
        <p:spPr>
          <a:xfrm flipV="1">
            <a:off x="6431004" y="4543169"/>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4" name="Straight Arrow Connector 233"/>
          <p:cNvCxnSpPr/>
          <p:nvPr/>
        </p:nvCxnSpPr>
        <p:spPr>
          <a:xfrm>
            <a:off x="6432377" y="5176110"/>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234"/>
          <p:cNvCxnSpPr/>
          <p:nvPr/>
        </p:nvCxnSpPr>
        <p:spPr>
          <a:xfrm flipV="1">
            <a:off x="6432377" y="4853461"/>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sp>
        <p:nvSpPr>
          <p:cNvPr id="236" name="Rectangle 235"/>
          <p:cNvSpPr/>
          <p:nvPr/>
        </p:nvSpPr>
        <p:spPr>
          <a:xfrm>
            <a:off x="7383847" y="3772930"/>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237" name="Rectangle 236"/>
          <p:cNvSpPr/>
          <p:nvPr/>
        </p:nvSpPr>
        <p:spPr>
          <a:xfrm>
            <a:off x="7385220" y="4090086"/>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238" name="Rectangle 237"/>
          <p:cNvSpPr/>
          <p:nvPr/>
        </p:nvSpPr>
        <p:spPr>
          <a:xfrm>
            <a:off x="7386593" y="4420973"/>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239" name="Rectangle 238"/>
          <p:cNvSpPr/>
          <p:nvPr/>
        </p:nvSpPr>
        <p:spPr>
          <a:xfrm>
            <a:off x="7381101" y="4751860"/>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240" name="Rectangle 239"/>
          <p:cNvSpPr/>
          <p:nvPr/>
        </p:nvSpPr>
        <p:spPr>
          <a:xfrm>
            <a:off x="7382474" y="5069016"/>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cxnSp>
        <p:nvCxnSpPr>
          <p:cNvPr id="241" name="Straight Arrow Connector 240"/>
          <p:cNvCxnSpPr>
            <a:endCxn id="236" idx="1"/>
          </p:cNvCxnSpPr>
          <p:nvPr/>
        </p:nvCxnSpPr>
        <p:spPr>
          <a:xfrm>
            <a:off x="7073555" y="3853936"/>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42" name="Straight Arrow Connector 241"/>
          <p:cNvCxnSpPr>
            <a:endCxn id="237" idx="1"/>
          </p:cNvCxnSpPr>
          <p:nvPr/>
        </p:nvCxnSpPr>
        <p:spPr>
          <a:xfrm>
            <a:off x="7073555" y="3853936"/>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43" name="Straight Arrow Connector 242"/>
          <p:cNvCxnSpPr/>
          <p:nvPr/>
        </p:nvCxnSpPr>
        <p:spPr>
          <a:xfrm>
            <a:off x="7074928" y="4177958"/>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p:nvPr/>
        </p:nvCxnSpPr>
        <p:spPr>
          <a:xfrm>
            <a:off x="7074928" y="4177958"/>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a:endCxn id="236" idx="1"/>
          </p:cNvCxnSpPr>
          <p:nvPr/>
        </p:nvCxnSpPr>
        <p:spPr>
          <a:xfrm flipV="1">
            <a:off x="7074928" y="3855309"/>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a:off x="7090031" y="4515709"/>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47" name="Straight Arrow Connector 246"/>
          <p:cNvCxnSpPr/>
          <p:nvPr/>
        </p:nvCxnSpPr>
        <p:spPr>
          <a:xfrm>
            <a:off x="7090031" y="4515709"/>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48" name="Straight Arrow Connector 247"/>
          <p:cNvCxnSpPr/>
          <p:nvPr/>
        </p:nvCxnSpPr>
        <p:spPr>
          <a:xfrm flipV="1">
            <a:off x="7090031" y="4193060"/>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49" name="Straight Arrow Connector 248"/>
          <p:cNvCxnSpPr/>
          <p:nvPr/>
        </p:nvCxnSpPr>
        <p:spPr>
          <a:xfrm>
            <a:off x="7077674" y="4860326"/>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0" name="Straight Arrow Connector 249"/>
          <p:cNvCxnSpPr/>
          <p:nvPr/>
        </p:nvCxnSpPr>
        <p:spPr>
          <a:xfrm>
            <a:off x="7077674" y="4860326"/>
            <a:ext cx="311665" cy="318529"/>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250"/>
          <p:cNvCxnSpPr/>
          <p:nvPr/>
        </p:nvCxnSpPr>
        <p:spPr>
          <a:xfrm flipV="1">
            <a:off x="7077674" y="4537677"/>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2" name="Straight Arrow Connector 251"/>
          <p:cNvCxnSpPr/>
          <p:nvPr/>
        </p:nvCxnSpPr>
        <p:spPr>
          <a:xfrm>
            <a:off x="7079047" y="5170618"/>
            <a:ext cx="310292" cy="137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252"/>
          <p:cNvCxnSpPr/>
          <p:nvPr/>
        </p:nvCxnSpPr>
        <p:spPr>
          <a:xfrm flipV="1">
            <a:off x="7079047" y="4847969"/>
            <a:ext cx="308919" cy="315783"/>
          </a:xfrm>
          <a:prstGeom prst="straightConnector1">
            <a:avLst/>
          </a:prstGeom>
          <a:ln w="12700" cmpd="sng">
            <a:solidFill>
              <a:srgbClr val="3333CC"/>
            </a:solidFill>
            <a:round/>
            <a:headEnd type="arrow"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4" name="Straight Arrow Connector 253"/>
          <p:cNvCxnSpPr/>
          <p:nvPr/>
        </p:nvCxnSpPr>
        <p:spPr>
          <a:xfrm flipH="1">
            <a:off x="5246154" y="2718661"/>
            <a:ext cx="263672" cy="1200"/>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56" name="Straight Arrow Connector 255"/>
          <p:cNvCxnSpPr/>
          <p:nvPr/>
        </p:nvCxnSpPr>
        <p:spPr>
          <a:xfrm flipH="1" flipV="1">
            <a:off x="4537676" y="5807675"/>
            <a:ext cx="381687" cy="4119"/>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57" name="Straight Arrow Connector 256"/>
          <p:cNvCxnSpPr/>
          <p:nvPr/>
        </p:nvCxnSpPr>
        <p:spPr>
          <a:xfrm>
            <a:off x="4584358" y="5964195"/>
            <a:ext cx="303425" cy="262238"/>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258" name="Rectangle 257"/>
          <p:cNvSpPr/>
          <p:nvPr/>
        </p:nvSpPr>
        <p:spPr>
          <a:xfrm>
            <a:off x="4832864" y="3775676"/>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0</a:t>
            </a:r>
          </a:p>
        </p:txBody>
      </p:sp>
      <p:sp>
        <p:nvSpPr>
          <p:cNvPr id="259" name="Rectangle 258"/>
          <p:cNvSpPr/>
          <p:nvPr/>
        </p:nvSpPr>
        <p:spPr>
          <a:xfrm>
            <a:off x="4834237" y="4092832"/>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1</a:t>
            </a:r>
          </a:p>
        </p:txBody>
      </p:sp>
      <p:sp>
        <p:nvSpPr>
          <p:cNvPr id="260" name="Rectangle 259"/>
          <p:cNvSpPr/>
          <p:nvPr/>
        </p:nvSpPr>
        <p:spPr>
          <a:xfrm>
            <a:off x="4835610" y="4423719"/>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2</a:t>
            </a:r>
          </a:p>
        </p:txBody>
      </p:sp>
      <p:sp>
        <p:nvSpPr>
          <p:cNvPr id="261" name="Rectangle 260"/>
          <p:cNvSpPr/>
          <p:nvPr/>
        </p:nvSpPr>
        <p:spPr>
          <a:xfrm>
            <a:off x="4830118" y="4754606"/>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3</a:t>
            </a:r>
          </a:p>
        </p:txBody>
      </p:sp>
      <p:sp>
        <p:nvSpPr>
          <p:cNvPr id="262" name="Rectangle 261"/>
          <p:cNvSpPr/>
          <p:nvPr/>
        </p:nvSpPr>
        <p:spPr>
          <a:xfrm>
            <a:off x="4831491" y="5071762"/>
            <a:ext cx="336378" cy="164757"/>
          </a:xfrm>
          <a:prstGeom prst="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CH" sz="1100" dirty="0">
                <a:solidFill>
                  <a:srgbClr val="000000"/>
                </a:solidFill>
              </a:rPr>
              <a:t>4</a:t>
            </a:r>
          </a:p>
        </p:txBody>
      </p:sp>
      <p:sp>
        <p:nvSpPr>
          <p:cNvPr id="263" name="TextBox 262"/>
          <p:cNvSpPr txBox="1"/>
          <p:nvPr/>
        </p:nvSpPr>
        <p:spPr>
          <a:xfrm>
            <a:off x="3389911" y="4164229"/>
            <a:ext cx="872580" cy="646331"/>
          </a:xfrm>
          <a:prstGeom prst="rect">
            <a:avLst/>
          </a:prstGeom>
          <a:noFill/>
        </p:spPr>
        <p:txBody>
          <a:bodyPr wrap="none" rtlCol="0">
            <a:spAutoFit/>
          </a:bodyPr>
          <a:lstStyle/>
          <a:p>
            <a:pPr algn="ctr"/>
            <a:r>
              <a:rPr lang="de-CH" sz="1200" dirty="0" err="1"/>
              <a:t>cheapest</a:t>
            </a:r>
            <a:r>
              <a:rPr lang="de-CH" sz="1200" dirty="0"/>
              <a:t> </a:t>
            </a:r>
          </a:p>
          <a:p>
            <a:pPr algn="ctr"/>
            <a:r>
              <a:rPr lang="de-CH" sz="1200" dirty="0" err="1"/>
              <a:t>path</a:t>
            </a:r>
            <a:r>
              <a:rPr lang="de-CH" sz="1200" dirty="0"/>
              <a:t> </a:t>
            </a:r>
            <a:r>
              <a:rPr lang="de-CH" sz="1200" dirty="0" err="1"/>
              <a:t>costs</a:t>
            </a:r>
            <a:endParaRPr lang="de-CH" sz="1200" dirty="0"/>
          </a:p>
          <a:p>
            <a:pPr algn="ctr"/>
            <a:r>
              <a:rPr lang="de-CH" sz="1200" dirty="0"/>
              <a:t>(</a:t>
            </a:r>
            <a:r>
              <a:rPr lang="de-CH" sz="1200" dirty="0" err="1"/>
              <a:t>until</a:t>
            </a:r>
            <a:r>
              <a:rPr lang="de-CH" sz="1200" dirty="0"/>
              <a:t> </a:t>
            </a:r>
            <a:r>
              <a:rPr lang="de-CH" sz="1200" dirty="0" err="1"/>
              <a:t>here</a:t>
            </a:r>
            <a:r>
              <a:rPr lang="de-CH" sz="1200" dirty="0"/>
              <a:t>)</a:t>
            </a:r>
          </a:p>
        </p:txBody>
      </p:sp>
      <p:cxnSp>
        <p:nvCxnSpPr>
          <p:cNvPr id="264" name="Straight Arrow Connector 263"/>
          <p:cNvCxnSpPr/>
          <p:nvPr/>
        </p:nvCxnSpPr>
        <p:spPr>
          <a:xfrm>
            <a:off x="4393514" y="4517081"/>
            <a:ext cx="350108" cy="1"/>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p:nvPr/>
        </p:nvCxnSpPr>
        <p:spPr>
          <a:xfrm>
            <a:off x="4388022" y="4827373"/>
            <a:ext cx="350108" cy="1"/>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66" name="Straight Arrow Connector 265"/>
          <p:cNvCxnSpPr/>
          <p:nvPr/>
        </p:nvCxnSpPr>
        <p:spPr>
          <a:xfrm>
            <a:off x="4394887" y="4195806"/>
            <a:ext cx="350108" cy="1"/>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p:nvPr/>
        </p:nvCxnSpPr>
        <p:spPr>
          <a:xfrm>
            <a:off x="4403125" y="5165125"/>
            <a:ext cx="350108" cy="1"/>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68" name="Straight Arrow Connector 267"/>
          <p:cNvCxnSpPr/>
          <p:nvPr/>
        </p:nvCxnSpPr>
        <p:spPr>
          <a:xfrm>
            <a:off x="4396260" y="3874530"/>
            <a:ext cx="350108" cy="1"/>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0" name="Straight Arrow Connector 269"/>
          <p:cNvCxnSpPr/>
          <p:nvPr/>
        </p:nvCxnSpPr>
        <p:spPr>
          <a:xfrm flipH="1">
            <a:off x="5247527" y="3049547"/>
            <a:ext cx="263672" cy="1200"/>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1" name="Straight Arrow Connector 270"/>
          <p:cNvCxnSpPr/>
          <p:nvPr/>
        </p:nvCxnSpPr>
        <p:spPr>
          <a:xfrm flipH="1">
            <a:off x="5247527" y="3351601"/>
            <a:ext cx="263672" cy="1200"/>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2" name="Straight Arrow Connector 271"/>
          <p:cNvCxnSpPr/>
          <p:nvPr/>
        </p:nvCxnSpPr>
        <p:spPr>
          <a:xfrm flipH="1">
            <a:off x="5262630" y="2398758"/>
            <a:ext cx="263672" cy="1200"/>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3" name="Straight Arrow Connector 272"/>
          <p:cNvCxnSpPr/>
          <p:nvPr/>
        </p:nvCxnSpPr>
        <p:spPr>
          <a:xfrm flipH="1">
            <a:off x="5250273" y="2056887"/>
            <a:ext cx="263672" cy="1200"/>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274" name="Left Brace 273"/>
          <p:cNvSpPr/>
          <p:nvPr/>
        </p:nvSpPr>
        <p:spPr>
          <a:xfrm>
            <a:off x="4236994" y="3797644"/>
            <a:ext cx="128097" cy="1462216"/>
          </a:xfrm>
          <a:prstGeom prst="leftBrac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sp>
        <p:nvSpPr>
          <p:cNvPr id="275" name="Left Brace 274"/>
          <p:cNvSpPr/>
          <p:nvPr/>
        </p:nvSpPr>
        <p:spPr>
          <a:xfrm flipH="1">
            <a:off x="5593902" y="1992184"/>
            <a:ext cx="151989" cy="1462216"/>
          </a:xfrm>
          <a:prstGeom prst="leftBrac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CH"/>
          </a:p>
        </p:txBody>
      </p:sp>
      <p:cxnSp>
        <p:nvCxnSpPr>
          <p:cNvPr id="276" name="Straight Arrow Connector 275"/>
          <p:cNvCxnSpPr/>
          <p:nvPr/>
        </p:nvCxnSpPr>
        <p:spPr>
          <a:xfrm>
            <a:off x="5752756" y="6006757"/>
            <a:ext cx="426995" cy="378941"/>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7" name="Straight Arrow Connector 276"/>
          <p:cNvCxnSpPr/>
          <p:nvPr/>
        </p:nvCxnSpPr>
        <p:spPr>
          <a:xfrm flipH="1" flipV="1">
            <a:off x="6179752" y="6378831"/>
            <a:ext cx="381687" cy="4119"/>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8" name="Straight Arrow Connector 277"/>
          <p:cNvCxnSpPr/>
          <p:nvPr/>
        </p:nvCxnSpPr>
        <p:spPr>
          <a:xfrm flipV="1">
            <a:off x="5756877" y="6371968"/>
            <a:ext cx="409144" cy="2746"/>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79" name="Straight Arrow Connector 278"/>
          <p:cNvCxnSpPr/>
          <p:nvPr/>
        </p:nvCxnSpPr>
        <p:spPr>
          <a:xfrm>
            <a:off x="6178378" y="6006757"/>
            <a:ext cx="2" cy="356972"/>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80" name="Straight Arrow Connector 279"/>
          <p:cNvCxnSpPr/>
          <p:nvPr/>
        </p:nvCxnSpPr>
        <p:spPr>
          <a:xfrm flipH="1">
            <a:off x="6198972" y="6006757"/>
            <a:ext cx="363839" cy="350108"/>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81" name="Straight Arrow Connector 280"/>
          <p:cNvCxnSpPr/>
          <p:nvPr/>
        </p:nvCxnSpPr>
        <p:spPr>
          <a:xfrm flipH="1" flipV="1">
            <a:off x="6164648" y="6384324"/>
            <a:ext cx="398163" cy="308919"/>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82" name="Straight Arrow Connector 281"/>
          <p:cNvCxnSpPr/>
          <p:nvPr/>
        </p:nvCxnSpPr>
        <p:spPr>
          <a:xfrm flipV="1">
            <a:off x="6178378" y="6377460"/>
            <a:ext cx="0" cy="315783"/>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cxnSp>
        <p:nvCxnSpPr>
          <p:cNvPr id="283" name="Straight Arrow Connector 282"/>
          <p:cNvCxnSpPr/>
          <p:nvPr/>
        </p:nvCxnSpPr>
        <p:spPr>
          <a:xfrm flipV="1">
            <a:off x="5759621" y="6391189"/>
            <a:ext cx="398162" cy="288326"/>
          </a:xfrm>
          <a:prstGeom prst="straightConnector1">
            <a:avLst/>
          </a:prstGeom>
          <a:ln w="12700">
            <a:solidFill>
              <a:schemeClr val="tx1"/>
            </a:solidFill>
            <a:tailEnd type="arrow" w="sm" len="sm"/>
          </a:ln>
        </p:spPr>
        <p:style>
          <a:lnRef idx="2">
            <a:schemeClr val="accent1"/>
          </a:lnRef>
          <a:fillRef idx="0">
            <a:schemeClr val="accent1"/>
          </a:fillRef>
          <a:effectRef idx="1">
            <a:schemeClr val="accent1"/>
          </a:effectRef>
          <a:fontRef idx="minor">
            <a:schemeClr val="tx1"/>
          </a:fontRef>
        </p:style>
      </p:cxnSp>
      <p:sp>
        <p:nvSpPr>
          <p:cNvPr id="286" name="TextBox 285"/>
          <p:cNvSpPr txBox="1"/>
          <p:nvPr/>
        </p:nvSpPr>
        <p:spPr>
          <a:xfrm>
            <a:off x="6533415" y="5990282"/>
            <a:ext cx="2610585" cy="646331"/>
          </a:xfrm>
          <a:prstGeom prst="rect">
            <a:avLst/>
          </a:prstGeom>
          <a:noFill/>
        </p:spPr>
        <p:txBody>
          <a:bodyPr wrap="none" rtlCol="0">
            <a:spAutoFit/>
          </a:bodyPr>
          <a:lstStyle/>
          <a:p>
            <a:pPr algn="ctr"/>
            <a:r>
              <a:rPr lang="de-CH" sz="1200" dirty="0" err="1"/>
              <a:t>guarantees</a:t>
            </a:r>
            <a:r>
              <a:rPr lang="de-CH" sz="1200" dirty="0"/>
              <a:t> optimal </a:t>
            </a:r>
            <a:r>
              <a:rPr lang="de-CH" sz="1200" dirty="0" err="1"/>
              <a:t>solution</a:t>
            </a:r>
            <a:r>
              <a:rPr lang="de-CH" sz="1200" dirty="0"/>
              <a:t> </a:t>
            </a:r>
          </a:p>
          <a:p>
            <a:pPr algn="ctr"/>
            <a:r>
              <a:rPr lang="de-CH" sz="1200" dirty="0" err="1"/>
              <a:t>for</a:t>
            </a:r>
            <a:r>
              <a:rPr lang="de-CH" sz="1200" dirty="0"/>
              <a:t> </a:t>
            </a:r>
            <a:r>
              <a:rPr lang="de-CH" sz="1200" dirty="0" err="1"/>
              <a:t>combined</a:t>
            </a:r>
            <a:r>
              <a:rPr lang="de-CH" sz="1200" dirty="0"/>
              <a:t> </a:t>
            </a:r>
            <a:r>
              <a:rPr lang="de-CH" sz="1200" dirty="0" err="1"/>
              <a:t>path</a:t>
            </a:r>
            <a:endParaRPr lang="de-CH" sz="1200" dirty="0"/>
          </a:p>
          <a:p>
            <a:pPr algn="ctr"/>
            <a:r>
              <a:rPr lang="de-CH" sz="1200" dirty="0"/>
              <a:t>(BUT </a:t>
            </a:r>
            <a:r>
              <a:rPr lang="de-CH" sz="1200" dirty="0" err="1"/>
              <a:t>other</a:t>
            </a:r>
            <a:r>
              <a:rPr lang="de-CH" sz="1200" dirty="0"/>
              <a:t> </a:t>
            </a:r>
            <a:r>
              <a:rPr lang="de-CH" sz="1200" dirty="0" err="1"/>
              <a:t>pixels</a:t>
            </a:r>
            <a:r>
              <a:rPr lang="de-CH" sz="1200" dirty="0"/>
              <a:t> </a:t>
            </a:r>
            <a:r>
              <a:rPr lang="de-CH" sz="1200" dirty="0" err="1"/>
              <a:t>have</a:t>
            </a:r>
            <a:r>
              <a:rPr lang="de-CH" sz="1200" dirty="0"/>
              <a:t> different </a:t>
            </a:r>
            <a:r>
              <a:rPr lang="de-CH" sz="1200" dirty="0" err="1"/>
              <a:t>paths</a:t>
            </a:r>
            <a:r>
              <a:rPr lang="de-CH" sz="1200" dirty="0"/>
              <a:t>)</a:t>
            </a:r>
          </a:p>
        </p:txBody>
      </p:sp>
    </p:spTree>
    <p:extLst>
      <p:ext uri="{BB962C8B-B14F-4D97-AF65-F5344CB8AC3E}">
        <p14:creationId xmlns:p14="http://schemas.microsoft.com/office/powerpoint/2010/main" val="29316108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CE594F6-8E3A-9945-9C72-B5FDFAF28569}" type="slidenum">
              <a:rPr lang="en-US" sz="1400">
                <a:latin typeface="Verdana" charset="0"/>
              </a:rPr>
              <a:pPr/>
              <a:t>61</a:t>
            </a:fld>
            <a:endParaRPr lang="en-US" sz="1400">
              <a:latin typeface="Verdana" charset="0"/>
            </a:endParaRPr>
          </a:p>
        </p:txBody>
      </p:sp>
      <p:sp>
        <p:nvSpPr>
          <p:cNvPr id="129026" name="Rectangle 2"/>
          <p:cNvSpPr>
            <a:spLocks noGrp="1" noChangeArrowheads="1"/>
          </p:cNvSpPr>
          <p:nvPr>
            <p:ph type="title"/>
          </p:nvPr>
        </p:nvSpPr>
        <p:spPr>
          <a:xfrm>
            <a:off x="1804988" y="333375"/>
            <a:ext cx="6967537" cy="823913"/>
          </a:xfrm>
        </p:spPr>
        <p:txBody>
          <a:bodyPr/>
          <a:lstStyle/>
          <a:p>
            <a:r>
              <a:rPr lang="en-US" sz="3200">
                <a:latin typeface="Verdana" charset="0"/>
              </a:rPr>
              <a:t>Results of Semi-global optimization</a:t>
            </a:r>
          </a:p>
        </p:txBody>
      </p:sp>
      <p:pic>
        <p:nvPicPr>
          <p:cNvPr id="129027" name="Picture 3" descr="tsu_semig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05000"/>
            <a:ext cx="4191000" cy="3143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9028" name="Picture 4" descr="venus_semiglob"/>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724400" y="1905000"/>
            <a:ext cx="3810000" cy="323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Number Placeholder 4"/>
          <p:cNvSpPr>
            <a:spLocks noGrp="1"/>
          </p:cNvSpPr>
          <p:nvPr>
            <p:ph type="sldNum" sz="quarter" idx="10"/>
          </p:nvPr>
        </p:nvSpPr>
        <p:spPr>
          <a:xfrm>
            <a:off x="450850" y="6459538"/>
            <a:ext cx="822325" cy="246062"/>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C6BF997-2C29-2A48-8693-47FA2E88DE8C}" type="slidenum">
              <a:rPr lang="en-US" sz="1400">
                <a:latin typeface="Verdana" charset="0"/>
              </a:rPr>
              <a:pPr/>
              <a:t>62</a:t>
            </a:fld>
            <a:endParaRPr lang="en-US" sz="1400">
              <a:latin typeface="Verdana" charset="0"/>
            </a:endParaRPr>
          </a:p>
        </p:txBody>
      </p:sp>
      <p:sp>
        <p:nvSpPr>
          <p:cNvPr id="131074" name="Rectangle 2"/>
          <p:cNvSpPr>
            <a:spLocks noGrp="1" noChangeArrowheads="1"/>
          </p:cNvSpPr>
          <p:nvPr>
            <p:ph type="title"/>
          </p:nvPr>
        </p:nvSpPr>
        <p:spPr>
          <a:xfrm>
            <a:off x="1804988" y="417513"/>
            <a:ext cx="6967537" cy="823912"/>
          </a:xfrm>
        </p:spPr>
        <p:txBody>
          <a:bodyPr/>
          <a:lstStyle/>
          <a:p>
            <a:r>
              <a:rPr lang="en-US" sz="3200">
                <a:latin typeface="Verdana" charset="0"/>
              </a:rPr>
              <a:t>Results of Semi-global optimization</a:t>
            </a:r>
          </a:p>
        </p:txBody>
      </p:sp>
      <p:pic>
        <p:nvPicPr>
          <p:cNvPr id="131075" name="Picture 3" descr="teddy_semiglob"/>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1752600"/>
            <a:ext cx="41148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1076" name="Picture 4" descr="cones_semiglob"/>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48200" y="1752600"/>
            <a:ext cx="4076700" cy="339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1077" name="Text Box 5"/>
          <p:cNvSpPr txBox="1">
            <a:spLocks noChangeArrowheads="1"/>
          </p:cNvSpPr>
          <p:nvPr/>
        </p:nvSpPr>
        <p:spPr bwMode="auto">
          <a:xfrm>
            <a:off x="2308225" y="5484813"/>
            <a:ext cx="4954588"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latin typeface="Times" charset="0"/>
              </a:rPr>
              <a:t>No. 1 overall in Middlebury evaluation</a:t>
            </a:r>
            <a:br>
              <a:rPr lang="en-US">
                <a:latin typeface="Times" charset="0"/>
              </a:rPr>
            </a:br>
            <a:r>
              <a:rPr lang="en-US">
                <a:latin typeface="Times" charset="0"/>
              </a:rPr>
              <a:t>(at 0.5 error threshold as of Sep. 2006)</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title"/>
          </p:nvPr>
        </p:nvSpPr>
        <p:spPr/>
        <p:txBody>
          <a:bodyPr/>
          <a:lstStyle/>
          <a:p>
            <a:pPr eaLnBrk="1" hangingPunct="1"/>
            <a:r>
              <a:rPr lang="en-US">
                <a:latin typeface="Verdana" charset="0"/>
              </a:rPr>
              <a:t>Energy minimization</a:t>
            </a:r>
          </a:p>
        </p:txBody>
      </p:sp>
      <p:pic>
        <p:nvPicPr>
          <p:cNvPr id="133122"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28800" y="2057400"/>
            <a:ext cx="6943725" cy="3817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123" name="Rectangle 4"/>
          <p:cNvSpPr>
            <a:spLocks noChangeArrowheads="1"/>
          </p:cNvSpPr>
          <p:nvPr/>
        </p:nvSpPr>
        <p:spPr bwMode="auto">
          <a:xfrm>
            <a:off x="5867400" y="6464300"/>
            <a:ext cx="254317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(Slide from Pascal Fua)</a:t>
            </a:r>
            <a:endParaRPr lang="en-GB" sz="1800">
              <a:solidFill>
                <a:schemeClr val="tx2"/>
              </a:solidFill>
              <a:latin typeface="Trebuchet MS"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title"/>
          </p:nvPr>
        </p:nvSpPr>
        <p:spPr/>
        <p:txBody>
          <a:bodyPr/>
          <a:lstStyle/>
          <a:p>
            <a:pPr eaLnBrk="1" hangingPunct="1"/>
            <a:r>
              <a:rPr lang="en-US">
                <a:latin typeface="Verdana" charset="0"/>
              </a:rPr>
              <a:t>Graph Cut</a:t>
            </a:r>
          </a:p>
        </p:txBody>
      </p:sp>
      <p:pic>
        <p:nvPicPr>
          <p:cNvPr id="135170"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52600" y="1752600"/>
            <a:ext cx="7305675" cy="411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5171" name="Rectangle 4"/>
          <p:cNvSpPr>
            <a:spLocks noChangeArrowheads="1"/>
          </p:cNvSpPr>
          <p:nvPr/>
        </p:nvSpPr>
        <p:spPr bwMode="auto">
          <a:xfrm>
            <a:off x="5867400" y="6464300"/>
            <a:ext cx="2543175"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(Slide from Pascal Fua)</a:t>
            </a:r>
            <a:endParaRPr lang="en-GB" sz="1800">
              <a:solidFill>
                <a:schemeClr val="tx2"/>
              </a:solidFill>
              <a:latin typeface="Trebuchet MS" charset="0"/>
            </a:endParaRPr>
          </a:p>
        </p:txBody>
      </p:sp>
      <p:sp>
        <p:nvSpPr>
          <p:cNvPr id="135172" name="Rectangle 5"/>
          <p:cNvSpPr>
            <a:spLocks noChangeArrowheads="1"/>
          </p:cNvSpPr>
          <p:nvPr/>
        </p:nvSpPr>
        <p:spPr bwMode="auto">
          <a:xfrm>
            <a:off x="1981200" y="5992813"/>
            <a:ext cx="5381625" cy="427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lnSpc>
                <a:spcPct val="110000"/>
              </a:lnSpc>
              <a:spcBef>
                <a:spcPts val="600"/>
              </a:spcBef>
              <a:spcAft>
                <a:spcPts val="600"/>
              </a:spcAft>
              <a:buClr>
                <a:schemeClr val="tx2"/>
              </a:buClr>
              <a:buSzPct val="120000"/>
            </a:pPr>
            <a:r>
              <a:rPr lang="de-DE" sz="2000">
                <a:solidFill>
                  <a:schemeClr val="tx2"/>
                </a:solidFill>
                <a:latin typeface="Trebuchet MS" charset="0"/>
              </a:rPr>
              <a:t>(general formulation requires multi-way cut!)</a:t>
            </a:r>
            <a:endParaRPr lang="en-GB" sz="2000">
              <a:solidFill>
                <a:schemeClr val="tx2"/>
              </a:solidFill>
              <a:latin typeface="Trebuchet MS"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81200" y="4495800"/>
            <a:ext cx="7067550" cy="218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7218" name="Rectangle 3"/>
          <p:cNvSpPr>
            <a:spLocks noChangeArrowheads="1"/>
          </p:cNvSpPr>
          <p:nvPr/>
        </p:nvSpPr>
        <p:spPr bwMode="auto">
          <a:xfrm>
            <a:off x="5867400" y="6464300"/>
            <a:ext cx="2471738"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(Boykov et al ICCV‘99)</a:t>
            </a:r>
            <a:endParaRPr lang="en-GB" sz="1800">
              <a:solidFill>
                <a:schemeClr val="tx2"/>
              </a:solidFill>
              <a:latin typeface="Trebuchet MS" charset="0"/>
            </a:endParaRPr>
          </a:p>
        </p:txBody>
      </p:sp>
      <p:pic>
        <p:nvPicPr>
          <p:cNvPr id="137219" name="Picture 4" descr="s10"/>
          <p:cNvPicPr>
            <a:picLocks noChangeAspect="1" noChangeArrowheads="1"/>
          </p:cNvPicPr>
          <p:nvPr/>
        </p:nvPicPr>
        <p:blipFill>
          <a:blip r:embed="rId4">
            <a:extLst>
              <a:ext uri="{28A0092B-C50C-407E-A947-70E740481C1C}">
                <a14:useLocalDpi xmlns:a14="http://schemas.microsoft.com/office/drawing/2010/main" val="0"/>
              </a:ext>
            </a:extLst>
          </a:blip>
          <a:srcRect l="7954" t="23529" r="6818" b="7353"/>
          <a:stretch>
            <a:fillRect/>
          </a:stretch>
        </p:blipFill>
        <p:spPr bwMode="auto">
          <a:xfrm>
            <a:off x="2514600" y="609600"/>
            <a:ext cx="5715000" cy="3581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7220" name="Rectangle 5"/>
          <p:cNvSpPr>
            <a:spLocks noChangeArrowheads="1"/>
          </p:cNvSpPr>
          <p:nvPr/>
        </p:nvSpPr>
        <p:spPr bwMode="auto">
          <a:xfrm>
            <a:off x="6172200" y="3886200"/>
            <a:ext cx="2468563" cy="393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(Roy and Cox ICCV‘98)</a:t>
            </a:r>
            <a:endParaRPr lang="en-GB" sz="1800">
              <a:solidFill>
                <a:schemeClr val="tx2"/>
              </a:solidFill>
              <a:latin typeface="Trebuchet MS" charset="0"/>
            </a:endParaRPr>
          </a:p>
        </p:txBody>
      </p:sp>
      <p:sp>
        <p:nvSpPr>
          <p:cNvPr id="137221" name="Rectangle 6"/>
          <p:cNvSpPr>
            <a:spLocks noGrp="1" noChangeArrowheads="1"/>
          </p:cNvSpPr>
          <p:nvPr>
            <p:ph type="title"/>
          </p:nvPr>
        </p:nvSpPr>
        <p:spPr>
          <a:xfrm>
            <a:off x="1676400" y="152400"/>
            <a:ext cx="7239000" cy="533400"/>
          </a:xfrm>
          <a:noFill/>
        </p:spPr>
        <p:txBody>
          <a:bodyPr/>
          <a:lstStyle/>
          <a:p>
            <a:pPr eaLnBrk="1" hangingPunct="1"/>
            <a:r>
              <a:rPr lang="en-US">
                <a:latin typeface="Verdana" charset="0"/>
              </a:rPr>
              <a:t>Simplified graph cut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p:txBody>
          <a:bodyPr/>
          <a:lstStyle/>
          <a:p>
            <a:r>
              <a:rPr lang="en-US">
                <a:latin typeface="Verdana" charset="0"/>
              </a:rPr>
              <a:t>Belief Propagation</a:t>
            </a:r>
          </a:p>
        </p:txBody>
      </p:sp>
      <p:pic>
        <p:nvPicPr>
          <p:cNvPr id="13926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71675" y="3105150"/>
            <a:ext cx="1274763" cy="96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926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354388" y="3101975"/>
            <a:ext cx="5561012" cy="969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9268"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b="56934"/>
          <a:stretch>
            <a:fillRect/>
          </a:stretch>
        </p:blipFill>
        <p:spPr bwMode="auto">
          <a:xfrm>
            <a:off x="1909763" y="5070475"/>
            <a:ext cx="5513387" cy="1030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9269" name="Rectangle 18"/>
          <p:cNvSpPr>
            <a:spLocks noChangeArrowheads="1"/>
          </p:cNvSpPr>
          <p:nvPr/>
        </p:nvSpPr>
        <p:spPr bwMode="auto">
          <a:xfrm>
            <a:off x="2033588" y="2725738"/>
            <a:ext cx="12033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per pixel</a:t>
            </a:r>
          </a:p>
        </p:txBody>
      </p:sp>
      <p:sp>
        <p:nvSpPr>
          <p:cNvPr id="139270" name="Rectangle 18"/>
          <p:cNvSpPr>
            <a:spLocks noChangeArrowheads="1"/>
          </p:cNvSpPr>
          <p:nvPr/>
        </p:nvSpPr>
        <p:spPr bwMode="auto">
          <a:xfrm>
            <a:off x="3714750" y="2733675"/>
            <a:ext cx="72866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+left</a:t>
            </a:r>
          </a:p>
        </p:txBody>
      </p:sp>
      <p:sp>
        <p:nvSpPr>
          <p:cNvPr id="139271" name="Rectangle 18"/>
          <p:cNvSpPr>
            <a:spLocks noChangeArrowheads="1"/>
          </p:cNvSpPr>
          <p:nvPr/>
        </p:nvSpPr>
        <p:spPr bwMode="auto">
          <a:xfrm>
            <a:off x="5146675" y="2741613"/>
            <a:ext cx="86201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+right</a:t>
            </a:r>
          </a:p>
        </p:txBody>
      </p:sp>
      <p:sp>
        <p:nvSpPr>
          <p:cNvPr id="139272" name="Rectangle 18"/>
          <p:cNvSpPr>
            <a:spLocks noChangeArrowheads="1"/>
          </p:cNvSpPr>
          <p:nvPr/>
        </p:nvSpPr>
        <p:spPr bwMode="auto">
          <a:xfrm>
            <a:off x="6634163" y="2736850"/>
            <a:ext cx="6016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+up</a:t>
            </a:r>
          </a:p>
        </p:txBody>
      </p:sp>
      <p:sp>
        <p:nvSpPr>
          <p:cNvPr id="139273" name="Rectangle 18"/>
          <p:cNvSpPr>
            <a:spLocks noChangeArrowheads="1"/>
          </p:cNvSpPr>
          <p:nvPr/>
        </p:nvSpPr>
        <p:spPr bwMode="auto">
          <a:xfrm>
            <a:off x="7894638" y="2744788"/>
            <a:ext cx="930275" cy="401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+down</a:t>
            </a:r>
          </a:p>
        </p:txBody>
      </p:sp>
      <p:pic>
        <p:nvPicPr>
          <p:cNvPr id="139274"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l="3407" t="58849" r="72371"/>
          <a:stretch>
            <a:fillRect/>
          </a:stretch>
        </p:blipFill>
        <p:spPr bwMode="auto">
          <a:xfrm>
            <a:off x="7640638" y="5040313"/>
            <a:ext cx="1335087" cy="984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9275" name="Rectangle 18"/>
          <p:cNvSpPr>
            <a:spLocks noChangeArrowheads="1"/>
          </p:cNvSpPr>
          <p:nvPr/>
        </p:nvSpPr>
        <p:spPr bwMode="auto">
          <a:xfrm>
            <a:off x="2474913" y="4659313"/>
            <a:ext cx="3190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2</a:t>
            </a:r>
          </a:p>
        </p:txBody>
      </p:sp>
      <p:sp>
        <p:nvSpPr>
          <p:cNvPr id="139276" name="Rectangle 18"/>
          <p:cNvSpPr>
            <a:spLocks noChangeArrowheads="1"/>
          </p:cNvSpPr>
          <p:nvPr/>
        </p:nvSpPr>
        <p:spPr bwMode="auto">
          <a:xfrm>
            <a:off x="3843338" y="4654550"/>
            <a:ext cx="31908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3</a:t>
            </a:r>
          </a:p>
        </p:txBody>
      </p:sp>
      <p:sp>
        <p:nvSpPr>
          <p:cNvPr id="139277" name="Rectangle 18"/>
          <p:cNvSpPr>
            <a:spLocks noChangeArrowheads="1"/>
          </p:cNvSpPr>
          <p:nvPr/>
        </p:nvSpPr>
        <p:spPr bwMode="auto">
          <a:xfrm>
            <a:off x="5140325" y="4638675"/>
            <a:ext cx="31908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4</a:t>
            </a:r>
          </a:p>
        </p:txBody>
      </p:sp>
      <p:sp>
        <p:nvSpPr>
          <p:cNvPr id="139278" name="Rectangle 18"/>
          <p:cNvSpPr>
            <a:spLocks noChangeArrowheads="1"/>
          </p:cNvSpPr>
          <p:nvPr/>
        </p:nvSpPr>
        <p:spPr bwMode="auto">
          <a:xfrm>
            <a:off x="6604000" y="4646613"/>
            <a:ext cx="31908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5</a:t>
            </a:r>
          </a:p>
        </p:txBody>
      </p:sp>
      <p:sp>
        <p:nvSpPr>
          <p:cNvPr id="139279" name="Rectangle 18"/>
          <p:cNvSpPr>
            <a:spLocks noChangeArrowheads="1"/>
          </p:cNvSpPr>
          <p:nvPr/>
        </p:nvSpPr>
        <p:spPr bwMode="auto">
          <a:xfrm>
            <a:off x="8116888" y="4654550"/>
            <a:ext cx="452437"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20</a:t>
            </a:r>
          </a:p>
        </p:txBody>
      </p:sp>
      <p:sp>
        <p:nvSpPr>
          <p:cNvPr id="139280" name="Rectangle 18"/>
          <p:cNvSpPr>
            <a:spLocks noChangeArrowheads="1"/>
          </p:cNvSpPr>
          <p:nvPr/>
        </p:nvSpPr>
        <p:spPr bwMode="auto">
          <a:xfrm>
            <a:off x="7378700" y="4638675"/>
            <a:ext cx="46831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a:t>
            </a:r>
          </a:p>
        </p:txBody>
      </p:sp>
      <p:sp>
        <p:nvSpPr>
          <p:cNvPr id="139281" name="Rectangle 18"/>
          <p:cNvSpPr>
            <a:spLocks noChangeArrowheads="1"/>
          </p:cNvSpPr>
          <p:nvPr/>
        </p:nvSpPr>
        <p:spPr bwMode="auto">
          <a:xfrm>
            <a:off x="1785938" y="4341813"/>
            <a:ext cx="265747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subsequent iterations</a:t>
            </a:r>
          </a:p>
        </p:txBody>
      </p:sp>
      <p:sp>
        <p:nvSpPr>
          <p:cNvPr id="139282" name="Rectangle 19"/>
          <p:cNvSpPr>
            <a:spLocks noChangeArrowheads="1"/>
          </p:cNvSpPr>
          <p:nvPr/>
        </p:nvSpPr>
        <p:spPr bwMode="auto">
          <a:xfrm>
            <a:off x="5287963" y="6550025"/>
            <a:ext cx="29019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1400">
                <a:solidFill>
                  <a:schemeClr val="tx2"/>
                </a:solidFill>
                <a:latin typeface="Trebuchet MS" charset="0"/>
              </a:rPr>
              <a:t>(adapted from J. Coughlan slides)</a:t>
            </a:r>
          </a:p>
        </p:txBody>
      </p:sp>
      <p:sp>
        <p:nvSpPr>
          <p:cNvPr id="139283" name="Rectangle 20"/>
          <p:cNvSpPr>
            <a:spLocks noChangeArrowheads="1"/>
          </p:cNvSpPr>
          <p:nvPr/>
        </p:nvSpPr>
        <p:spPr bwMode="auto">
          <a:xfrm>
            <a:off x="1865313" y="2339975"/>
            <a:ext cx="17748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first iteration</a:t>
            </a:r>
          </a:p>
        </p:txBody>
      </p:sp>
      <p:sp>
        <p:nvSpPr>
          <p:cNvPr id="139284" name="Rectangle 21"/>
          <p:cNvSpPr>
            <a:spLocks noChangeArrowheads="1"/>
          </p:cNvSpPr>
          <p:nvPr/>
        </p:nvSpPr>
        <p:spPr bwMode="auto">
          <a:xfrm>
            <a:off x="1922463" y="1470025"/>
            <a:ext cx="7221537"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r>
              <a:rPr lang="de-DE" sz="2000">
                <a:solidFill>
                  <a:schemeClr val="tx2"/>
                </a:solidFill>
                <a:latin typeface="Trebuchet MS" charset="0"/>
              </a:rPr>
              <a:t>Belief of one node about another gets propagated through messages (full pdf, not just most likely state)</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ChangeArrowheads="1"/>
          </p:cNvSpPr>
          <p:nvPr>
            <p:ph type="title"/>
          </p:nvPr>
        </p:nvSpPr>
        <p:spPr/>
        <p:txBody>
          <a:bodyPr/>
          <a:lstStyle/>
          <a:p>
            <a:pPr eaLnBrk="1" hangingPunct="1"/>
            <a:endParaRPr lang="en-US">
              <a:latin typeface="Verdana" charset="0"/>
            </a:endParaRPr>
          </a:p>
        </p:txBody>
      </p:sp>
      <p:sp>
        <p:nvSpPr>
          <p:cNvPr id="141314" name="Rectangle 3"/>
          <p:cNvSpPr>
            <a:spLocks noGrp="1" noChangeArrowheads="1"/>
          </p:cNvSpPr>
          <p:nvPr>
            <p:ph type="body" idx="1"/>
          </p:nvPr>
        </p:nvSpPr>
        <p:spPr/>
        <p:txBody>
          <a:bodyPr/>
          <a:lstStyle/>
          <a:p>
            <a:pPr eaLnBrk="1" hangingPunct="1"/>
            <a:endParaRPr lang="en-US">
              <a:latin typeface="Verdana" charset="0"/>
            </a:endParaRPr>
          </a:p>
        </p:txBody>
      </p:sp>
      <p:pic>
        <p:nvPicPr>
          <p:cNvPr id="141315"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81200" y="228600"/>
            <a:ext cx="2547938" cy="2266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316"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0" y="4572000"/>
            <a:ext cx="2514600" cy="2144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317" name="Picture 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28600" y="1524000"/>
            <a:ext cx="12192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318" name="Picture 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919288" y="4562475"/>
            <a:ext cx="2424112" cy="2141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319" name="Picture 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905000" y="2425700"/>
            <a:ext cx="2438400" cy="210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1320" name="Picture 9"/>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591050" y="2362200"/>
            <a:ext cx="2495550" cy="2192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61FCD2C-0D24-BB4C-8A25-AAE61C2AB2DF}" type="slidenum">
              <a:rPr lang="en-US" sz="1400">
                <a:latin typeface="Verdana" charset="0"/>
              </a:rPr>
              <a:pPr/>
              <a:t>68</a:t>
            </a:fld>
            <a:endParaRPr lang="en-US" sz="1400">
              <a:latin typeface="Verdana" charset="0"/>
            </a:endParaRPr>
          </a:p>
        </p:txBody>
      </p:sp>
      <p:sp>
        <p:nvSpPr>
          <p:cNvPr id="143362" name="Text Box 2"/>
          <p:cNvSpPr txBox="1">
            <a:spLocks noChangeArrowheads="1"/>
          </p:cNvSpPr>
          <p:nvPr/>
        </p:nvSpPr>
        <p:spPr bwMode="auto">
          <a:xfrm>
            <a:off x="1703388" y="277813"/>
            <a:ext cx="17541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Rectification</a:t>
            </a:r>
          </a:p>
        </p:txBody>
      </p:sp>
      <p:pic>
        <p:nvPicPr>
          <p:cNvPr id="143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1143000"/>
            <a:ext cx="7224713" cy="4606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364" name="Rectangle 4"/>
          <p:cNvSpPr>
            <a:spLocks noChangeArrowheads="1"/>
          </p:cNvSpPr>
          <p:nvPr/>
        </p:nvSpPr>
        <p:spPr bwMode="auto">
          <a:xfrm>
            <a:off x="1768475" y="4210050"/>
            <a:ext cx="7181850" cy="1524000"/>
          </a:xfrm>
          <a:prstGeom prst="rect">
            <a:avLst/>
          </a:prstGeom>
          <a:noFill/>
          <a:ln w="28575">
            <a:solidFill>
              <a:srgbClr val="FF3399"/>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3365" name="Line 5"/>
          <p:cNvSpPr>
            <a:spLocks noChangeShapeType="1"/>
          </p:cNvSpPr>
          <p:nvPr/>
        </p:nvSpPr>
        <p:spPr bwMode="auto">
          <a:xfrm>
            <a:off x="2006600" y="4667250"/>
            <a:ext cx="6686550" cy="0"/>
          </a:xfrm>
          <a:prstGeom prst="line">
            <a:avLst/>
          </a:prstGeom>
          <a:noFill/>
          <a:ln w="28575">
            <a:solidFill>
              <a:srgbClr val="FF3399"/>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66" name="Line 6"/>
          <p:cNvSpPr>
            <a:spLocks noChangeShapeType="1"/>
          </p:cNvSpPr>
          <p:nvPr/>
        </p:nvSpPr>
        <p:spPr bwMode="auto">
          <a:xfrm flipV="1">
            <a:off x="1851025" y="3136900"/>
            <a:ext cx="0" cy="101600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67" name="Line 7"/>
          <p:cNvSpPr>
            <a:spLocks noChangeShapeType="1"/>
          </p:cNvSpPr>
          <p:nvPr/>
        </p:nvSpPr>
        <p:spPr bwMode="auto">
          <a:xfrm>
            <a:off x="1851025" y="3136900"/>
            <a:ext cx="2444750" cy="91440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68" name="Line 8"/>
          <p:cNvSpPr>
            <a:spLocks noChangeShapeType="1"/>
          </p:cNvSpPr>
          <p:nvPr/>
        </p:nvSpPr>
        <p:spPr bwMode="auto">
          <a:xfrm>
            <a:off x="4295775" y="4051300"/>
            <a:ext cx="0" cy="10795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69" name="Line 9"/>
          <p:cNvSpPr>
            <a:spLocks noChangeShapeType="1"/>
          </p:cNvSpPr>
          <p:nvPr/>
        </p:nvSpPr>
        <p:spPr bwMode="auto">
          <a:xfrm>
            <a:off x="4295775" y="4298950"/>
            <a:ext cx="0" cy="34290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70" name="Line 10"/>
          <p:cNvSpPr>
            <a:spLocks noChangeShapeType="1"/>
          </p:cNvSpPr>
          <p:nvPr/>
        </p:nvSpPr>
        <p:spPr bwMode="auto">
          <a:xfrm>
            <a:off x="4295775" y="4699000"/>
            <a:ext cx="0" cy="80645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71" name="Line 11"/>
          <p:cNvSpPr>
            <a:spLocks noChangeShapeType="1"/>
          </p:cNvSpPr>
          <p:nvPr/>
        </p:nvSpPr>
        <p:spPr bwMode="auto">
          <a:xfrm flipH="1" flipV="1">
            <a:off x="2136775" y="4699000"/>
            <a:ext cx="2159000" cy="80645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72" name="Line 12"/>
          <p:cNvSpPr>
            <a:spLocks noChangeShapeType="1"/>
          </p:cNvSpPr>
          <p:nvPr/>
        </p:nvSpPr>
        <p:spPr bwMode="auto">
          <a:xfrm>
            <a:off x="1851025" y="4286250"/>
            <a:ext cx="0" cy="304800"/>
          </a:xfrm>
          <a:prstGeom prst="line">
            <a:avLst/>
          </a:prstGeom>
          <a:noFill/>
          <a:ln w="28575">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73" name="Line 13"/>
          <p:cNvSpPr>
            <a:spLocks noChangeShapeType="1"/>
          </p:cNvSpPr>
          <p:nvPr/>
        </p:nvSpPr>
        <p:spPr bwMode="auto">
          <a:xfrm flipH="1">
            <a:off x="6429375" y="3136900"/>
            <a:ext cx="2444750" cy="91440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74" name="Line 14"/>
          <p:cNvSpPr>
            <a:spLocks noChangeShapeType="1"/>
          </p:cNvSpPr>
          <p:nvPr/>
        </p:nvSpPr>
        <p:spPr bwMode="auto">
          <a:xfrm>
            <a:off x="6429375" y="4051300"/>
            <a:ext cx="0" cy="10795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75" name="Line 15"/>
          <p:cNvSpPr>
            <a:spLocks noChangeShapeType="1"/>
          </p:cNvSpPr>
          <p:nvPr/>
        </p:nvSpPr>
        <p:spPr bwMode="auto">
          <a:xfrm>
            <a:off x="6429375" y="4298950"/>
            <a:ext cx="0" cy="33655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76" name="Line 16"/>
          <p:cNvSpPr>
            <a:spLocks noChangeShapeType="1"/>
          </p:cNvSpPr>
          <p:nvPr/>
        </p:nvSpPr>
        <p:spPr bwMode="auto">
          <a:xfrm flipH="1">
            <a:off x="6429375" y="4699000"/>
            <a:ext cx="0" cy="80645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77" name="Line 17"/>
          <p:cNvSpPr>
            <a:spLocks noChangeShapeType="1"/>
          </p:cNvSpPr>
          <p:nvPr/>
        </p:nvSpPr>
        <p:spPr bwMode="auto">
          <a:xfrm flipV="1">
            <a:off x="6429375" y="4699000"/>
            <a:ext cx="2159000" cy="80645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78" name="Line 18"/>
          <p:cNvSpPr>
            <a:spLocks noChangeShapeType="1"/>
          </p:cNvSpPr>
          <p:nvPr/>
        </p:nvSpPr>
        <p:spPr bwMode="auto">
          <a:xfrm>
            <a:off x="8874125" y="4286250"/>
            <a:ext cx="0" cy="30480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3379" name="Line 19"/>
          <p:cNvSpPr>
            <a:spLocks noChangeShapeType="1"/>
          </p:cNvSpPr>
          <p:nvPr/>
        </p:nvSpPr>
        <p:spPr bwMode="auto">
          <a:xfrm>
            <a:off x="8867775" y="3136900"/>
            <a:ext cx="0" cy="1028700"/>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14772" name="Text Box 20"/>
          <p:cNvSpPr txBox="1">
            <a:spLocks noChangeArrowheads="1"/>
          </p:cNvSpPr>
          <p:nvPr/>
        </p:nvSpPr>
        <p:spPr bwMode="auto">
          <a:xfrm>
            <a:off x="1657350" y="5984875"/>
            <a:ext cx="72120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All epipolar lines are parallel in the rectified image plane.</a:t>
            </a:r>
          </a:p>
        </p:txBody>
      </p:sp>
      <p:sp>
        <p:nvSpPr>
          <p:cNvPr id="714773" name="Line 21"/>
          <p:cNvSpPr>
            <a:spLocks noChangeShapeType="1"/>
          </p:cNvSpPr>
          <p:nvPr/>
        </p:nvSpPr>
        <p:spPr bwMode="auto">
          <a:xfrm>
            <a:off x="1978025" y="4953000"/>
            <a:ext cx="6686550" cy="0"/>
          </a:xfrm>
          <a:prstGeom prst="line">
            <a:avLst/>
          </a:prstGeom>
          <a:noFill/>
          <a:ln w="28575">
            <a:solidFill>
              <a:srgbClr val="FF3399"/>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14774" name="Line 22"/>
          <p:cNvSpPr>
            <a:spLocks noChangeShapeType="1"/>
          </p:cNvSpPr>
          <p:nvPr/>
        </p:nvSpPr>
        <p:spPr bwMode="auto">
          <a:xfrm>
            <a:off x="1949450" y="5238750"/>
            <a:ext cx="6686550" cy="0"/>
          </a:xfrm>
          <a:prstGeom prst="line">
            <a:avLst/>
          </a:prstGeom>
          <a:noFill/>
          <a:ln w="28575">
            <a:solidFill>
              <a:srgbClr val="FF3399"/>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14775" name="Line 23"/>
          <p:cNvSpPr>
            <a:spLocks noChangeShapeType="1"/>
          </p:cNvSpPr>
          <p:nvPr/>
        </p:nvSpPr>
        <p:spPr bwMode="auto">
          <a:xfrm>
            <a:off x="1920875" y="5524500"/>
            <a:ext cx="6686550" cy="0"/>
          </a:xfrm>
          <a:prstGeom prst="line">
            <a:avLst/>
          </a:prstGeom>
          <a:noFill/>
          <a:ln w="28575">
            <a:solidFill>
              <a:srgbClr val="FF3399"/>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4772"/>
                                        </p:tgtEl>
                                        <p:attrNameLst>
                                          <p:attrName>style.visibility</p:attrName>
                                        </p:attrNameLst>
                                      </p:cBhvr>
                                      <p:to>
                                        <p:strVal val="visible"/>
                                      </p:to>
                                    </p:set>
                                  </p:childTnLst>
                                </p:cTn>
                              </p:par>
                            </p:childTnLst>
                          </p:cTn>
                        </p:par>
                        <p:par>
                          <p:cTn id="7" fill="hold" nodeType="afterGroup">
                            <p:stCondLst>
                              <p:cond delay="500"/>
                            </p:stCondLst>
                            <p:childTnLst>
                              <p:par>
                                <p:cTn id="8" presetID="2" presetClass="entr" presetSubtype="4" fill="hold" grpId="0" nodeType="afterEffect">
                                  <p:stCondLst>
                                    <p:cond delay="0"/>
                                  </p:stCondLst>
                                  <p:childTnLst>
                                    <p:set>
                                      <p:cBhvr>
                                        <p:cTn id="9" dur="1" fill="hold">
                                          <p:stCondLst>
                                            <p:cond delay="0"/>
                                          </p:stCondLst>
                                        </p:cTn>
                                        <p:tgtEl>
                                          <p:spTgt spid="714773"/>
                                        </p:tgtEl>
                                        <p:attrNameLst>
                                          <p:attrName>style.visibility</p:attrName>
                                        </p:attrNameLst>
                                      </p:cBhvr>
                                      <p:to>
                                        <p:strVal val="visible"/>
                                      </p:to>
                                    </p:set>
                                    <p:anim calcmode="lin" valueType="num">
                                      <p:cBhvr additive="base">
                                        <p:cTn id="10" dur="500" fill="hold"/>
                                        <p:tgtEl>
                                          <p:spTgt spid="714773"/>
                                        </p:tgtEl>
                                        <p:attrNameLst>
                                          <p:attrName>ppt_x</p:attrName>
                                        </p:attrNameLst>
                                      </p:cBhvr>
                                      <p:tavLst>
                                        <p:tav tm="0">
                                          <p:val>
                                            <p:strVal val="#ppt_x"/>
                                          </p:val>
                                        </p:tav>
                                        <p:tav tm="100000">
                                          <p:val>
                                            <p:strVal val="#ppt_x"/>
                                          </p:val>
                                        </p:tav>
                                      </p:tavLst>
                                    </p:anim>
                                    <p:anim calcmode="lin" valueType="num">
                                      <p:cBhvr additive="base">
                                        <p:cTn id="11" dur="500" fill="hold"/>
                                        <p:tgtEl>
                                          <p:spTgt spid="714773"/>
                                        </p:tgtEl>
                                        <p:attrNameLst>
                                          <p:attrName>ppt_y</p:attrName>
                                        </p:attrNameLst>
                                      </p:cBhvr>
                                      <p:tavLst>
                                        <p:tav tm="0">
                                          <p:val>
                                            <p:strVal val="1+#ppt_h/2"/>
                                          </p:val>
                                        </p:tav>
                                        <p:tav tm="100000">
                                          <p:val>
                                            <p:strVal val="#ppt_y"/>
                                          </p:val>
                                        </p:tav>
                                      </p:tavLst>
                                    </p:anim>
                                  </p:childTnLst>
                                </p:cTn>
                              </p:par>
                            </p:childTnLst>
                          </p:cTn>
                        </p:par>
                        <p:par>
                          <p:cTn id="12" fill="hold" nodeType="afterGroup">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714774"/>
                                        </p:tgtEl>
                                        <p:attrNameLst>
                                          <p:attrName>style.visibility</p:attrName>
                                        </p:attrNameLst>
                                      </p:cBhvr>
                                      <p:to>
                                        <p:strVal val="visible"/>
                                      </p:to>
                                    </p:set>
                                    <p:anim calcmode="lin" valueType="num">
                                      <p:cBhvr additive="base">
                                        <p:cTn id="15" dur="500" fill="hold"/>
                                        <p:tgtEl>
                                          <p:spTgt spid="714774"/>
                                        </p:tgtEl>
                                        <p:attrNameLst>
                                          <p:attrName>ppt_x</p:attrName>
                                        </p:attrNameLst>
                                      </p:cBhvr>
                                      <p:tavLst>
                                        <p:tav tm="0">
                                          <p:val>
                                            <p:strVal val="#ppt_x"/>
                                          </p:val>
                                        </p:tav>
                                        <p:tav tm="100000">
                                          <p:val>
                                            <p:strVal val="#ppt_x"/>
                                          </p:val>
                                        </p:tav>
                                      </p:tavLst>
                                    </p:anim>
                                    <p:anim calcmode="lin" valueType="num">
                                      <p:cBhvr additive="base">
                                        <p:cTn id="16" dur="500" fill="hold"/>
                                        <p:tgtEl>
                                          <p:spTgt spid="714774"/>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714775"/>
                                        </p:tgtEl>
                                        <p:attrNameLst>
                                          <p:attrName>style.visibility</p:attrName>
                                        </p:attrNameLst>
                                      </p:cBhvr>
                                      <p:to>
                                        <p:strVal val="visible"/>
                                      </p:to>
                                    </p:set>
                                    <p:anim calcmode="lin" valueType="num">
                                      <p:cBhvr additive="base">
                                        <p:cTn id="20" dur="500" fill="hold"/>
                                        <p:tgtEl>
                                          <p:spTgt spid="714775"/>
                                        </p:tgtEl>
                                        <p:attrNameLst>
                                          <p:attrName>ppt_x</p:attrName>
                                        </p:attrNameLst>
                                      </p:cBhvr>
                                      <p:tavLst>
                                        <p:tav tm="0">
                                          <p:val>
                                            <p:strVal val="#ppt_x"/>
                                          </p:val>
                                        </p:tav>
                                        <p:tav tm="100000">
                                          <p:val>
                                            <p:strVal val="#ppt_x"/>
                                          </p:val>
                                        </p:tav>
                                      </p:tavLst>
                                    </p:anim>
                                    <p:anim calcmode="lin" valueType="num">
                                      <p:cBhvr additive="base">
                                        <p:cTn id="21" dur="500" fill="hold"/>
                                        <p:tgtEl>
                                          <p:spTgt spid="7147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72" grpId="0" autoUpdateAnimBg="0"/>
      <p:bldP spid="714773" grpId="0" animBg="1"/>
      <p:bldP spid="714774" grpId="0" animBg="1"/>
      <p:bldP spid="71477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F9CF3F1-7AD2-024B-BB2C-9A3CBB96C195}" type="slidenum">
              <a:rPr lang="en-US" sz="1400">
                <a:latin typeface="Verdana" charset="0"/>
              </a:rPr>
              <a:pPr/>
              <a:t>69</a:t>
            </a:fld>
            <a:endParaRPr lang="en-US" sz="1400">
              <a:latin typeface="Verdana" charset="0"/>
            </a:endParaRPr>
          </a:p>
        </p:txBody>
      </p:sp>
      <p:sp>
        <p:nvSpPr>
          <p:cNvPr id="145410" name="Text Box 2"/>
          <p:cNvSpPr txBox="1">
            <a:spLocks noChangeArrowheads="1"/>
          </p:cNvSpPr>
          <p:nvPr/>
        </p:nvSpPr>
        <p:spPr bwMode="auto">
          <a:xfrm>
            <a:off x="1800225" y="409575"/>
            <a:ext cx="73437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latin typeface="Arial" charset="0"/>
              </a:rPr>
              <a:t>Image pair rectification</a:t>
            </a:r>
          </a:p>
        </p:txBody>
      </p:sp>
      <p:sp>
        <p:nvSpPr>
          <p:cNvPr id="145411" name="Rectangle 3"/>
          <p:cNvSpPr>
            <a:spLocks noChangeArrowheads="1"/>
          </p:cNvSpPr>
          <p:nvPr/>
        </p:nvSpPr>
        <p:spPr bwMode="auto">
          <a:xfrm>
            <a:off x="2209800" y="1039813"/>
            <a:ext cx="297656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a:latin typeface="Arial" charset="0"/>
              </a:rPr>
              <a:t>simplify stereo matching </a:t>
            </a:r>
          </a:p>
          <a:p>
            <a:r>
              <a:rPr lang="en-US" sz="2000">
                <a:latin typeface="Arial" charset="0"/>
              </a:rPr>
              <a:t>by warping the images</a:t>
            </a:r>
          </a:p>
        </p:txBody>
      </p:sp>
      <p:sp>
        <p:nvSpPr>
          <p:cNvPr id="145412" name="Rectangle 4"/>
          <p:cNvSpPr>
            <a:spLocks noChangeArrowheads="1"/>
          </p:cNvSpPr>
          <p:nvPr/>
        </p:nvSpPr>
        <p:spPr bwMode="auto">
          <a:xfrm>
            <a:off x="2363788" y="2338388"/>
            <a:ext cx="6067425"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a:latin typeface="Arial" charset="0"/>
              </a:rPr>
              <a:t>Apply projective transformation so that epipolar lines</a:t>
            </a:r>
          </a:p>
          <a:p>
            <a:r>
              <a:rPr lang="en-US" sz="2000">
                <a:latin typeface="Arial" charset="0"/>
              </a:rPr>
              <a:t>correspond to horizontal scanlines</a:t>
            </a:r>
          </a:p>
        </p:txBody>
      </p:sp>
      <p:sp>
        <p:nvSpPr>
          <p:cNvPr id="145413" name="Rectangle 5"/>
          <p:cNvSpPr>
            <a:spLocks noChangeArrowheads="1"/>
          </p:cNvSpPr>
          <p:nvPr/>
        </p:nvSpPr>
        <p:spPr bwMode="auto">
          <a:xfrm>
            <a:off x="1657350" y="3727450"/>
            <a:ext cx="3254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a:latin typeface="Arial" charset="0"/>
              </a:rPr>
              <a:t>e</a:t>
            </a:r>
          </a:p>
        </p:txBody>
      </p:sp>
      <p:grpSp>
        <p:nvGrpSpPr>
          <p:cNvPr id="145414" name="Group 6"/>
          <p:cNvGrpSpPr>
            <a:grpSpLocks/>
          </p:cNvGrpSpPr>
          <p:nvPr/>
        </p:nvGrpSpPr>
        <p:grpSpPr bwMode="auto">
          <a:xfrm>
            <a:off x="1736725" y="3832225"/>
            <a:ext cx="3108325" cy="1143000"/>
            <a:chOff x="1094" y="2253"/>
            <a:chExt cx="2365" cy="881"/>
          </a:xfrm>
        </p:grpSpPr>
        <p:sp>
          <p:nvSpPr>
            <p:cNvPr id="145430" name="Rectangle 7"/>
            <p:cNvSpPr>
              <a:spLocks noChangeArrowheads="1"/>
            </p:cNvSpPr>
            <p:nvPr/>
          </p:nvSpPr>
          <p:spPr bwMode="auto">
            <a:xfrm>
              <a:off x="2041" y="2253"/>
              <a:ext cx="1415" cy="88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5431" name="Line 8"/>
            <p:cNvSpPr>
              <a:spLocks noChangeShapeType="1"/>
            </p:cNvSpPr>
            <p:nvPr/>
          </p:nvSpPr>
          <p:spPr bwMode="auto">
            <a:xfrm flipH="1">
              <a:off x="1135" y="2253"/>
              <a:ext cx="1965" cy="3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32" name="Line 9"/>
            <p:cNvSpPr>
              <a:spLocks noChangeShapeType="1"/>
            </p:cNvSpPr>
            <p:nvPr/>
          </p:nvSpPr>
          <p:spPr bwMode="auto">
            <a:xfrm flipH="1">
              <a:off x="1157" y="2419"/>
              <a:ext cx="2295" cy="17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33" name="Line 10"/>
            <p:cNvSpPr>
              <a:spLocks noChangeShapeType="1"/>
            </p:cNvSpPr>
            <p:nvPr/>
          </p:nvSpPr>
          <p:spPr bwMode="auto">
            <a:xfrm flipH="1">
              <a:off x="1145" y="2559"/>
              <a:ext cx="2295" cy="4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34" name="Line 11"/>
            <p:cNvSpPr>
              <a:spLocks noChangeShapeType="1"/>
            </p:cNvSpPr>
            <p:nvPr/>
          </p:nvSpPr>
          <p:spPr bwMode="auto">
            <a:xfrm flipH="1" flipV="1">
              <a:off x="1133" y="2605"/>
              <a:ext cx="2312" cy="17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35" name="Line 12"/>
            <p:cNvSpPr>
              <a:spLocks noChangeShapeType="1"/>
            </p:cNvSpPr>
            <p:nvPr/>
          </p:nvSpPr>
          <p:spPr bwMode="auto">
            <a:xfrm flipH="1" flipV="1">
              <a:off x="1155" y="2618"/>
              <a:ext cx="2304" cy="35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36" name="Line 13"/>
            <p:cNvSpPr>
              <a:spLocks noChangeShapeType="1"/>
            </p:cNvSpPr>
            <p:nvPr/>
          </p:nvSpPr>
          <p:spPr bwMode="auto">
            <a:xfrm flipH="1" flipV="1">
              <a:off x="1118" y="2598"/>
              <a:ext cx="2278" cy="52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37" name="Line 14"/>
            <p:cNvSpPr>
              <a:spLocks noChangeShapeType="1"/>
            </p:cNvSpPr>
            <p:nvPr/>
          </p:nvSpPr>
          <p:spPr bwMode="auto">
            <a:xfrm flipH="1" flipV="1">
              <a:off x="1148" y="2611"/>
              <a:ext cx="1440" cy="51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38" name="Oval 15"/>
            <p:cNvSpPr>
              <a:spLocks noChangeArrowheads="1"/>
            </p:cNvSpPr>
            <p:nvPr/>
          </p:nvSpPr>
          <p:spPr bwMode="auto">
            <a:xfrm>
              <a:off x="1094" y="2575"/>
              <a:ext cx="56" cy="56"/>
            </a:xfrm>
            <a:prstGeom prst="ellipse">
              <a:avLst/>
            </a:prstGeom>
            <a:solidFill>
              <a:schemeClr val="tx1"/>
            </a:solidFill>
            <a:ln w="9525">
              <a:solidFill>
                <a:schemeClr val="tx1"/>
              </a:solidFill>
              <a:round/>
              <a:headEnd/>
              <a:tailEnd/>
            </a:ln>
          </p:spPr>
          <p:txBody>
            <a:bodyPr wrap="none" anchor="ctr"/>
            <a:lstStyle/>
            <a:p>
              <a:endParaRPr lang="en-US"/>
            </a:p>
          </p:txBody>
        </p:sp>
      </p:grpSp>
      <p:grpSp>
        <p:nvGrpSpPr>
          <p:cNvPr id="3" name="Group 16"/>
          <p:cNvGrpSpPr>
            <a:grpSpLocks/>
          </p:cNvGrpSpPr>
          <p:nvPr/>
        </p:nvGrpSpPr>
        <p:grpSpPr bwMode="auto">
          <a:xfrm>
            <a:off x="5378450" y="3290888"/>
            <a:ext cx="3321050" cy="2357437"/>
            <a:chOff x="3388" y="2073"/>
            <a:chExt cx="2092" cy="1485"/>
          </a:xfrm>
        </p:grpSpPr>
        <p:sp>
          <p:nvSpPr>
            <p:cNvPr id="145420" name="Line 17"/>
            <p:cNvSpPr>
              <a:spLocks noChangeShapeType="1"/>
            </p:cNvSpPr>
            <p:nvPr/>
          </p:nvSpPr>
          <p:spPr bwMode="auto">
            <a:xfrm flipH="1" flipV="1">
              <a:off x="3539" y="2398"/>
              <a:ext cx="1778" cy="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21" name="Line 18"/>
            <p:cNvSpPr>
              <a:spLocks noChangeShapeType="1"/>
            </p:cNvSpPr>
            <p:nvPr/>
          </p:nvSpPr>
          <p:spPr bwMode="auto">
            <a:xfrm flipH="1">
              <a:off x="3556" y="2572"/>
              <a:ext cx="1909"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22" name="Line 19"/>
            <p:cNvSpPr>
              <a:spLocks noChangeShapeType="1"/>
            </p:cNvSpPr>
            <p:nvPr/>
          </p:nvSpPr>
          <p:spPr bwMode="auto">
            <a:xfrm flipH="1">
              <a:off x="3521" y="2678"/>
              <a:ext cx="1942" cy="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23" name="Line 20"/>
            <p:cNvSpPr>
              <a:spLocks noChangeShapeType="1"/>
            </p:cNvSpPr>
            <p:nvPr/>
          </p:nvSpPr>
          <p:spPr bwMode="auto">
            <a:xfrm flipH="1" flipV="1">
              <a:off x="3520" y="2860"/>
              <a:ext cx="1956" cy="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24" name="Line 21"/>
            <p:cNvSpPr>
              <a:spLocks noChangeShapeType="1"/>
            </p:cNvSpPr>
            <p:nvPr/>
          </p:nvSpPr>
          <p:spPr bwMode="auto">
            <a:xfrm flipH="1">
              <a:off x="3521" y="3027"/>
              <a:ext cx="1958" cy="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25" name="Line 22"/>
            <p:cNvSpPr>
              <a:spLocks noChangeShapeType="1"/>
            </p:cNvSpPr>
            <p:nvPr/>
          </p:nvSpPr>
          <p:spPr bwMode="auto">
            <a:xfrm flipH="1" flipV="1">
              <a:off x="3541" y="3175"/>
              <a:ext cx="188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26" name="Line 23"/>
            <p:cNvSpPr>
              <a:spLocks noChangeShapeType="1"/>
            </p:cNvSpPr>
            <p:nvPr/>
          </p:nvSpPr>
          <p:spPr bwMode="auto">
            <a:xfrm flipH="1" flipV="1">
              <a:off x="3532" y="3262"/>
              <a:ext cx="1540" cy="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5427" name="Freeform 24"/>
            <p:cNvSpPr>
              <a:spLocks/>
            </p:cNvSpPr>
            <p:nvPr/>
          </p:nvSpPr>
          <p:spPr bwMode="auto">
            <a:xfrm>
              <a:off x="4286" y="2168"/>
              <a:ext cx="1194" cy="1390"/>
            </a:xfrm>
            <a:custGeom>
              <a:avLst/>
              <a:gdLst>
                <a:gd name="T0" fmla="*/ 1186 w 1194"/>
                <a:gd name="T1" fmla="*/ 255 h 1390"/>
                <a:gd name="T2" fmla="*/ 1194 w 1194"/>
                <a:gd name="T3" fmla="*/ 983 h 1390"/>
                <a:gd name="T4" fmla="*/ 0 w 1194"/>
                <a:gd name="T5" fmla="*/ 1390 h 1390"/>
                <a:gd name="T6" fmla="*/ 17 w 1194"/>
                <a:gd name="T7" fmla="*/ 0 h 1390"/>
                <a:gd name="T8" fmla="*/ 1186 w 1194"/>
                <a:gd name="T9" fmla="*/ 255 h 1390"/>
                <a:gd name="T10" fmla="*/ 0 60000 65536"/>
                <a:gd name="T11" fmla="*/ 0 60000 65536"/>
                <a:gd name="T12" fmla="*/ 0 60000 65536"/>
                <a:gd name="T13" fmla="*/ 0 60000 65536"/>
                <a:gd name="T14" fmla="*/ 0 60000 65536"/>
                <a:gd name="T15" fmla="*/ 0 w 1194"/>
                <a:gd name="T16" fmla="*/ 0 h 1390"/>
                <a:gd name="T17" fmla="*/ 1194 w 1194"/>
                <a:gd name="T18" fmla="*/ 1390 h 1390"/>
              </a:gdLst>
              <a:ahLst/>
              <a:cxnLst>
                <a:cxn ang="T10">
                  <a:pos x="T0" y="T1"/>
                </a:cxn>
                <a:cxn ang="T11">
                  <a:pos x="T2" y="T3"/>
                </a:cxn>
                <a:cxn ang="T12">
                  <a:pos x="T4" y="T5"/>
                </a:cxn>
                <a:cxn ang="T13">
                  <a:pos x="T6" y="T7"/>
                </a:cxn>
                <a:cxn ang="T14">
                  <a:pos x="T8" y="T9"/>
                </a:cxn>
              </a:cxnLst>
              <a:rect l="T15" t="T16" r="T17" b="T18"/>
              <a:pathLst>
                <a:path w="1194" h="1390">
                  <a:moveTo>
                    <a:pt x="1186" y="255"/>
                  </a:moveTo>
                  <a:lnTo>
                    <a:pt x="1194" y="983"/>
                  </a:lnTo>
                  <a:lnTo>
                    <a:pt x="0" y="1390"/>
                  </a:lnTo>
                  <a:lnTo>
                    <a:pt x="17" y="0"/>
                  </a:lnTo>
                  <a:lnTo>
                    <a:pt x="1186" y="255"/>
                  </a:lnTo>
                  <a:close/>
                </a:path>
              </a:pathLst>
            </a:custGeom>
            <a:noFill/>
            <a:ln w="9525" cap="flat" cmpd="sng">
              <a:solidFill>
                <a:schemeClr val="tx1"/>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5428" name="Rectangle 25"/>
            <p:cNvSpPr>
              <a:spLocks noChangeArrowheads="1"/>
            </p:cNvSpPr>
            <p:nvPr/>
          </p:nvSpPr>
          <p:spPr bwMode="auto">
            <a:xfrm>
              <a:off x="3472" y="2073"/>
              <a:ext cx="20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a:latin typeface="Arial" charset="0"/>
                </a:rPr>
                <a:t>e</a:t>
              </a:r>
            </a:p>
          </p:txBody>
        </p:sp>
        <p:sp>
          <p:nvSpPr>
            <p:cNvPr id="145429" name="Line 26"/>
            <p:cNvSpPr>
              <a:spLocks noChangeShapeType="1"/>
            </p:cNvSpPr>
            <p:nvPr/>
          </p:nvSpPr>
          <p:spPr bwMode="auto">
            <a:xfrm flipH="1">
              <a:off x="3388" y="2321"/>
              <a:ext cx="339"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733211" name="Rectangle 27"/>
          <p:cNvSpPr>
            <a:spLocks noChangeArrowheads="1"/>
          </p:cNvSpPr>
          <p:nvPr/>
        </p:nvSpPr>
        <p:spPr bwMode="auto">
          <a:xfrm>
            <a:off x="2263775" y="5240338"/>
            <a:ext cx="28622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a:latin typeface="Arial" charset="0"/>
              </a:rPr>
              <a:t>map epipole e to (1,0,0)</a:t>
            </a:r>
          </a:p>
        </p:txBody>
      </p:sp>
      <p:sp>
        <p:nvSpPr>
          <p:cNvPr id="733212" name="Rectangle 28"/>
          <p:cNvSpPr>
            <a:spLocks noChangeArrowheads="1"/>
          </p:cNvSpPr>
          <p:nvPr/>
        </p:nvSpPr>
        <p:spPr bwMode="auto">
          <a:xfrm>
            <a:off x="2230438" y="5664200"/>
            <a:ext cx="36814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a:latin typeface="Arial" charset="0"/>
              </a:rPr>
              <a:t>try to minimize image distortion</a:t>
            </a:r>
          </a:p>
        </p:txBody>
      </p:sp>
      <p:sp>
        <p:nvSpPr>
          <p:cNvPr id="733213" name="Rectangle 29"/>
          <p:cNvSpPr>
            <a:spLocks noChangeArrowheads="1"/>
          </p:cNvSpPr>
          <p:nvPr/>
        </p:nvSpPr>
        <p:spPr bwMode="auto">
          <a:xfrm>
            <a:off x="2252663" y="6208713"/>
            <a:ext cx="55308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2000">
                <a:latin typeface="Arial" charset="0"/>
              </a:rPr>
              <a:t>problem when epipole in (or close to) the image</a:t>
            </a:r>
          </a:p>
        </p:txBody>
      </p:sp>
      <p:graphicFrame>
        <p:nvGraphicFramePr>
          <p:cNvPr id="733214" name="Object 2"/>
          <p:cNvGraphicFramePr>
            <a:graphicFrameLocks noChangeAspect="1"/>
          </p:cNvGraphicFramePr>
          <p:nvPr/>
        </p:nvGraphicFramePr>
        <p:xfrm>
          <a:off x="371475" y="5106988"/>
          <a:ext cx="1014413" cy="973137"/>
        </p:xfrm>
        <a:graphic>
          <a:graphicData uri="http://schemas.openxmlformats.org/presentationml/2006/ole">
            <mc:AlternateContent xmlns:mc="http://schemas.openxmlformats.org/markup-compatibility/2006">
              <mc:Choice xmlns:v="urn:schemas-microsoft-com:vml" Requires="v">
                <p:oleObj spid="_x0000_s145461" name="Equation" r:id="rId4" imgW="0" imgH="0" progId="Equation.3">
                  <p:embed/>
                </p:oleObj>
              </mc:Choice>
              <mc:Fallback>
                <p:oleObj name="Equation" r:id="rId4" imgW="0" imgH="0" progId="Equation.3">
                  <p:embed/>
                  <p:pic>
                    <p:nvPicPr>
                      <p:cNvPr id="0" name="Object 2"/>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71475" y="5106988"/>
                        <a:ext cx="1014413" cy="973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33211"/>
                                        </p:tgtEl>
                                        <p:attrNameLst>
                                          <p:attrName>style.visibility</p:attrName>
                                        </p:attrNameLst>
                                      </p:cBhvr>
                                      <p:to>
                                        <p:strVal val="visible"/>
                                      </p:to>
                                    </p:set>
                                    <p:animEffect transition="in" filter="dissolve">
                                      <p:cBhvr>
                                        <p:cTn id="10" dur="500"/>
                                        <p:tgtEl>
                                          <p:spTgt spid="733211"/>
                                        </p:tgtEl>
                                      </p:cBhvr>
                                    </p:animEffect>
                                  </p:childTnLst>
                                </p:cTn>
                              </p:par>
                              <p:par>
                                <p:cTn id="11" presetID="1" presetClass="entr" presetSubtype="0" fill="hold" nodeType="withEffect">
                                  <p:stCondLst>
                                    <p:cond delay="0"/>
                                  </p:stCondLst>
                                  <p:childTnLst>
                                    <p:set>
                                      <p:cBhvr>
                                        <p:cTn id="12" dur="1" fill="hold">
                                          <p:stCondLst>
                                            <p:cond delay="499"/>
                                          </p:stCondLst>
                                        </p:cTn>
                                        <p:tgtEl>
                                          <p:spTgt spid="7332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3212"/>
                                        </p:tgtEl>
                                        <p:attrNameLst>
                                          <p:attrName>style.visibility</p:attrName>
                                        </p:attrNameLst>
                                      </p:cBhvr>
                                      <p:to>
                                        <p:strVal val="visible"/>
                                      </p:to>
                                    </p:set>
                                    <p:animEffect transition="in" filter="dissolve">
                                      <p:cBhvr>
                                        <p:cTn id="17" dur="500"/>
                                        <p:tgtEl>
                                          <p:spTgt spid="7332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33213"/>
                                        </p:tgtEl>
                                        <p:attrNameLst>
                                          <p:attrName>style.visibility</p:attrName>
                                        </p:attrNameLst>
                                      </p:cBhvr>
                                      <p:to>
                                        <p:strVal val="visible"/>
                                      </p:to>
                                    </p:set>
                                    <p:animEffect transition="in" filter="dissolve">
                                      <p:cBhvr>
                                        <p:cTn id="22" dur="500"/>
                                        <p:tgtEl>
                                          <p:spTgt spid="733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211" grpId="0"/>
      <p:bldP spid="733212" grpId="0"/>
      <p:bldP spid="7332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latin typeface="Verdana" charset="0"/>
              </a:rPr>
              <a:t>Standard stereo geometry</a:t>
            </a:r>
          </a:p>
        </p:txBody>
      </p:sp>
      <p:pic>
        <p:nvPicPr>
          <p:cNvPr id="24578" name="Picture 4" descr="bumblebee"/>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391400" y="1433513"/>
            <a:ext cx="1614488" cy="839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4579" name="Group 47"/>
          <p:cNvGrpSpPr>
            <a:grpSpLocks/>
          </p:cNvGrpSpPr>
          <p:nvPr/>
        </p:nvGrpSpPr>
        <p:grpSpPr bwMode="auto">
          <a:xfrm>
            <a:off x="1943100" y="2311400"/>
            <a:ext cx="3419475" cy="2530475"/>
            <a:chOff x="1166" y="1718"/>
            <a:chExt cx="2154" cy="1594"/>
          </a:xfrm>
        </p:grpSpPr>
        <p:sp>
          <p:nvSpPr>
            <p:cNvPr id="24585" name="AutoShape 9"/>
            <p:cNvSpPr>
              <a:spLocks noChangeAspect="1" noChangeArrowheads="1"/>
            </p:cNvSpPr>
            <p:nvPr/>
          </p:nvSpPr>
          <p:spPr bwMode="auto">
            <a:xfrm rot="20053909" flipH="1">
              <a:off x="1408" y="1718"/>
              <a:ext cx="1637" cy="1495"/>
            </a:xfrm>
            <a:prstGeom prst="parallelogram">
              <a:avLst>
                <a:gd name="adj" fmla="val 35394"/>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4586" name="Oval 10"/>
            <p:cNvSpPr>
              <a:spLocks noChangeArrowheads="1"/>
            </p:cNvSpPr>
            <p:nvPr/>
          </p:nvSpPr>
          <p:spPr bwMode="auto">
            <a:xfrm>
              <a:off x="1166" y="2143"/>
              <a:ext cx="20" cy="20"/>
            </a:xfrm>
            <a:prstGeom prst="ellipse">
              <a:avLst/>
            </a:prstGeom>
            <a:solidFill>
              <a:schemeClr val="bg1"/>
            </a:solidFill>
            <a:ln w="9525">
              <a:solidFill>
                <a:schemeClr val="tx1"/>
              </a:solidFill>
              <a:round/>
              <a:headEnd/>
              <a:tailEnd/>
            </a:ln>
          </p:spPr>
          <p:txBody>
            <a:bodyPr wrap="none" anchor="ctr"/>
            <a:lstStyle/>
            <a:p>
              <a:endParaRPr lang="en-US"/>
            </a:p>
          </p:txBody>
        </p:sp>
        <p:sp>
          <p:nvSpPr>
            <p:cNvPr id="24587" name="Oval 11"/>
            <p:cNvSpPr>
              <a:spLocks noChangeArrowheads="1"/>
            </p:cNvSpPr>
            <p:nvPr/>
          </p:nvSpPr>
          <p:spPr bwMode="auto">
            <a:xfrm>
              <a:off x="2302" y="3267"/>
              <a:ext cx="20" cy="20"/>
            </a:xfrm>
            <a:prstGeom prst="ellipse">
              <a:avLst/>
            </a:prstGeom>
            <a:solidFill>
              <a:schemeClr val="bg1"/>
            </a:solidFill>
            <a:ln w="9525">
              <a:solidFill>
                <a:schemeClr val="tx1"/>
              </a:solidFill>
              <a:round/>
              <a:headEnd/>
              <a:tailEnd/>
            </a:ln>
          </p:spPr>
          <p:txBody>
            <a:bodyPr wrap="none" anchor="ctr"/>
            <a:lstStyle/>
            <a:p>
              <a:endParaRPr lang="en-US"/>
            </a:p>
          </p:txBody>
        </p:sp>
        <p:sp>
          <p:nvSpPr>
            <p:cNvPr id="24588" name="Freeform 12"/>
            <p:cNvSpPr>
              <a:spLocks noChangeAspect="1"/>
            </p:cNvSpPr>
            <p:nvPr/>
          </p:nvSpPr>
          <p:spPr bwMode="auto">
            <a:xfrm>
              <a:off x="1169" y="1855"/>
              <a:ext cx="2151" cy="1409"/>
            </a:xfrm>
            <a:custGeom>
              <a:avLst/>
              <a:gdLst>
                <a:gd name="T0" fmla="*/ 0 w 3312"/>
                <a:gd name="T1" fmla="*/ 22 h 2160"/>
                <a:gd name="T2" fmla="*/ 77 w 3312"/>
                <a:gd name="T3" fmla="*/ 0 h 2160"/>
                <a:gd name="T4" fmla="*/ 162 w 3312"/>
                <a:gd name="T5" fmla="*/ 87 h 2160"/>
                <a:gd name="T6" fmla="*/ 84 w 3312"/>
                <a:gd name="T7" fmla="*/ 108 h 2160"/>
                <a:gd name="T8" fmla="*/ 0 60000 65536"/>
                <a:gd name="T9" fmla="*/ 0 60000 65536"/>
                <a:gd name="T10" fmla="*/ 0 60000 65536"/>
                <a:gd name="T11" fmla="*/ 0 60000 65536"/>
                <a:gd name="T12" fmla="*/ 0 w 3312"/>
                <a:gd name="T13" fmla="*/ 0 h 2160"/>
                <a:gd name="T14" fmla="*/ 3312 w 3312"/>
                <a:gd name="T15" fmla="*/ 2160 h 2160"/>
              </a:gdLst>
              <a:ahLst/>
              <a:cxnLst>
                <a:cxn ang="T8">
                  <a:pos x="T0" y="T1"/>
                </a:cxn>
                <a:cxn ang="T9">
                  <a:pos x="T2" y="T3"/>
                </a:cxn>
                <a:cxn ang="T10">
                  <a:pos x="T4" y="T5"/>
                </a:cxn>
                <a:cxn ang="T11">
                  <a:pos x="T6" y="T7"/>
                </a:cxn>
              </a:cxnLst>
              <a:rect l="T12" t="T13" r="T14" b="T15"/>
              <a:pathLst>
                <a:path w="3312" h="2160">
                  <a:moveTo>
                    <a:pt x="0" y="432"/>
                  </a:moveTo>
                  <a:lnTo>
                    <a:pt x="1584" y="0"/>
                  </a:lnTo>
                  <a:lnTo>
                    <a:pt x="3312" y="1728"/>
                  </a:lnTo>
                  <a:lnTo>
                    <a:pt x="1728" y="216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589" name="Freeform 13"/>
            <p:cNvSpPr>
              <a:spLocks noChangeAspect="1"/>
            </p:cNvSpPr>
            <p:nvPr/>
          </p:nvSpPr>
          <p:spPr bwMode="auto">
            <a:xfrm>
              <a:off x="1194" y="2020"/>
              <a:ext cx="2119" cy="1240"/>
            </a:xfrm>
            <a:custGeom>
              <a:avLst/>
              <a:gdLst>
                <a:gd name="T0" fmla="*/ 0 w 3306"/>
                <a:gd name="T1" fmla="*/ 9 h 1926"/>
                <a:gd name="T2" fmla="*/ 70 w 3306"/>
                <a:gd name="T3" fmla="*/ 0 h 1926"/>
                <a:gd name="T4" fmla="*/ 147 w 3306"/>
                <a:gd name="T5" fmla="*/ 79 h 1926"/>
                <a:gd name="T6" fmla="*/ 77 w 3306"/>
                <a:gd name="T7" fmla="*/ 88 h 1926"/>
                <a:gd name="T8" fmla="*/ 0 60000 65536"/>
                <a:gd name="T9" fmla="*/ 0 60000 65536"/>
                <a:gd name="T10" fmla="*/ 0 60000 65536"/>
                <a:gd name="T11" fmla="*/ 0 60000 65536"/>
                <a:gd name="T12" fmla="*/ 0 w 3306"/>
                <a:gd name="T13" fmla="*/ 0 h 1926"/>
                <a:gd name="T14" fmla="*/ 3306 w 3306"/>
                <a:gd name="T15" fmla="*/ 1926 h 1926"/>
              </a:gdLst>
              <a:ahLst/>
              <a:cxnLst>
                <a:cxn ang="T8">
                  <a:pos x="T0" y="T1"/>
                </a:cxn>
                <a:cxn ang="T9">
                  <a:pos x="T2" y="T3"/>
                </a:cxn>
                <a:cxn ang="T10">
                  <a:pos x="T4" y="T5"/>
                </a:cxn>
                <a:cxn ang="T11">
                  <a:pos x="T6" y="T7"/>
                </a:cxn>
              </a:cxnLst>
              <a:rect l="T12" t="T13" r="T14" b="T15"/>
              <a:pathLst>
                <a:path w="3306" h="1926">
                  <a:moveTo>
                    <a:pt x="0" y="198"/>
                  </a:moveTo>
                  <a:lnTo>
                    <a:pt x="1566" y="0"/>
                  </a:lnTo>
                  <a:lnTo>
                    <a:pt x="3306" y="1728"/>
                  </a:lnTo>
                  <a:lnTo>
                    <a:pt x="1728" y="1926"/>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590" name="Freeform 14"/>
            <p:cNvSpPr>
              <a:spLocks noChangeAspect="1"/>
            </p:cNvSpPr>
            <p:nvPr/>
          </p:nvSpPr>
          <p:spPr bwMode="auto">
            <a:xfrm>
              <a:off x="1169" y="2153"/>
              <a:ext cx="2066" cy="1116"/>
            </a:xfrm>
            <a:custGeom>
              <a:avLst/>
              <a:gdLst>
                <a:gd name="T0" fmla="*/ 0 w 3216"/>
                <a:gd name="T1" fmla="*/ 0 h 1728"/>
                <a:gd name="T2" fmla="*/ 69 w 3216"/>
                <a:gd name="T3" fmla="*/ 1 h 1728"/>
                <a:gd name="T4" fmla="*/ 145 w 3216"/>
                <a:gd name="T5" fmla="*/ 80 h 1728"/>
                <a:gd name="T6" fmla="*/ 78 w 3216"/>
                <a:gd name="T7" fmla="*/ 81 h 1728"/>
                <a:gd name="T8" fmla="*/ 0 60000 65536"/>
                <a:gd name="T9" fmla="*/ 0 60000 65536"/>
                <a:gd name="T10" fmla="*/ 0 60000 65536"/>
                <a:gd name="T11" fmla="*/ 0 60000 65536"/>
                <a:gd name="T12" fmla="*/ 0 w 3216"/>
                <a:gd name="T13" fmla="*/ 0 h 1728"/>
                <a:gd name="T14" fmla="*/ 3216 w 3216"/>
                <a:gd name="T15" fmla="*/ 1728 h 1728"/>
              </a:gdLst>
              <a:ahLst/>
              <a:cxnLst>
                <a:cxn ang="T8">
                  <a:pos x="T0" y="T1"/>
                </a:cxn>
                <a:cxn ang="T9">
                  <a:pos x="T2" y="T3"/>
                </a:cxn>
                <a:cxn ang="T10">
                  <a:pos x="T4" y="T5"/>
                </a:cxn>
                <a:cxn ang="T11">
                  <a:pos x="T6" y="T7"/>
                </a:cxn>
              </a:cxnLst>
              <a:rect l="T12" t="T13" r="T14" b="T15"/>
              <a:pathLst>
                <a:path w="3216" h="1728">
                  <a:moveTo>
                    <a:pt x="0" y="0"/>
                  </a:moveTo>
                  <a:lnTo>
                    <a:pt x="1518" y="30"/>
                  </a:lnTo>
                  <a:lnTo>
                    <a:pt x="3216" y="1716"/>
                  </a:lnTo>
                  <a:lnTo>
                    <a:pt x="1728" y="1728"/>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591" name="Line 29"/>
            <p:cNvSpPr>
              <a:spLocks noChangeAspect="1" noChangeShapeType="1"/>
            </p:cNvSpPr>
            <p:nvPr/>
          </p:nvSpPr>
          <p:spPr bwMode="auto">
            <a:xfrm>
              <a:off x="1651" y="1920"/>
              <a:ext cx="1116" cy="1102"/>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2" name="Line 30"/>
            <p:cNvSpPr>
              <a:spLocks noChangeAspect="1" noChangeShapeType="1"/>
            </p:cNvSpPr>
            <p:nvPr/>
          </p:nvSpPr>
          <p:spPr bwMode="auto">
            <a:xfrm>
              <a:off x="1651" y="2014"/>
              <a:ext cx="1126" cy="1112"/>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3" name="Line 31"/>
            <p:cNvSpPr>
              <a:spLocks noChangeAspect="1" noChangeShapeType="1"/>
            </p:cNvSpPr>
            <p:nvPr/>
          </p:nvSpPr>
          <p:spPr bwMode="auto">
            <a:xfrm>
              <a:off x="1651" y="2088"/>
              <a:ext cx="1116" cy="1102"/>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4" name="Line 32"/>
            <p:cNvSpPr>
              <a:spLocks noChangeAspect="1" noChangeShapeType="1"/>
            </p:cNvSpPr>
            <p:nvPr/>
          </p:nvSpPr>
          <p:spPr bwMode="auto">
            <a:xfrm>
              <a:off x="1651" y="2156"/>
              <a:ext cx="1121" cy="110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5" name="AutoShape 35"/>
            <p:cNvSpPr>
              <a:spLocks noChangeAspect="1" noChangeArrowheads="1"/>
            </p:cNvSpPr>
            <p:nvPr/>
          </p:nvSpPr>
          <p:spPr bwMode="auto">
            <a:xfrm rot="-5400000">
              <a:off x="1496" y="2066"/>
              <a:ext cx="860" cy="462"/>
            </a:xfrm>
            <a:prstGeom prst="parallelogram">
              <a:avLst>
                <a:gd name="adj" fmla="val 98262"/>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4596" name="AutoShape 36"/>
            <p:cNvSpPr>
              <a:spLocks noChangeAspect="1" noChangeArrowheads="1"/>
            </p:cNvSpPr>
            <p:nvPr/>
          </p:nvSpPr>
          <p:spPr bwMode="auto">
            <a:xfrm rot="-5400000">
              <a:off x="2095" y="2651"/>
              <a:ext cx="860" cy="462"/>
            </a:xfrm>
            <a:prstGeom prst="parallelogram">
              <a:avLst>
                <a:gd name="adj" fmla="val 98262"/>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4597" name="Line 38"/>
            <p:cNvSpPr>
              <a:spLocks noChangeShapeType="1"/>
            </p:cNvSpPr>
            <p:nvPr/>
          </p:nvSpPr>
          <p:spPr bwMode="auto">
            <a:xfrm flipH="1">
              <a:off x="1455" y="1869"/>
              <a:ext cx="238" cy="571"/>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8" name="Line 39"/>
            <p:cNvSpPr>
              <a:spLocks noChangeShapeType="1"/>
            </p:cNvSpPr>
            <p:nvPr/>
          </p:nvSpPr>
          <p:spPr bwMode="auto">
            <a:xfrm flipH="1">
              <a:off x="1457" y="2322"/>
              <a:ext cx="697" cy="122"/>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599" name="Line 40"/>
            <p:cNvSpPr>
              <a:spLocks noChangeShapeType="1"/>
            </p:cNvSpPr>
            <p:nvPr/>
          </p:nvSpPr>
          <p:spPr bwMode="auto">
            <a:xfrm flipH="1" flipV="1">
              <a:off x="1456" y="2444"/>
              <a:ext cx="700" cy="281"/>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600" name="Line 41"/>
            <p:cNvSpPr>
              <a:spLocks noChangeShapeType="1"/>
            </p:cNvSpPr>
            <p:nvPr/>
          </p:nvSpPr>
          <p:spPr bwMode="auto">
            <a:xfrm flipH="1">
              <a:off x="1456" y="2274"/>
              <a:ext cx="239" cy="17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601" name="Line 43"/>
            <p:cNvSpPr>
              <a:spLocks noChangeShapeType="1"/>
            </p:cNvSpPr>
            <p:nvPr/>
          </p:nvSpPr>
          <p:spPr bwMode="auto">
            <a:xfrm flipH="1">
              <a:off x="2055" y="2455"/>
              <a:ext cx="238" cy="571"/>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602" name="Line 44"/>
            <p:cNvSpPr>
              <a:spLocks noChangeShapeType="1"/>
            </p:cNvSpPr>
            <p:nvPr/>
          </p:nvSpPr>
          <p:spPr bwMode="auto">
            <a:xfrm flipH="1">
              <a:off x="2057" y="2908"/>
              <a:ext cx="697" cy="122"/>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603" name="Line 45"/>
            <p:cNvSpPr>
              <a:spLocks noChangeShapeType="1"/>
            </p:cNvSpPr>
            <p:nvPr/>
          </p:nvSpPr>
          <p:spPr bwMode="auto">
            <a:xfrm flipH="1" flipV="1">
              <a:off x="2056" y="3030"/>
              <a:ext cx="700" cy="281"/>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4604" name="Line 46"/>
            <p:cNvSpPr>
              <a:spLocks noChangeShapeType="1"/>
            </p:cNvSpPr>
            <p:nvPr/>
          </p:nvSpPr>
          <p:spPr bwMode="auto">
            <a:xfrm flipH="1">
              <a:off x="2056" y="2860"/>
              <a:ext cx="239" cy="17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pic>
        <p:nvPicPr>
          <p:cNvPr id="24580" name="Picture 48" descr="txp_fig"/>
          <p:cNvPicPr>
            <a:picLocks noChangeAspect="1" noChangeArrowheads="1"/>
          </p:cNvPicPr>
          <p:nvPr>
            <p:custDataLst>
              <p:tags r:id="rId1"/>
            </p:custDataLst>
          </p:nvPr>
        </p:nvPicPr>
        <p:blipFill>
          <a:blip r:embed="rId7" cstate="email">
            <a:extLst>
              <a:ext uri="{28A0092B-C50C-407E-A947-70E740481C1C}">
                <a14:useLocalDpi xmlns:a14="http://schemas.microsoft.com/office/drawing/2010/main" val="0"/>
              </a:ext>
            </a:extLst>
          </a:blip>
          <a:srcRect/>
          <a:stretch>
            <a:fillRect/>
          </a:stretch>
        </p:blipFill>
        <p:spPr bwMode="auto">
          <a:xfrm>
            <a:off x="5984875" y="3184525"/>
            <a:ext cx="2776538" cy="865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1" name="Text Box 62"/>
          <p:cNvSpPr txBox="1">
            <a:spLocks noChangeArrowheads="1"/>
          </p:cNvSpPr>
          <p:nvPr/>
        </p:nvSpPr>
        <p:spPr bwMode="auto">
          <a:xfrm>
            <a:off x="5816600" y="2747963"/>
            <a:ext cx="30797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latin typeface="Arial Unicode MS" charset="0"/>
              </a:rPr>
              <a:t>pure translation along X-axis</a:t>
            </a:r>
          </a:p>
        </p:txBody>
      </p:sp>
      <p:pic>
        <p:nvPicPr>
          <p:cNvPr id="24582" name="Picture 65" descr="txp_fig"/>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val="0"/>
              </a:ext>
            </a:extLst>
          </a:blip>
          <a:srcRect/>
          <a:stretch>
            <a:fillRect/>
          </a:stretch>
        </p:blipFill>
        <p:spPr bwMode="auto">
          <a:xfrm>
            <a:off x="5975350" y="4257675"/>
            <a:ext cx="1387475" cy="865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3" name="Picture 69" descr="txp_fig"/>
          <p:cNvPicPr>
            <a:picLocks noChangeAspect="1" noChangeArrowheads="1"/>
          </p:cNvPicPr>
          <p:nvPr>
            <p:custDataLst>
              <p:tags r:id="rId3"/>
            </p:custDataLst>
          </p:nvPr>
        </p:nvPicPr>
        <p:blipFill>
          <a:blip r:embed="rId9" cstate="email">
            <a:extLst>
              <a:ext uri="{28A0092B-C50C-407E-A947-70E740481C1C}">
                <a14:useLocalDpi xmlns:a14="http://schemas.microsoft.com/office/drawing/2010/main" val="0"/>
              </a:ext>
            </a:extLst>
          </a:blip>
          <a:srcRect/>
          <a:stretch>
            <a:fillRect/>
          </a:stretch>
        </p:blipFill>
        <p:spPr bwMode="auto">
          <a:xfrm>
            <a:off x="5724525" y="5248275"/>
            <a:ext cx="1684338" cy="865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4" name="TextBox 28"/>
          <p:cNvSpPr txBox="1">
            <a:spLocks noChangeArrowheads="1"/>
          </p:cNvSpPr>
          <p:nvPr/>
        </p:nvSpPr>
        <p:spPr bwMode="auto">
          <a:xfrm>
            <a:off x="7210425" y="2160588"/>
            <a:ext cx="17859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400"/>
              <a:t>PointGrey Bumblebee</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F53E0A66-8A7B-0F4A-A7F2-1755D9E75064}" type="slidenum">
              <a:rPr lang="en-US" sz="1400">
                <a:latin typeface="Verdana" charset="0"/>
              </a:rPr>
              <a:pPr/>
              <a:t>70</a:t>
            </a:fld>
            <a:endParaRPr lang="en-US" sz="1400">
              <a:latin typeface="Verdana" charset="0"/>
            </a:endParaRPr>
          </a:p>
        </p:txBody>
      </p:sp>
      <p:sp>
        <p:nvSpPr>
          <p:cNvPr id="147458" name="Rectangle 2"/>
          <p:cNvSpPr>
            <a:spLocks noGrp="1" noChangeArrowheads="1"/>
          </p:cNvSpPr>
          <p:nvPr>
            <p:ph type="title"/>
          </p:nvPr>
        </p:nvSpPr>
        <p:spPr/>
        <p:txBody>
          <a:bodyPr/>
          <a:lstStyle/>
          <a:p>
            <a:r>
              <a:rPr lang="de-DE">
                <a:latin typeface="Verdana" charset="0"/>
              </a:rPr>
              <a:t>Planar rectification</a:t>
            </a:r>
            <a:endParaRPr lang="en-GB">
              <a:latin typeface="Verdana" charset="0"/>
            </a:endParaRPr>
          </a:p>
        </p:txBody>
      </p:sp>
      <p:sp>
        <p:nvSpPr>
          <p:cNvPr id="147459" name="AutoShape 3"/>
          <p:cNvSpPr>
            <a:spLocks noChangeArrowheads="1"/>
          </p:cNvSpPr>
          <p:nvPr/>
        </p:nvSpPr>
        <p:spPr bwMode="auto">
          <a:xfrm rot="-5400000">
            <a:off x="1588294" y="2942432"/>
            <a:ext cx="4479925" cy="2408237"/>
          </a:xfrm>
          <a:prstGeom prst="parallelogram">
            <a:avLst>
              <a:gd name="adj" fmla="val 98197"/>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 name="Group 4"/>
          <p:cNvGrpSpPr>
            <a:grpSpLocks/>
          </p:cNvGrpSpPr>
          <p:nvPr/>
        </p:nvGrpSpPr>
        <p:grpSpPr bwMode="auto">
          <a:xfrm>
            <a:off x="2378075" y="2801938"/>
            <a:ext cx="2522538" cy="2794000"/>
            <a:chOff x="1816" y="1885"/>
            <a:chExt cx="1589" cy="1760"/>
          </a:xfrm>
        </p:grpSpPr>
        <p:sp>
          <p:nvSpPr>
            <p:cNvPr id="147513" name="AutoShape 5"/>
            <p:cNvSpPr>
              <a:spLocks noChangeArrowheads="1"/>
            </p:cNvSpPr>
            <p:nvPr/>
          </p:nvSpPr>
          <p:spPr bwMode="auto">
            <a:xfrm rot="5400000">
              <a:off x="1492" y="2209"/>
              <a:ext cx="780" cy="132"/>
            </a:xfrm>
            <a:prstGeom prst="parallelogram">
              <a:avLst>
                <a:gd name="adj" fmla="val 254994"/>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7514" name="AutoShape 6"/>
            <p:cNvSpPr>
              <a:spLocks noChangeArrowheads="1"/>
            </p:cNvSpPr>
            <p:nvPr/>
          </p:nvSpPr>
          <p:spPr bwMode="auto">
            <a:xfrm rot="5400000">
              <a:off x="2805" y="3045"/>
              <a:ext cx="629" cy="571"/>
            </a:xfrm>
            <a:prstGeom prst="parallelogram">
              <a:avLst>
                <a:gd name="adj" fmla="val 33409"/>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
        <p:nvSpPr>
          <p:cNvPr id="147461" name="AutoShape 7"/>
          <p:cNvSpPr>
            <a:spLocks noChangeArrowheads="1"/>
          </p:cNvSpPr>
          <p:nvPr/>
        </p:nvSpPr>
        <p:spPr bwMode="auto">
          <a:xfrm rot="20053909" flipH="1">
            <a:off x="2371725" y="2489200"/>
            <a:ext cx="3511550" cy="3206750"/>
          </a:xfrm>
          <a:prstGeom prst="parallelogram">
            <a:avLst>
              <a:gd name="adj" fmla="val 35396"/>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7462" name="Oval 8"/>
          <p:cNvSpPr>
            <a:spLocks noChangeArrowheads="1"/>
          </p:cNvSpPr>
          <p:nvPr/>
        </p:nvSpPr>
        <p:spPr bwMode="auto">
          <a:xfrm>
            <a:off x="1851025" y="3402013"/>
            <a:ext cx="31750" cy="31750"/>
          </a:xfrm>
          <a:prstGeom prst="ellipse">
            <a:avLst/>
          </a:prstGeom>
          <a:solidFill>
            <a:schemeClr val="bg1"/>
          </a:solidFill>
          <a:ln w="9525">
            <a:solidFill>
              <a:schemeClr val="tx1"/>
            </a:solidFill>
            <a:round/>
            <a:headEnd/>
            <a:tailEnd/>
          </a:ln>
        </p:spPr>
        <p:txBody>
          <a:bodyPr wrap="none" anchor="ctr"/>
          <a:lstStyle/>
          <a:p>
            <a:endParaRPr lang="en-US"/>
          </a:p>
        </p:txBody>
      </p:sp>
      <p:sp>
        <p:nvSpPr>
          <p:cNvPr id="147463" name="Oval 9"/>
          <p:cNvSpPr>
            <a:spLocks noChangeArrowheads="1"/>
          </p:cNvSpPr>
          <p:nvPr/>
        </p:nvSpPr>
        <p:spPr bwMode="auto">
          <a:xfrm>
            <a:off x="4246563" y="5795963"/>
            <a:ext cx="31750" cy="31750"/>
          </a:xfrm>
          <a:prstGeom prst="ellipse">
            <a:avLst/>
          </a:prstGeom>
          <a:solidFill>
            <a:schemeClr val="bg1"/>
          </a:solidFill>
          <a:ln w="9525">
            <a:solidFill>
              <a:schemeClr val="tx1"/>
            </a:solidFill>
            <a:round/>
            <a:headEnd/>
            <a:tailEnd/>
          </a:ln>
        </p:spPr>
        <p:txBody>
          <a:bodyPr wrap="none" anchor="ctr"/>
          <a:lstStyle/>
          <a:p>
            <a:endParaRPr lang="en-US"/>
          </a:p>
        </p:txBody>
      </p:sp>
      <p:sp>
        <p:nvSpPr>
          <p:cNvPr id="147464" name="Freeform 10"/>
          <p:cNvSpPr>
            <a:spLocks/>
          </p:cNvSpPr>
          <p:nvPr/>
        </p:nvSpPr>
        <p:spPr bwMode="auto">
          <a:xfrm>
            <a:off x="1855788" y="2809875"/>
            <a:ext cx="4581525" cy="3001963"/>
          </a:xfrm>
          <a:custGeom>
            <a:avLst/>
            <a:gdLst>
              <a:gd name="T0" fmla="*/ 0 w 3312"/>
              <a:gd name="T1" fmla="*/ 2147483647 h 2160"/>
              <a:gd name="T2" fmla="*/ 2147483647 w 3312"/>
              <a:gd name="T3" fmla="*/ 0 h 2160"/>
              <a:gd name="T4" fmla="*/ 2147483647 w 3312"/>
              <a:gd name="T5" fmla="*/ 2147483647 h 2160"/>
              <a:gd name="T6" fmla="*/ 2147483647 w 3312"/>
              <a:gd name="T7" fmla="*/ 2147483647 h 2160"/>
              <a:gd name="T8" fmla="*/ 0 60000 65536"/>
              <a:gd name="T9" fmla="*/ 0 60000 65536"/>
              <a:gd name="T10" fmla="*/ 0 60000 65536"/>
              <a:gd name="T11" fmla="*/ 0 60000 65536"/>
              <a:gd name="T12" fmla="*/ 0 w 3312"/>
              <a:gd name="T13" fmla="*/ 0 h 2160"/>
              <a:gd name="T14" fmla="*/ 3312 w 3312"/>
              <a:gd name="T15" fmla="*/ 2160 h 2160"/>
            </a:gdLst>
            <a:ahLst/>
            <a:cxnLst>
              <a:cxn ang="T8">
                <a:pos x="T0" y="T1"/>
              </a:cxn>
              <a:cxn ang="T9">
                <a:pos x="T2" y="T3"/>
              </a:cxn>
              <a:cxn ang="T10">
                <a:pos x="T4" y="T5"/>
              </a:cxn>
              <a:cxn ang="T11">
                <a:pos x="T6" y="T7"/>
              </a:cxn>
            </a:cxnLst>
            <a:rect l="T12" t="T13" r="T14" b="T15"/>
            <a:pathLst>
              <a:path w="3312" h="2160">
                <a:moveTo>
                  <a:pt x="0" y="432"/>
                </a:moveTo>
                <a:lnTo>
                  <a:pt x="1584" y="0"/>
                </a:lnTo>
                <a:lnTo>
                  <a:pt x="3312" y="1728"/>
                </a:lnTo>
                <a:lnTo>
                  <a:pt x="1728" y="2160"/>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7465" name="Freeform 11"/>
          <p:cNvSpPr>
            <a:spLocks/>
          </p:cNvSpPr>
          <p:nvPr/>
        </p:nvSpPr>
        <p:spPr bwMode="auto">
          <a:xfrm>
            <a:off x="1855788" y="3135313"/>
            <a:ext cx="4573587" cy="2676525"/>
          </a:xfrm>
          <a:custGeom>
            <a:avLst/>
            <a:gdLst>
              <a:gd name="T0" fmla="*/ 0 w 3306"/>
              <a:gd name="T1" fmla="*/ 2147483647 h 1926"/>
              <a:gd name="T2" fmla="*/ 2147483647 w 3306"/>
              <a:gd name="T3" fmla="*/ 0 h 1926"/>
              <a:gd name="T4" fmla="*/ 2147483647 w 3306"/>
              <a:gd name="T5" fmla="*/ 2147483647 h 1926"/>
              <a:gd name="T6" fmla="*/ 2147483647 w 3306"/>
              <a:gd name="T7" fmla="*/ 2147483647 h 1926"/>
              <a:gd name="T8" fmla="*/ 0 60000 65536"/>
              <a:gd name="T9" fmla="*/ 0 60000 65536"/>
              <a:gd name="T10" fmla="*/ 0 60000 65536"/>
              <a:gd name="T11" fmla="*/ 0 60000 65536"/>
              <a:gd name="T12" fmla="*/ 0 w 3306"/>
              <a:gd name="T13" fmla="*/ 0 h 1926"/>
              <a:gd name="T14" fmla="*/ 3306 w 3306"/>
              <a:gd name="T15" fmla="*/ 1926 h 1926"/>
            </a:gdLst>
            <a:ahLst/>
            <a:cxnLst>
              <a:cxn ang="T8">
                <a:pos x="T0" y="T1"/>
              </a:cxn>
              <a:cxn ang="T9">
                <a:pos x="T2" y="T3"/>
              </a:cxn>
              <a:cxn ang="T10">
                <a:pos x="T4" y="T5"/>
              </a:cxn>
              <a:cxn ang="T11">
                <a:pos x="T6" y="T7"/>
              </a:cxn>
            </a:cxnLst>
            <a:rect l="T12" t="T13" r="T14" b="T15"/>
            <a:pathLst>
              <a:path w="3306" h="1926">
                <a:moveTo>
                  <a:pt x="0" y="198"/>
                </a:moveTo>
                <a:lnTo>
                  <a:pt x="1566" y="0"/>
                </a:lnTo>
                <a:lnTo>
                  <a:pt x="3306" y="1728"/>
                </a:lnTo>
                <a:lnTo>
                  <a:pt x="1728" y="1926"/>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7466" name="Freeform 12"/>
          <p:cNvSpPr>
            <a:spLocks/>
          </p:cNvSpPr>
          <p:nvPr/>
        </p:nvSpPr>
        <p:spPr bwMode="auto">
          <a:xfrm>
            <a:off x="1855788" y="3417888"/>
            <a:ext cx="4448175" cy="2401887"/>
          </a:xfrm>
          <a:custGeom>
            <a:avLst/>
            <a:gdLst>
              <a:gd name="T0" fmla="*/ 0 w 3216"/>
              <a:gd name="T1" fmla="*/ 0 h 1728"/>
              <a:gd name="T2" fmla="*/ 2147483647 w 3216"/>
              <a:gd name="T3" fmla="*/ 2147483647 h 1728"/>
              <a:gd name="T4" fmla="*/ 2147483647 w 3216"/>
              <a:gd name="T5" fmla="*/ 2147483647 h 1728"/>
              <a:gd name="T6" fmla="*/ 2147483647 w 3216"/>
              <a:gd name="T7" fmla="*/ 2147483647 h 1728"/>
              <a:gd name="T8" fmla="*/ 0 60000 65536"/>
              <a:gd name="T9" fmla="*/ 0 60000 65536"/>
              <a:gd name="T10" fmla="*/ 0 60000 65536"/>
              <a:gd name="T11" fmla="*/ 0 60000 65536"/>
              <a:gd name="T12" fmla="*/ 0 w 3216"/>
              <a:gd name="T13" fmla="*/ 0 h 1728"/>
              <a:gd name="T14" fmla="*/ 3216 w 3216"/>
              <a:gd name="T15" fmla="*/ 1728 h 1728"/>
            </a:gdLst>
            <a:ahLst/>
            <a:cxnLst>
              <a:cxn ang="T8">
                <a:pos x="T0" y="T1"/>
              </a:cxn>
              <a:cxn ang="T9">
                <a:pos x="T2" y="T3"/>
              </a:cxn>
              <a:cxn ang="T10">
                <a:pos x="T4" y="T5"/>
              </a:cxn>
              <a:cxn ang="T11">
                <a:pos x="T6" y="T7"/>
              </a:cxn>
            </a:cxnLst>
            <a:rect l="T12" t="T13" r="T14" b="T15"/>
            <a:pathLst>
              <a:path w="3216" h="1728">
                <a:moveTo>
                  <a:pt x="0" y="0"/>
                </a:moveTo>
                <a:lnTo>
                  <a:pt x="1518" y="30"/>
                </a:lnTo>
                <a:lnTo>
                  <a:pt x="3216" y="1716"/>
                </a:lnTo>
                <a:lnTo>
                  <a:pt x="1728" y="1728"/>
                </a:ln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nvGrpSpPr>
          <p:cNvPr id="3" name="Group 13"/>
          <p:cNvGrpSpPr>
            <a:grpSpLocks/>
          </p:cNvGrpSpPr>
          <p:nvPr/>
        </p:nvGrpSpPr>
        <p:grpSpPr bwMode="auto">
          <a:xfrm>
            <a:off x="1857375" y="2409825"/>
            <a:ext cx="3121025" cy="3397250"/>
            <a:chOff x="1488" y="1638"/>
            <a:chExt cx="1966" cy="2140"/>
          </a:xfrm>
        </p:grpSpPr>
        <p:grpSp>
          <p:nvGrpSpPr>
            <p:cNvPr id="147501" name="Group 14"/>
            <p:cNvGrpSpPr>
              <a:grpSpLocks/>
            </p:cNvGrpSpPr>
            <p:nvPr/>
          </p:nvGrpSpPr>
          <p:grpSpPr bwMode="auto">
            <a:xfrm>
              <a:off x="1488" y="1638"/>
              <a:ext cx="1053" cy="1481"/>
              <a:chOff x="1488" y="1638"/>
              <a:chExt cx="1053" cy="1481"/>
            </a:xfrm>
          </p:grpSpPr>
          <p:sp>
            <p:nvSpPr>
              <p:cNvPr id="147508" name="Freeform 15"/>
              <p:cNvSpPr>
                <a:spLocks/>
              </p:cNvSpPr>
              <p:nvPr/>
            </p:nvSpPr>
            <p:spPr bwMode="auto">
              <a:xfrm>
                <a:off x="2026" y="1638"/>
                <a:ext cx="505" cy="1478"/>
              </a:xfrm>
              <a:custGeom>
                <a:avLst/>
                <a:gdLst>
                  <a:gd name="T0" fmla="*/ 0 w 579"/>
                  <a:gd name="T1" fmla="*/ 0 h 1689"/>
                  <a:gd name="T2" fmla="*/ 384 w 579"/>
                  <a:gd name="T3" fmla="*/ 395 h 1689"/>
                  <a:gd name="T4" fmla="*/ 384 w 579"/>
                  <a:gd name="T5" fmla="*/ 1131 h 1689"/>
                  <a:gd name="T6" fmla="*/ 3 w 579"/>
                  <a:gd name="T7" fmla="*/ 561 h 1689"/>
                  <a:gd name="T8" fmla="*/ 0 w 579"/>
                  <a:gd name="T9" fmla="*/ 0 h 1689"/>
                  <a:gd name="T10" fmla="*/ 0 60000 65536"/>
                  <a:gd name="T11" fmla="*/ 0 60000 65536"/>
                  <a:gd name="T12" fmla="*/ 0 60000 65536"/>
                  <a:gd name="T13" fmla="*/ 0 60000 65536"/>
                  <a:gd name="T14" fmla="*/ 0 60000 65536"/>
                  <a:gd name="T15" fmla="*/ 0 w 579"/>
                  <a:gd name="T16" fmla="*/ 0 h 1689"/>
                  <a:gd name="T17" fmla="*/ 579 w 579"/>
                  <a:gd name="T18" fmla="*/ 1689 h 1689"/>
                </a:gdLst>
                <a:ahLst/>
                <a:cxnLst>
                  <a:cxn ang="T10">
                    <a:pos x="T0" y="T1"/>
                  </a:cxn>
                  <a:cxn ang="T11">
                    <a:pos x="T2" y="T3"/>
                  </a:cxn>
                  <a:cxn ang="T12">
                    <a:pos x="T4" y="T5"/>
                  </a:cxn>
                  <a:cxn ang="T13">
                    <a:pos x="T6" y="T7"/>
                  </a:cxn>
                  <a:cxn ang="T14">
                    <a:pos x="T8" y="T9"/>
                  </a:cxn>
                </a:cxnLst>
                <a:rect l="T15" t="T16" r="T17" b="T18"/>
                <a:pathLst>
                  <a:path w="579" h="1689">
                    <a:moveTo>
                      <a:pt x="0" y="0"/>
                    </a:moveTo>
                    <a:lnTo>
                      <a:pt x="579" y="588"/>
                    </a:lnTo>
                    <a:lnTo>
                      <a:pt x="579" y="1689"/>
                    </a:lnTo>
                    <a:lnTo>
                      <a:pt x="3" y="837"/>
                    </a:lnTo>
                    <a:lnTo>
                      <a:pt x="0" y="0"/>
                    </a:lnTo>
                    <a:close/>
                  </a:path>
                </a:pathLst>
              </a:custGeom>
              <a:noFill/>
              <a:ln w="9525">
                <a:solidFill>
                  <a:srgbClr val="00008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7509" name="Freeform 16"/>
              <p:cNvSpPr>
                <a:spLocks/>
              </p:cNvSpPr>
              <p:nvPr/>
            </p:nvSpPr>
            <p:spPr bwMode="auto">
              <a:xfrm>
                <a:off x="1495" y="1646"/>
                <a:ext cx="528" cy="625"/>
              </a:xfrm>
              <a:custGeom>
                <a:avLst/>
                <a:gdLst>
                  <a:gd name="T0" fmla="*/ 0 w 606"/>
                  <a:gd name="T1" fmla="*/ 479 h 714"/>
                  <a:gd name="T2" fmla="*/ 401 w 606"/>
                  <a:gd name="T3" fmla="*/ 0 h 714"/>
                  <a:gd name="T4" fmla="*/ 0 60000 65536"/>
                  <a:gd name="T5" fmla="*/ 0 60000 65536"/>
                  <a:gd name="T6" fmla="*/ 0 w 606"/>
                  <a:gd name="T7" fmla="*/ 0 h 714"/>
                  <a:gd name="T8" fmla="*/ 606 w 606"/>
                  <a:gd name="T9" fmla="*/ 714 h 714"/>
                </a:gdLst>
                <a:ahLst/>
                <a:cxnLst>
                  <a:cxn ang="T4">
                    <a:pos x="T0" y="T1"/>
                  </a:cxn>
                  <a:cxn ang="T5">
                    <a:pos x="T2" y="T3"/>
                  </a:cxn>
                </a:cxnLst>
                <a:rect l="T6" t="T7" r="T8" b="T9"/>
                <a:pathLst>
                  <a:path w="606" h="714">
                    <a:moveTo>
                      <a:pt x="0" y="714"/>
                    </a:moveTo>
                    <a:lnTo>
                      <a:pt x="606" y="0"/>
                    </a:lnTo>
                  </a:path>
                </a:pathLst>
              </a:custGeom>
              <a:noFill/>
              <a:ln w="9525" cap="flat">
                <a:solidFill>
                  <a:srgbClr val="000080"/>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7510" name="Freeform 17"/>
              <p:cNvSpPr>
                <a:spLocks/>
              </p:cNvSpPr>
              <p:nvPr/>
            </p:nvSpPr>
            <p:spPr bwMode="auto">
              <a:xfrm>
                <a:off x="1488" y="2270"/>
                <a:ext cx="1043" cy="849"/>
              </a:xfrm>
              <a:custGeom>
                <a:avLst/>
                <a:gdLst>
                  <a:gd name="T0" fmla="*/ 0 w 1196"/>
                  <a:gd name="T1" fmla="*/ 0 h 970"/>
                  <a:gd name="T2" fmla="*/ 794 w 1196"/>
                  <a:gd name="T3" fmla="*/ 650 h 970"/>
                  <a:gd name="T4" fmla="*/ 0 60000 65536"/>
                  <a:gd name="T5" fmla="*/ 0 60000 65536"/>
                  <a:gd name="T6" fmla="*/ 0 w 1196"/>
                  <a:gd name="T7" fmla="*/ 0 h 970"/>
                  <a:gd name="T8" fmla="*/ 1196 w 1196"/>
                  <a:gd name="T9" fmla="*/ 970 h 970"/>
                </a:gdLst>
                <a:ahLst/>
                <a:cxnLst>
                  <a:cxn ang="T4">
                    <a:pos x="T0" y="T1"/>
                  </a:cxn>
                  <a:cxn ang="T5">
                    <a:pos x="T2" y="T3"/>
                  </a:cxn>
                </a:cxnLst>
                <a:rect l="T6" t="T7" r="T8" b="T9"/>
                <a:pathLst>
                  <a:path w="1196" h="970">
                    <a:moveTo>
                      <a:pt x="0" y="0"/>
                    </a:moveTo>
                    <a:lnTo>
                      <a:pt x="1196" y="970"/>
                    </a:lnTo>
                  </a:path>
                </a:pathLst>
              </a:custGeom>
              <a:noFill/>
              <a:ln w="9525" cap="flat">
                <a:solidFill>
                  <a:srgbClr val="000080"/>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7511" name="Freeform 18"/>
              <p:cNvSpPr>
                <a:spLocks/>
              </p:cNvSpPr>
              <p:nvPr/>
            </p:nvSpPr>
            <p:spPr bwMode="auto">
              <a:xfrm>
                <a:off x="1493" y="2273"/>
                <a:ext cx="541" cy="95"/>
              </a:xfrm>
              <a:custGeom>
                <a:avLst/>
                <a:gdLst>
                  <a:gd name="T0" fmla="*/ 0 w 621"/>
                  <a:gd name="T1" fmla="*/ 0 h 108"/>
                  <a:gd name="T2" fmla="*/ 410 w 621"/>
                  <a:gd name="T3" fmla="*/ 74 h 108"/>
                  <a:gd name="T4" fmla="*/ 0 60000 65536"/>
                  <a:gd name="T5" fmla="*/ 0 60000 65536"/>
                  <a:gd name="T6" fmla="*/ 0 w 621"/>
                  <a:gd name="T7" fmla="*/ 0 h 108"/>
                  <a:gd name="T8" fmla="*/ 621 w 621"/>
                  <a:gd name="T9" fmla="*/ 108 h 108"/>
                </a:gdLst>
                <a:ahLst/>
                <a:cxnLst>
                  <a:cxn ang="T4">
                    <a:pos x="T0" y="T1"/>
                  </a:cxn>
                  <a:cxn ang="T5">
                    <a:pos x="T2" y="T3"/>
                  </a:cxn>
                </a:cxnLst>
                <a:rect l="T6" t="T7" r="T8" b="T9"/>
                <a:pathLst>
                  <a:path w="621" h="108">
                    <a:moveTo>
                      <a:pt x="0" y="0"/>
                    </a:moveTo>
                    <a:lnTo>
                      <a:pt x="621" y="108"/>
                    </a:lnTo>
                  </a:path>
                </a:pathLst>
              </a:custGeom>
              <a:noFill/>
              <a:ln w="9525" cap="flat">
                <a:solidFill>
                  <a:srgbClr val="000080"/>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7512" name="Freeform 19"/>
              <p:cNvSpPr>
                <a:spLocks/>
              </p:cNvSpPr>
              <p:nvPr/>
            </p:nvSpPr>
            <p:spPr bwMode="auto">
              <a:xfrm>
                <a:off x="1495" y="2155"/>
                <a:ext cx="1046" cy="116"/>
              </a:xfrm>
              <a:custGeom>
                <a:avLst/>
                <a:gdLst>
                  <a:gd name="T0" fmla="*/ 0 w 1200"/>
                  <a:gd name="T1" fmla="*/ 90 h 132"/>
                  <a:gd name="T2" fmla="*/ 795 w 1200"/>
                  <a:gd name="T3" fmla="*/ 0 h 132"/>
                  <a:gd name="T4" fmla="*/ 0 60000 65536"/>
                  <a:gd name="T5" fmla="*/ 0 60000 65536"/>
                  <a:gd name="T6" fmla="*/ 0 w 1200"/>
                  <a:gd name="T7" fmla="*/ 0 h 132"/>
                  <a:gd name="T8" fmla="*/ 1200 w 1200"/>
                  <a:gd name="T9" fmla="*/ 132 h 132"/>
                </a:gdLst>
                <a:ahLst/>
                <a:cxnLst>
                  <a:cxn ang="T4">
                    <a:pos x="T0" y="T1"/>
                  </a:cxn>
                  <a:cxn ang="T5">
                    <a:pos x="T2" y="T3"/>
                  </a:cxn>
                </a:cxnLst>
                <a:rect l="T6" t="T7" r="T8" b="T9"/>
                <a:pathLst>
                  <a:path w="1200" h="132">
                    <a:moveTo>
                      <a:pt x="0" y="132"/>
                    </a:moveTo>
                    <a:lnTo>
                      <a:pt x="1200" y="0"/>
                    </a:lnTo>
                  </a:path>
                </a:pathLst>
              </a:custGeom>
              <a:noFill/>
              <a:ln w="9525" cap="flat">
                <a:solidFill>
                  <a:srgbClr val="000080"/>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47502" name="Group 20"/>
            <p:cNvGrpSpPr>
              <a:grpSpLocks/>
            </p:cNvGrpSpPr>
            <p:nvPr/>
          </p:nvGrpSpPr>
          <p:grpSpPr bwMode="auto">
            <a:xfrm>
              <a:off x="2680" y="2334"/>
              <a:ext cx="774" cy="1444"/>
              <a:chOff x="2680" y="2334"/>
              <a:chExt cx="774" cy="1444"/>
            </a:xfrm>
          </p:grpSpPr>
          <p:sp>
            <p:nvSpPr>
              <p:cNvPr id="147503" name="Freeform 21"/>
              <p:cNvSpPr>
                <a:spLocks/>
              </p:cNvSpPr>
              <p:nvPr/>
            </p:nvSpPr>
            <p:spPr bwMode="auto">
              <a:xfrm>
                <a:off x="3006" y="3615"/>
                <a:ext cx="448" cy="163"/>
              </a:xfrm>
              <a:custGeom>
                <a:avLst/>
                <a:gdLst>
                  <a:gd name="T0" fmla="*/ 0 w 513"/>
                  <a:gd name="T1" fmla="*/ 125 h 186"/>
                  <a:gd name="T2" fmla="*/ 341 w 513"/>
                  <a:gd name="T3" fmla="*/ 0 h 186"/>
                  <a:gd name="T4" fmla="*/ 0 60000 65536"/>
                  <a:gd name="T5" fmla="*/ 0 60000 65536"/>
                  <a:gd name="T6" fmla="*/ 0 w 513"/>
                  <a:gd name="T7" fmla="*/ 0 h 186"/>
                  <a:gd name="T8" fmla="*/ 513 w 513"/>
                  <a:gd name="T9" fmla="*/ 186 h 186"/>
                </a:gdLst>
                <a:ahLst/>
                <a:cxnLst>
                  <a:cxn ang="T4">
                    <a:pos x="T0" y="T1"/>
                  </a:cxn>
                  <a:cxn ang="T5">
                    <a:pos x="T2" y="T3"/>
                  </a:cxn>
                </a:cxnLst>
                <a:rect l="T6" t="T7" r="T8" b="T9"/>
                <a:pathLst>
                  <a:path w="513" h="186">
                    <a:moveTo>
                      <a:pt x="0" y="186"/>
                    </a:moveTo>
                    <a:lnTo>
                      <a:pt x="513" y="0"/>
                    </a:lnTo>
                  </a:path>
                </a:pathLst>
              </a:custGeom>
              <a:noFill/>
              <a:ln w="9525" cap="flat">
                <a:solidFill>
                  <a:srgbClr val="000080"/>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7504" name="Freeform 22"/>
              <p:cNvSpPr>
                <a:spLocks/>
              </p:cNvSpPr>
              <p:nvPr/>
            </p:nvSpPr>
            <p:spPr bwMode="auto">
              <a:xfrm>
                <a:off x="3017" y="3148"/>
                <a:ext cx="426" cy="630"/>
              </a:xfrm>
              <a:custGeom>
                <a:avLst/>
                <a:gdLst>
                  <a:gd name="T0" fmla="*/ 0 w 489"/>
                  <a:gd name="T1" fmla="*/ 482 h 720"/>
                  <a:gd name="T2" fmla="*/ 323 w 489"/>
                  <a:gd name="T3" fmla="*/ 0 h 720"/>
                  <a:gd name="T4" fmla="*/ 0 60000 65536"/>
                  <a:gd name="T5" fmla="*/ 0 60000 65536"/>
                  <a:gd name="T6" fmla="*/ 0 w 489"/>
                  <a:gd name="T7" fmla="*/ 0 h 720"/>
                  <a:gd name="T8" fmla="*/ 489 w 489"/>
                  <a:gd name="T9" fmla="*/ 720 h 720"/>
                </a:gdLst>
                <a:ahLst/>
                <a:cxnLst>
                  <a:cxn ang="T4">
                    <a:pos x="T0" y="T1"/>
                  </a:cxn>
                  <a:cxn ang="T5">
                    <a:pos x="T2" y="T3"/>
                  </a:cxn>
                </a:cxnLst>
                <a:rect l="T6" t="T7" r="T8" b="T9"/>
                <a:pathLst>
                  <a:path w="489" h="720">
                    <a:moveTo>
                      <a:pt x="0" y="720"/>
                    </a:moveTo>
                    <a:lnTo>
                      <a:pt x="489" y="0"/>
                    </a:lnTo>
                  </a:path>
                </a:pathLst>
              </a:custGeom>
              <a:noFill/>
              <a:ln w="9525" cap="flat">
                <a:solidFill>
                  <a:srgbClr val="000080"/>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7505" name="Freeform 23"/>
              <p:cNvSpPr>
                <a:spLocks/>
              </p:cNvSpPr>
              <p:nvPr/>
            </p:nvSpPr>
            <p:spPr bwMode="auto">
              <a:xfrm>
                <a:off x="2685" y="3200"/>
                <a:ext cx="327" cy="578"/>
              </a:xfrm>
              <a:custGeom>
                <a:avLst/>
                <a:gdLst>
                  <a:gd name="T0" fmla="*/ 249 w 375"/>
                  <a:gd name="T1" fmla="*/ 443 h 660"/>
                  <a:gd name="T2" fmla="*/ 0 w 375"/>
                  <a:gd name="T3" fmla="*/ 0 h 660"/>
                  <a:gd name="T4" fmla="*/ 0 60000 65536"/>
                  <a:gd name="T5" fmla="*/ 0 60000 65536"/>
                  <a:gd name="T6" fmla="*/ 0 w 375"/>
                  <a:gd name="T7" fmla="*/ 0 h 660"/>
                  <a:gd name="T8" fmla="*/ 375 w 375"/>
                  <a:gd name="T9" fmla="*/ 660 h 660"/>
                </a:gdLst>
                <a:ahLst/>
                <a:cxnLst>
                  <a:cxn ang="T4">
                    <a:pos x="T0" y="T1"/>
                  </a:cxn>
                  <a:cxn ang="T5">
                    <a:pos x="T2" y="T3"/>
                  </a:cxn>
                </a:cxnLst>
                <a:rect l="T6" t="T7" r="T8" b="T9"/>
                <a:pathLst>
                  <a:path w="375" h="660">
                    <a:moveTo>
                      <a:pt x="375" y="660"/>
                    </a:moveTo>
                    <a:lnTo>
                      <a:pt x="0" y="0"/>
                    </a:lnTo>
                  </a:path>
                </a:pathLst>
              </a:custGeom>
              <a:noFill/>
              <a:ln w="9525" cap="flat">
                <a:solidFill>
                  <a:srgbClr val="000080"/>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7506" name="Freeform 24"/>
              <p:cNvSpPr>
                <a:spLocks/>
              </p:cNvSpPr>
              <p:nvPr/>
            </p:nvSpPr>
            <p:spPr bwMode="auto">
              <a:xfrm>
                <a:off x="2680" y="2344"/>
                <a:ext cx="337" cy="1434"/>
              </a:xfrm>
              <a:custGeom>
                <a:avLst/>
                <a:gdLst>
                  <a:gd name="T0" fmla="*/ 255 w 387"/>
                  <a:gd name="T1" fmla="*/ 1099 h 1638"/>
                  <a:gd name="T2" fmla="*/ 0 w 387"/>
                  <a:gd name="T3" fmla="*/ 0 h 1638"/>
                  <a:gd name="T4" fmla="*/ 0 60000 65536"/>
                  <a:gd name="T5" fmla="*/ 0 60000 65536"/>
                  <a:gd name="T6" fmla="*/ 0 w 387"/>
                  <a:gd name="T7" fmla="*/ 0 h 1638"/>
                  <a:gd name="T8" fmla="*/ 387 w 387"/>
                  <a:gd name="T9" fmla="*/ 1638 h 1638"/>
                </a:gdLst>
                <a:ahLst/>
                <a:cxnLst>
                  <a:cxn ang="T4">
                    <a:pos x="T0" y="T1"/>
                  </a:cxn>
                  <a:cxn ang="T5">
                    <a:pos x="T2" y="T3"/>
                  </a:cxn>
                </a:cxnLst>
                <a:rect l="T6" t="T7" r="T8" b="T9"/>
                <a:pathLst>
                  <a:path w="387" h="1638">
                    <a:moveTo>
                      <a:pt x="387" y="1638"/>
                    </a:moveTo>
                    <a:lnTo>
                      <a:pt x="0" y="0"/>
                    </a:lnTo>
                  </a:path>
                </a:pathLst>
              </a:custGeom>
              <a:noFill/>
              <a:ln w="9525" cap="flat">
                <a:solidFill>
                  <a:srgbClr val="000080"/>
                </a:solidFill>
                <a:prstDash val="sys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7507" name="Freeform 25"/>
              <p:cNvSpPr>
                <a:spLocks/>
              </p:cNvSpPr>
              <p:nvPr/>
            </p:nvSpPr>
            <p:spPr bwMode="auto">
              <a:xfrm>
                <a:off x="2680" y="2334"/>
                <a:ext cx="768" cy="1286"/>
              </a:xfrm>
              <a:custGeom>
                <a:avLst/>
                <a:gdLst>
                  <a:gd name="T0" fmla="*/ 0 w 882"/>
                  <a:gd name="T1" fmla="*/ 0 h 1470"/>
                  <a:gd name="T2" fmla="*/ 583 w 882"/>
                  <a:gd name="T3" fmla="*/ 631 h 1470"/>
                  <a:gd name="T4" fmla="*/ 583 w 882"/>
                  <a:gd name="T5" fmla="*/ 984 h 1470"/>
                  <a:gd name="T6" fmla="*/ 0 w 882"/>
                  <a:gd name="T7" fmla="*/ 646 h 1470"/>
                  <a:gd name="T8" fmla="*/ 0 w 882"/>
                  <a:gd name="T9" fmla="*/ 0 h 1470"/>
                  <a:gd name="T10" fmla="*/ 0 60000 65536"/>
                  <a:gd name="T11" fmla="*/ 0 60000 65536"/>
                  <a:gd name="T12" fmla="*/ 0 60000 65536"/>
                  <a:gd name="T13" fmla="*/ 0 60000 65536"/>
                  <a:gd name="T14" fmla="*/ 0 60000 65536"/>
                  <a:gd name="T15" fmla="*/ 0 w 882"/>
                  <a:gd name="T16" fmla="*/ 0 h 1470"/>
                  <a:gd name="T17" fmla="*/ 882 w 882"/>
                  <a:gd name="T18" fmla="*/ 1470 h 1470"/>
                </a:gdLst>
                <a:ahLst/>
                <a:cxnLst>
                  <a:cxn ang="T10">
                    <a:pos x="T0" y="T1"/>
                  </a:cxn>
                  <a:cxn ang="T11">
                    <a:pos x="T2" y="T3"/>
                  </a:cxn>
                  <a:cxn ang="T12">
                    <a:pos x="T4" y="T5"/>
                  </a:cxn>
                  <a:cxn ang="T13">
                    <a:pos x="T6" y="T7"/>
                  </a:cxn>
                  <a:cxn ang="T14">
                    <a:pos x="T8" y="T9"/>
                  </a:cxn>
                </a:cxnLst>
                <a:rect l="T15" t="T16" r="T17" b="T18"/>
                <a:pathLst>
                  <a:path w="882" h="1470">
                    <a:moveTo>
                      <a:pt x="0" y="0"/>
                    </a:moveTo>
                    <a:lnTo>
                      <a:pt x="882" y="942"/>
                    </a:lnTo>
                    <a:lnTo>
                      <a:pt x="882" y="1470"/>
                    </a:lnTo>
                    <a:lnTo>
                      <a:pt x="0" y="966"/>
                    </a:lnTo>
                    <a:lnTo>
                      <a:pt x="0" y="0"/>
                    </a:lnTo>
                    <a:close/>
                  </a:path>
                </a:pathLst>
              </a:custGeom>
              <a:noFill/>
              <a:ln w="9525">
                <a:solidFill>
                  <a:srgbClr val="00008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nvGrpSpPr>
          <p:cNvPr id="6" name="Group 26"/>
          <p:cNvGrpSpPr>
            <a:grpSpLocks/>
          </p:cNvGrpSpPr>
          <p:nvPr/>
        </p:nvGrpSpPr>
        <p:grpSpPr bwMode="auto">
          <a:xfrm>
            <a:off x="2620963" y="3048000"/>
            <a:ext cx="2422525" cy="2767013"/>
            <a:chOff x="1969" y="2040"/>
            <a:chExt cx="1526" cy="1743"/>
          </a:xfrm>
        </p:grpSpPr>
        <p:sp>
          <p:nvSpPr>
            <p:cNvPr id="147497" name="Line 27"/>
            <p:cNvSpPr>
              <a:spLocks noChangeShapeType="1"/>
            </p:cNvSpPr>
            <p:nvPr/>
          </p:nvSpPr>
          <p:spPr bwMode="auto">
            <a:xfrm>
              <a:off x="1969" y="2040"/>
              <a:ext cx="1526" cy="150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98" name="Line 28"/>
            <p:cNvSpPr>
              <a:spLocks noChangeShapeType="1"/>
            </p:cNvSpPr>
            <p:nvPr/>
          </p:nvSpPr>
          <p:spPr bwMode="auto">
            <a:xfrm>
              <a:off x="1969" y="2134"/>
              <a:ext cx="1526" cy="150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99" name="Line 29"/>
            <p:cNvSpPr>
              <a:spLocks noChangeShapeType="1"/>
            </p:cNvSpPr>
            <p:nvPr/>
          </p:nvSpPr>
          <p:spPr bwMode="auto">
            <a:xfrm>
              <a:off x="1969" y="2208"/>
              <a:ext cx="1526" cy="150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500" name="Line 30"/>
            <p:cNvSpPr>
              <a:spLocks noChangeShapeType="1"/>
            </p:cNvSpPr>
            <p:nvPr/>
          </p:nvSpPr>
          <p:spPr bwMode="auto">
            <a:xfrm>
              <a:off x="1969" y="2276"/>
              <a:ext cx="1526" cy="1507"/>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785439" name="Text Box 31"/>
          <p:cNvSpPr txBox="1">
            <a:spLocks noChangeArrowheads="1"/>
          </p:cNvSpPr>
          <p:nvPr/>
        </p:nvSpPr>
        <p:spPr bwMode="auto">
          <a:xfrm>
            <a:off x="212725" y="4722813"/>
            <a:ext cx="4360863" cy="1433512"/>
          </a:xfrm>
          <a:prstGeom prst="rect">
            <a:avLst/>
          </a:prstGeom>
          <a:noFill/>
          <a:ln w="9525">
            <a:noFill/>
            <a:miter lim="800000"/>
            <a:headEnd/>
            <a:tailEnd/>
          </a:ln>
          <a:effectLst/>
        </p:spPr>
        <p:txBody>
          <a:bodyPr wrap="none">
            <a:spAutoFit/>
          </a:bodyPr>
          <a:lstStyle/>
          <a:p>
            <a:pPr eaLnBrk="0" hangingPunct="0">
              <a:defRPr/>
            </a:pPr>
            <a:r>
              <a:rPr lang="de-DE" sz="2000">
                <a:effectLst>
                  <a:outerShdw blurRad="38100" dist="38100" dir="2700000" algn="tl">
                    <a:srgbClr val="C0C0C0"/>
                  </a:outerShdw>
                </a:effectLst>
                <a:latin typeface="Arial" charset="0"/>
                <a:ea typeface="+mn-ea"/>
                <a:cs typeface="+mn-cs"/>
              </a:rPr>
              <a:t>Bring two views </a:t>
            </a:r>
          </a:p>
          <a:p>
            <a:pPr eaLnBrk="0" hangingPunct="0">
              <a:defRPr/>
            </a:pPr>
            <a:r>
              <a:rPr lang="de-DE" sz="2000">
                <a:effectLst>
                  <a:outerShdw blurRad="38100" dist="38100" dir="2700000" algn="tl">
                    <a:srgbClr val="C0C0C0"/>
                  </a:outerShdw>
                </a:effectLst>
                <a:latin typeface="Arial" charset="0"/>
                <a:ea typeface="+mn-ea"/>
                <a:cs typeface="+mn-cs"/>
              </a:rPr>
              <a:t>to standard stereo setup</a:t>
            </a:r>
          </a:p>
          <a:p>
            <a:pPr eaLnBrk="0" hangingPunct="0">
              <a:defRPr/>
            </a:pPr>
            <a:r>
              <a:rPr lang="de-DE" sz="2000">
                <a:solidFill>
                  <a:schemeClr val="tx2"/>
                </a:solidFill>
                <a:latin typeface="Arial" charset="0"/>
                <a:ea typeface="+mn-ea"/>
                <a:cs typeface="+mn-cs"/>
              </a:rPr>
              <a:t>(moves epipole to </a:t>
            </a:r>
            <a:r>
              <a:rPr lang="de-DE" sz="2800">
                <a:solidFill>
                  <a:schemeClr val="tx2"/>
                </a:solidFill>
                <a:latin typeface="Arial" charset="0"/>
                <a:ea typeface="+mn-ea"/>
                <a:cs typeface="+mn-cs"/>
                <a:sym typeface="Symbol" pitchFamily="18" charset="2"/>
              </a:rPr>
              <a:t></a:t>
            </a:r>
            <a:r>
              <a:rPr lang="de-DE" sz="2000">
                <a:solidFill>
                  <a:schemeClr val="tx2"/>
                </a:solidFill>
                <a:latin typeface="Arial" charset="0"/>
                <a:ea typeface="+mn-ea"/>
                <a:cs typeface="+mn-cs"/>
                <a:sym typeface="Symbol" pitchFamily="18" charset="2"/>
              </a:rPr>
              <a:t>)</a:t>
            </a:r>
          </a:p>
          <a:p>
            <a:pPr eaLnBrk="0" hangingPunct="0">
              <a:defRPr/>
            </a:pPr>
            <a:r>
              <a:rPr lang="de-DE" sz="2000">
                <a:solidFill>
                  <a:schemeClr val="tx2"/>
                </a:solidFill>
                <a:latin typeface="Arial" charset="0"/>
                <a:ea typeface="+mn-ea"/>
                <a:cs typeface="+mn-cs"/>
                <a:sym typeface="Symbol" pitchFamily="18" charset="2"/>
              </a:rPr>
              <a:t>(not possible when in/close to image)</a:t>
            </a:r>
            <a:endParaRPr lang="en-GB" sz="2800">
              <a:solidFill>
                <a:schemeClr val="tx2"/>
              </a:solidFill>
              <a:latin typeface="Arial" charset="0"/>
              <a:ea typeface="+mn-ea"/>
              <a:cs typeface="+mn-cs"/>
            </a:endParaRPr>
          </a:p>
        </p:txBody>
      </p:sp>
      <p:grpSp>
        <p:nvGrpSpPr>
          <p:cNvPr id="7" name="Group 32"/>
          <p:cNvGrpSpPr>
            <a:grpSpLocks/>
          </p:cNvGrpSpPr>
          <p:nvPr/>
        </p:nvGrpSpPr>
        <p:grpSpPr bwMode="auto">
          <a:xfrm>
            <a:off x="6508750" y="2181225"/>
            <a:ext cx="1482725" cy="2227263"/>
            <a:chOff x="4100" y="1374"/>
            <a:chExt cx="934" cy="1403"/>
          </a:xfrm>
        </p:grpSpPr>
        <p:sp>
          <p:nvSpPr>
            <p:cNvPr id="147487" name="Line 33"/>
            <p:cNvSpPr>
              <a:spLocks noChangeShapeType="1"/>
            </p:cNvSpPr>
            <p:nvPr/>
          </p:nvSpPr>
          <p:spPr bwMode="auto">
            <a:xfrm flipH="1">
              <a:off x="4164" y="1728"/>
              <a:ext cx="738" cy="22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88" name="Line 34"/>
            <p:cNvSpPr>
              <a:spLocks noChangeShapeType="1"/>
            </p:cNvSpPr>
            <p:nvPr/>
          </p:nvSpPr>
          <p:spPr bwMode="auto">
            <a:xfrm flipH="1" flipV="1">
              <a:off x="4170" y="1950"/>
              <a:ext cx="720" cy="22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47489" name="Group 35"/>
            <p:cNvGrpSpPr>
              <a:grpSpLocks/>
            </p:cNvGrpSpPr>
            <p:nvPr/>
          </p:nvGrpSpPr>
          <p:grpSpPr bwMode="auto">
            <a:xfrm>
              <a:off x="4158" y="1374"/>
              <a:ext cx="744" cy="1140"/>
              <a:chOff x="4152" y="1410"/>
              <a:chExt cx="990" cy="1500"/>
            </a:xfrm>
          </p:grpSpPr>
          <p:sp>
            <p:nvSpPr>
              <p:cNvPr id="147495" name="Line 36"/>
              <p:cNvSpPr>
                <a:spLocks noChangeShapeType="1"/>
              </p:cNvSpPr>
              <p:nvPr/>
            </p:nvSpPr>
            <p:spPr bwMode="auto">
              <a:xfrm flipH="1">
                <a:off x="4152" y="2166"/>
                <a:ext cx="990" cy="0"/>
              </a:xfrm>
              <a:prstGeom prst="line">
                <a:avLst/>
              </a:prstGeom>
              <a:noFill/>
              <a:ln w="9525" cap="rnd">
                <a:solidFill>
                  <a:srgbClr val="FF0000"/>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96" name="Line 37"/>
              <p:cNvSpPr>
                <a:spLocks noChangeShapeType="1"/>
              </p:cNvSpPr>
              <p:nvPr/>
            </p:nvSpPr>
            <p:spPr bwMode="auto">
              <a:xfrm>
                <a:off x="5142" y="1410"/>
                <a:ext cx="0" cy="1500"/>
              </a:xfrm>
              <a:prstGeom prst="line">
                <a:avLst/>
              </a:prstGeom>
              <a:noFill/>
              <a:ln w="9525">
                <a:solidFill>
                  <a:srgbClr val="FF0000"/>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grpSp>
        <p:sp>
          <p:nvSpPr>
            <p:cNvPr id="147490" name="Arc 38"/>
            <p:cNvSpPr>
              <a:spLocks/>
            </p:cNvSpPr>
            <p:nvPr/>
          </p:nvSpPr>
          <p:spPr bwMode="auto">
            <a:xfrm>
              <a:off x="4152" y="1787"/>
              <a:ext cx="576" cy="176"/>
            </a:xfrm>
            <a:custGeom>
              <a:avLst/>
              <a:gdLst>
                <a:gd name="T0" fmla="*/ 0 w 21597"/>
                <a:gd name="T1" fmla="*/ 0 h 6585"/>
                <a:gd name="T2" fmla="*/ 0 w 21597"/>
                <a:gd name="T3" fmla="*/ 0 h 6585"/>
                <a:gd name="T4" fmla="*/ 0 w 21597"/>
                <a:gd name="T5" fmla="*/ 0 h 6585"/>
                <a:gd name="T6" fmla="*/ 0 60000 65536"/>
                <a:gd name="T7" fmla="*/ 0 60000 65536"/>
                <a:gd name="T8" fmla="*/ 0 60000 65536"/>
                <a:gd name="T9" fmla="*/ 0 w 21597"/>
                <a:gd name="T10" fmla="*/ 0 h 6585"/>
                <a:gd name="T11" fmla="*/ 21597 w 21597"/>
                <a:gd name="T12" fmla="*/ 6585 h 6585"/>
              </a:gdLst>
              <a:ahLst/>
              <a:cxnLst>
                <a:cxn ang="T6">
                  <a:pos x="T0" y="T1"/>
                </a:cxn>
                <a:cxn ang="T7">
                  <a:pos x="T2" y="T3"/>
                </a:cxn>
                <a:cxn ang="T8">
                  <a:pos x="T4" y="T5"/>
                </a:cxn>
              </a:cxnLst>
              <a:rect l="T9" t="T10" r="T11" b="T12"/>
              <a:pathLst>
                <a:path w="21597" h="6585" fill="none" extrusionOk="0">
                  <a:moveTo>
                    <a:pt x="20571" y="0"/>
                  </a:moveTo>
                  <a:cubicBezTo>
                    <a:pt x="21215" y="2010"/>
                    <a:pt x="21560" y="4105"/>
                    <a:pt x="21596" y="6216"/>
                  </a:cubicBezTo>
                </a:path>
                <a:path w="21597" h="6585" stroke="0" extrusionOk="0">
                  <a:moveTo>
                    <a:pt x="20571" y="0"/>
                  </a:moveTo>
                  <a:cubicBezTo>
                    <a:pt x="21215" y="2010"/>
                    <a:pt x="21560" y="4105"/>
                    <a:pt x="21596" y="6216"/>
                  </a:cubicBezTo>
                  <a:lnTo>
                    <a:pt x="0" y="6585"/>
                  </a:lnTo>
                  <a:lnTo>
                    <a:pt x="20571" y="0"/>
                  </a:lnTo>
                  <a:close/>
                </a:path>
              </a:pathLst>
            </a:custGeom>
            <a:noFill/>
            <a:ln w="9525">
              <a:solidFill>
                <a:srgbClr val="FF0000"/>
              </a:solidFill>
              <a:round/>
              <a:headEnd type="triangle" w="sm" len="sm"/>
              <a:tailEnd type="triangl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7491" name="Arc 39"/>
            <p:cNvSpPr>
              <a:spLocks/>
            </p:cNvSpPr>
            <p:nvPr/>
          </p:nvSpPr>
          <p:spPr bwMode="auto">
            <a:xfrm>
              <a:off x="4152" y="1949"/>
              <a:ext cx="576" cy="172"/>
            </a:xfrm>
            <a:custGeom>
              <a:avLst/>
              <a:gdLst>
                <a:gd name="T0" fmla="*/ 0 w 21600"/>
                <a:gd name="T1" fmla="*/ 0 h 6441"/>
                <a:gd name="T2" fmla="*/ 0 w 21600"/>
                <a:gd name="T3" fmla="*/ 0 h 6441"/>
                <a:gd name="T4" fmla="*/ 0 w 21600"/>
                <a:gd name="T5" fmla="*/ 0 h 6441"/>
                <a:gd name="T6" fmla="*/ 0 60000 65536"/>
                <a:gd name="T7" fmla="*/ 0 60000 65536"/>
                <a:gd name="T8" fmla="*/ 0 60000 65536"/>
                <a:gd name="T9" fmla="*/ 0 w 21600"/>
                <a:gd name="T10" fmla="*/ 0 h 6441"/>
                <a:gd name="T11" fmla="*/ 21600 w 21600"/>
                <a:gd name="T12" fmla="*/ 6441 h 6441"/>
              </a:gdLst>
              <a:ahLst/>
              <a:cxnLst>
                <a:cxn ang="T6">
                  <a:pos x="T0" y="T1"/>
                </a:cxn>
                <a:cxn ang="T7">
                  <a:pos x="T2" y="T3"/>
                </a:cxn>
                <a:cxn ang="T8">
                  <a:pos x="T4" y="T5"/>
                </a:cxn>
              </a:cxnLst>
              <a:rect l="T9" t="T10" r="T11" b="T12"/>
              <a:pathLst>
                <a:path w="21600" h="6441" fill="none" extrusionOk="0">
                  <a:moveTo>
                    <a:pt x="21593" y="0"/>
                  </a:moveTo>
                  <a:cubicBezTo>
                    <a:pt x="21597" y="170"/>
                    <a:pt x="21600" y="341"/>
                    <a:pt x="21600" y="513"/>
                  </a:cubicBezTo>
                  <a:cubicBezTo>
                    <a:pt x="21600" y="2517"/>
                    <a:pt x="21320" y="4512"/>
                    <a:pt x="20770" y="6440"/>
                  </a:cubicBezTo>
                </a:path>
                <a:path w="21600" h="6441" stroke="0" extrusionOk="0">
                  <a:moveTo>
                    <a:pt x="21593" y="0"/>
                  </a:moveTo>
                  <a:cubicBezTo>
                    <a:pt x="21597" y="170"/>
                    <a:pt x="21600" y="341"/>
                    <a:pt x="21600" y="513"/>
                  </a:cubicBezTo>
                  <a:cubicBezTo>
                    <a:pt x="21600" y="2517"/>
                    <a:pt x="21320" y="4512"/>
                    <a:pt x="20770" y="6440"/>
                  </a:cubicBezTo>
                  <a:lnTo>
                    <a:pt x="0" y="513"/>
                  </a:lnTo>
                  <a:lnTo>
                    <a:pt x="21593" y="0"/>
                  </a:lnTo>
                  <a:close/>
                </a:path>
              </a:pathLst>
            </a:custGeom>
            <a:noFill/>
            <a:ln w="9525">
              <a:solidFill>
                <a:srgbClr val="FF0000"/>
              </a:solidFill>
              <a:round/>
              <a:headEnd type="triangle" w="sm" len="sm"/>
              <a:tailEnd type="triangl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7492" name="Line 40"/>
            <p:cNvSpPr>
              <a:spLocks noChangeShapeType="1"/>
            </p:cNvSpPr>
            <p:nvPr/>
          </p:nvSpPr>
          <p:spPr bwMode="auto">
            <a:xfrm>
              <a:off x="4158" y="2376"/>
              <a:ext cx="738" cy="0"/>
            </a:xfrm>
            <a:prstGeom prst="line">
              <a:avLst/>
            </a:prstGeom>
            <a:noFill/>
            <a:ln w="9525">
              <a:solidFill>
                <a:srgbClr val="FF0000"/>
              </a:solidFill>
              <a:prstDash val="sysDot"/>
              <a:round/>
              <a:headEnd type="triangle" w="sm" len="sm"/>
              <a:tailEnd type="triangle" w="sm" len="sm"/>
            </a:ln>
            <a:extLst>
              <a:ext uri="{909E8E84-426E-40dd-AFC4-6F175D3DCCD1}">
                <a14:hiddenFill xmlns="" xmlns:a14="http://schemas.microsoft.com/office/drawing/2010/main">
                  <a:noFill/>
                </a14:hiddenFill>
              </a:ext>
            </a:extLst>
          </p:spPr>
          <p:txBody>
            <a:bodyPr/>
            <a:lstStyle/>
            <a:p>
              <a:endParaRPr lang="en-US"/>
            </a:p>
          </p:txBody>
        </p:sp>
        <p:sp>
          <p:nvSpPr>
            <p:cNvPr id="147493" name="Text Box 41"/>
            <p:cNvSpPr txBox="1">
              <a:spLocks noChangeArrowheads="1"/>
            </p:cNvSpPr>
            <p:nvPr/>
          </p:nvSpPr>
          <p:spPr bwMode="auto">
            <a:xfrm>
              <a:off x="4100" y="2342"/>
              <a:ext cx="838"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1600">
                  <a:solidFill>
                    <a:srgbClr val="FF0000"/>
                  </a:solidFill>
                  <a:latin typeface="Arial" charset="0"/>
                </a:rPr>
                <a:t>~ image size</a:t>
              </a:r>
            </a:p>
          </p:txBody>
        </p:sp>
        <p:sp>
          <p:nvSpPr>
            <p:cNvPr id="785450" name="Text Box 42"/>
            <p:cNvSpPr txBox="1">
              <a:spLocks noChangeArrowheads="1"/>
            </p:cNvSpPr>
            <p:nvPr/>
          </p:nvSpPr>
          <p:spPr bwMode="auto">
            <a:xfrm>
              <a:off x="4118" y="2527"/>
              <a:ext cx="916" cy="250"/>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defRPr/>
              </a:pPr>
              <a:r>
                <a:rPr lang="de-DE" sz="2000">
                  <a:effectLst>
                    <a:outerShdw blurRad="38100" dist="38100" dir="2700000" algn="tl">
                      <a:srgbClr val="DDDDDD"/>
                    </a:outerShdw>
                  </a:effectLst>
                  <a:latin typeface="Arial" charset="0"/>
                  <a:cs typeface="+mn-cs"/>
                </a:rPr>
                <a:t>(calibrated)</a:t>
              </a:r>
            </a:p>
          </p:txBody>
        </p:sp>
      </p:grpSp>
      <p:sp>
        <p:nvSpPr>
          <p:cNvPr id="785451" name="Text Box 43"/>
          <p:cNvSpPr txBox="1">
            <a:spLocks noChangeArrowheads="1"/>
          </p:cNvSpPr>
          <p:nvPr/>
        </p:nvSpPr>
        <p:spPr bwMode="auto">
          <a:xfrm>
            <a:off x="6518275" y="4589463"/>
            <a:ext cx="2482850" cy="671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de-DE" sz="1800">
                <a:solidFill>
                  <a:srgbClr val="FF0000"/>
                </a:solidFill>
                <a:latin typeface="Arial" charset="0"/>
              </a:rPr>
              <a:t>Distortion minimization</a:t>
            </a:r>
          </a:p>
          <a:p>
            <a:r>
              <a:rPr lang="de-DE" sz="2000">
                <a:latin typeface="Arial" charset="0"/>
              </a:rPr>
              <a:t>(uncalibrated)</a:t>
            </a:r>
          </a:p>
        </p:txBody>
      </p:sp>
      <p:sp>
        <p:nvSpPr>
          <p:cNvPr id="147472" name="Rectangle 44"/>
          <p:cNvSpPr>
            <a:spLocks noChangeArrowheads="1"/>
          </p:cNvSpPr>
          <p:nvPr/>
        </p:nvSpPr>
        <p:spPr bwMode="auto">
          <a:xfrm>
            <a:off x="2871788" y="1319213"/>
            <a:ext cx="2468562"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60000"/>
              </a:lnSpc>
              <a:spcBef>
                <a:spcPct val="50000"/>
              </a:spcBef>
            </a:pPr>
            <a:r>
              <a:rPr lang="en-US" sz="2000">
                <a:solidFill>
                  <a:schemeClr val="tx2"/>
                </a:solidFill>
                <a:latin typeface="Arial" charset="0"/>
              </a:rPr>
              <a:t>(standard approach)</a:t>
            </a:r>
          </a:p>
        </p:txBody>
      </p:sp>
      <p:grpSp>
        <p:nvGrpSpPr>
          <p:cNvPr id="9" name="Group 45"/>
          <p:cNvGrpSpPr>
            <a:grpSpLocks/>
          </p:cNvGrpSpPr>
          <p:nvPr/>
        </p:nvGrpSpPr>
        <p:grpSpPr bwMode="auto">
          <a:xfrm>
            <a:off x="2309813" y="2963863"/>
            <a:ext cx="2657475" cy="2903537"/>
            <a:chOff x="1455" y="1867"/>
            <a:chExt cx="1674" cy="1829"/>
          </a:xfrm>
        </p:grpSpPr>
        <p:grpSp>
          <p:nvGrpSpPr>
            <p:cNvPr id="147474" name="Group 46"/>
            <p:cNvGrpSpPr>
              <a:grpSpLocks/>
            </p:cNvGrpSpPr>
            <p:nvPr/>
          </p:nvGrpSpPr>
          <p:grpSpPr bwMode="auto">
            <a:xfrm>
              <a:off x="1695" y="1867"/>
              <a:ext cx="1434" cy="1829"/>
              <a:chOff x="1695" y="1993"/>
              <a:chExt cx="1434" cy="1829"/>
            </a:xfrm>
          </p:grpSpPr>
          <p:sp>
            <p:nvSpPr>
              <p:cNvPr id="147485" name="AutoShape 47"/>
              <p:cNvSpPr>
                <a:spLocks noChangeAspect="1" noChangeArrowheads="1"/>
              </p:cNvSpPr>
              <p:nvPr/>
            </p:nvSpPr>
            <p:spPr bwMode="auto">
              <a:xfrm rot="-5400000">
                <a:off x="1496" y="2192"/>
                <a:ext cx="860" cy="462"/>
              </a:xfrm>
              <a:prstGeom prst="parallelogram">
                <a:avLst>
                  <a:gd name="adj" fmla="val 98262"/>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7486" name="AutoShape 48"/>
              <p:cNvSpPr>
                <a:spLocks noChangeAspect="1" noChangeArrowheads="1"/>
              </p:cNvSpPr>
              <p:nvPr/>
            </p:nvSpPr>
            <p:spPr bwMode="auto">
              <a:xfrm rot="-5400000">
                <a:off x="2468" y="3161"/>
                <a:ext cx="860" cy="462"/>
              </a:xfrm>
              <a:prstGeom prst="parallelogram">
                <a:avLst>
                  <a:gd name="adj" fmla="val 98262"/>
                </a:avLst>
              </a:prstGeom>
              <a:noFill/>
              <a:ln w="9525">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147475" name="Group 49"/>
            <p:cNvGrpSpPr>
              <a:grpSpLocks/>
            </p:cNvGrpSpPr>
            <p:nvPr/>
          </p:nvGrpSpPr>
          <p:grpSpPr bwMode="auto">
            <a:xfrm>
              <a:off x="1455" y="1869"/>
              <a:ext cx="701" cy="856"/>
              <a:chOff x="1455" y="1869"/>
              <a:chExt cx="701" cy="856"/>
            </a:xfrm>
          </p:grpSpPr>
          <p:sp>
            <p:nvSpPr>
              <p:cNvPr id="147481" name="Line 50"/>
              <p:cNvSpPr>
                <a:spLocks noChangeShapeType="1"/>
              </p:cNvSpPr>
              <p:nvPr/>
            </p:nvSpPr>
            <p:spPr bwMode="auto">
              <a:xfrm flipH="1">
                <a:off x="1455" y="1869"/>
                <a:ext cx="238" cy="571"/>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82" name="Line 51"/>
              <p:cNvSpPr>
                <a:spLocks noChangeShapeType="1"/>
              </p:cNvSpPr>
              <p:nvPr/>
            </p:nvSpPr>
            <p:spPr bwMode="auto">
              <a:xfrm flipH="1">
                <a:off x="1457" y="2322"/>
                <a:ext cx="697" cy="122"/>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83" name="Line 52"/>
              <p:cNvSpPr>
                <a:spLocks noChangeShapeType="1"/>
              </p:cNvSpPr>
              <p:nvPr/>
            </p:nvSpPr>
            <p:spPr bwMode="auto">
              <a:xfrm flipH="1" flipV="1">
                <a:off x="1456" y="2444"/>
                <a:ext cx="700" cy="281"/>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84" name="Line 53"/>
              <p:cNvSpPr>
                <a:spLocks noChangeShapeType="1"/>
              </p:cNvSpPr>
              <p:nvPr/>
            </p:nvSpPr>
            <p:spPr bwMode="auto">
              <a:xfrm flipH="1">
                <a:off x="1456" y="2274"/>
                <a:ext cx="239" cy="17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147476" name="Group 54"/>
            <p:cNvGrpSpPr>
              <a:grpSpLocks/>
            </p:cNvGrpSpPr>
            <p:nvPr/>
          </p:nvGrpSpPr>
          <p:grpSpPr bwMode="auto">
            <a:xfrm>
              <a:off x="2428" y="2839"/>
              <a:ext cx="701" cy="856"/>
              <a:chOff x="1455" y="1869"/>
              <a:chExt cx="701" cy="856"/>
            </a:xfrm>
          </p:grpSpPr>
          <p:sp>
            <p:nvSpPr>
              <p:cNvPr id="147477" name="Line 55"/>
              <p:cNvSpPr>
                <a:spLocks noChangeShapeType="1"/>
              </p:cNvSpPr>
              <p:nvPr/>
            </p:nvSpPr>
            <p:spPr bwMode="auto">
              <a:xfrm flipH="1">
                <a:off x="1455" y="1869"/>
                <a:ext cx="238" cy="571"/>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78" name="Line 56"/>
              <p:cNvSpPr>
                <a:spLocks noChangeShapeType="1"/>
              </p:cNvSpPr>
              <p:nvPr/>
            </p:nvSpPr>
            <p:spPr bwMode="auto">
              <a:xfrm flipH="1">
                <a:off x="1457" y="2322"/>
                <a:ext cx="697" cy="122"/>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79" name="Line 57"/>
              <p:cNvSpPr>
                <a:spLocks noChangeShapeType="1"/>
              </p:cNvSpPr>
              <p:nvPr/>
            </p:nvSpPr>
            <p:spPr bwMode="auto">
              <a:xfrm flipH="1" flipV="1">
                <a:off x="1456" y="2444"/>
                <a:ext cx="700" cy="281"/>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480" name="Line 58"/>
              <p:cNvSpPr>
                <a:spLocks noChangeShapeType="1"/>
              </p:cNvSpPr>
              <p:nvPr/>
            </p:nvSpPr>
            <p:spPr bwMode="auto">
              <a:xfrm flipH="1">
                <a:off x="1456" y="2274"/>
                <a:ext cx="239" cy="170"/>
              </a:xfrm>
              <a:prstGeom prst="line">
                <a:avLst/>
              </a:prstGeom>
              <a:noFill/>
              <a:ln w="9525">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785439"/>
                                        </p:tgtEl>
                                        <p:attrNameLst>
                                          <p:attrName>style.visibility</p:attrName>
                                        </p:attrNameLst>
                                      </p:cBhvr>
                                      <p:to>
                                        <p:strVal val="visible"/>
                                      </p:to>
                                    </p:set>
                                    <p:anim calcmode="lin" valueType="num">
                                      <p:cBhvr additive="base">
                                        <p:cTn id="22" dur="500" fill="hold"/>
                                        <p:tgtEl>
                                          <p:spTgt spid="785439"/>
                                        </p:tgtEl>
                                        <p:attrNameLst>
                                          <p:attrName>ppt_x</p:attrName>
                                        </p:attrNameLst>
                                      </p:cBhvr>
                                      <p:tavLst>
                                        <p:tav tm="0">
                                          <p:val>
                                            <p:strVal val="0-#ppt_w/2"/>
                                          </p:val>
                                        </p:tav>
                                        <p:tav tm="100000">
                                          <p:val>
                                            <p:strVal val="#ppt_x"/>
                                          </p:val>
                                        </p:tav>
                                      </p:tavLst>
                                    </p:anim>
                                    <p:anim calcmode="lin" valueType="num">
                                      <p:cBhvr additive="base">
                                        <p:cTn id="23" dur="500" fill="hold"/>
                                        <p:tgtEl>
                                          <p:spTgt spid="785439"/>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
                            </p:stCondLst>
                            <p:childTnLst>
                              <p:par>
                                <p:cTn id="25" presetID="9"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785451"/>
                                        </p:tgtEl>
                                        <p:attrNameLst>
                                          <p:attrName>style.visibility</p:attrName>
                                        </p:attrNameLst>
                                      </p:cBhvr>
                                      <p:to>
                                        <p:strVal val="visible"/>
                                      </p:to>
                                    </p:set>
                                    <p:anim calcmode="lin" valueType="num">
                                      <p:cBhvr additive="base">
                                        <p:cTn id="38" dur="500" fill="hold"/>
                                        <p:tgtEl>
                                          <p:spTgt spid="785451"/>
                                        </p:tgtEl>
                                        <p:attrNameLst>
                                          <p:attrName>ppt_x</p:attrName>
                                        </p:attrNameLst>
                                      </p:cBhvr>
                                      <p:tavLst>
                                        <p:tav tm="0">
                                          <p:val>
                                            <p:strVal val="1+#ppt_w/2"/>
                                          </p:val>
                                        </p:tav>
                                        <p:tav tm="100000">
                                          <p:val>
                                            <p:strVal val="#ppt_x"/>
                                          </p:val>
                                        </p:tav>
                                      </p:tavLst>
                                    </p:anim>
                                    <p:anim calcmode="lin" valueType="num">
                                      <p:cBhvr additive="base">
                                        <p:cTn id="39" dur="500" fill="hold"/>
                                        <p:tgtEl>
                                          <p:spTgt spid="7854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39" grpId="0" autoUpdateAnimBg="0"/>
      <p:bldP spid="785451"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FD8F189-5009-C04C-9661-A49F87C4A963}" type="slidenum">
              <a:rPr lang="en-US" sz="1400">
                <a:latin typeface="Verdana" charset="0"/>
              </a:rPr>
              <a:pPr/>
              <a:t>71</a:t>
            </a:fld>
            <a:endParaRPr lang="en-US" sz="1400">
              <a:latin typeface="Verdana" charset="0"/>
            </a:endParaRPr>
          </a:p>
        </p:txBody>
      </p:sp>
      <p:pic>
        <p:nvPicPr>
          <p:cNvPr id="149506" name="Picture 2" descr="fig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675" y="542925"/>
            <a:ext cx="3048000" cy="230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9507" name="Picture 3" descr="fig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5925" y="541338"/>
            <a:ext cx="3048000" cy="230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9508" name="Picture 4" descr="fig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9275" y="3324225"/>
            <a:ext cx="3438525" cy="214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9509" name="Picture 5" descr="fig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7650" y="3313113"/>
            <a:ext cx="3438525" cy="2143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8EA870D-7ADC-D24A-B496-A761524932FA}" type="slidenum">
              <a:rPr lang="en-US" sz="1400">
                <a:latin typeface="Verdana" charset="0"/>
              </a:rPr>
              <a:pPr/>
              <a:t>72</a:t>
            </a:fld>
            <a:endParaRPr lang="en-US" sz="1400">
              <a:latin typeface="Verdana" charset="0"/>
            </a:endParaRPr>
          </a:p>
        </p:txBody>
      </p:sp>
      <p:pic>
        <p:nvPicPr>
          <p:cNvPr id="151554" name="Picture 2" descr="fig1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90725" y="3675063"/>
            <a:ext cx="2997200" cy="294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1555" name="Picture 3" descr="fig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024063" y="412750"/>
            <a:ext cx="2940050" cy="294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1556" name="Picture 4" descr="fig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205413" y="3689350"/>
            <a:ext cx="2997200" cy="294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1557" name="Picture 5" descr="fig10"/>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200650" y="454025"/>
            <a:ext cx="2940050" cy="294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Number Placeholder 2"/>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893582C-FA15-5048-931A-7ACEDFF60AB6}" type="slidenum">
              <a:rPr lang="en-US" sz="1400">
                <a:latin typeface="Verdana" charset="0"/>
              </a:rPr>
              <a:pPr/>
              <a:t>73</a:t>
            </a:fld>
            <a:endParaRPr lang="en-US" sz="1400">
              <a:latin typeface="Verdana" charset="0"/>
            </a:endParaRPr>
          </a:p>
        </p:txBody>
      </p:sp>
      <p:pic>
        <p:nvPicPr>
          <p:cNvPr id="153602" name="Picture 2" descr="rectification3"/>
          <p:cNvPicPr>
            <a:picLocks noChangeAspect="1" noChangeArrowheads="1"/>
          </p:cNvPicPr>
          <p:nvPr/>
        </p:nvPicPr>
        <p:blipFill>
          <a:blip r:embed="rId3">
            <a:clrChange>
              <a:clrFrom>
                <a:srgbClr val="0000C8"/>
              </a:clrFrom>
              <a:clrTo>
                <a:srgbClr val="0000C8">
                  <a:alpha val="0"/>
                </a:srgbClr>
              </a:clrTo>
            </a:clrChange>
            <a:extLst>
              <a:ext uri="{28A0092B-C50C-407E-A947-70E740481C1C}">
                <a14:useLocalDpi xmlns:a14="http://schemas.microsoft.com/office/drawing/2010/main" val="0"/>
              </a:ext>
            </a:extLst>
          </a:blip>
          <a:srcRect/>
          <a:stretch>
            <a:fillRect/>
          </a:stretch>
        </p:blipFill>
        <p:spPr bwMode="auto">
          <a:xfrm>
            <a:off x="2270125" y="3273425"/>
            <a:ext cx="6873875" cy="253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03" name="Rectangle 3"/>
          <p:cNvSpPr>
            <a:spLocks noChangeArrowheads="1"/>
          </p:cNvSpPr>
          <p:nvPr/>
        </p:nvSpPr>
        <p:spPr bwMode="auto">
          <a:xfrm>
            <a:off x="2009775" y="1849438"/>
            <a:ext cx="6029325"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60000"/>
              </a:lnSpc>
              <a:spcBef>
                <a:spcPct val="50000"/>
              </a:spcBef>
            </a:pPr>
            <a:r>
              <a:rPr lang="en-US" sz="2200">
                <a:latin typeface="Trebuchet MS" charset="0"/>
              </a:rPr>
              <a:t>Polar re-parameterization around epipoles</a:t>
            </a:r>
          </a:p>
          <a:p>
            <a:pPr marL="342900" indent="-342900">
              <a:lnSpc>
                <a:spcPct val="60000"/>
              </a:lnSpc>
              <a:spcBef>
                <a:spcPct val="50000"/>
              </a:spcBef>
            </a:pPr>
            <a:r>
              <a:rPr lang="en-US" sz="2200">
                <a:latin typeface="Trebuchet MS" charset="0"/>
              </a:rPr>
              <a:t>Requires only (oriented) epipolar geometry</a:t>
            </a:r>
          </a:p>
          <a:p>
            <a:pPr marL="342900" indent="-342900">
              <a:lnSpc>
                <a:spcPct val="60000"/>
              </a:lnSpc>
              <a:spcBef>
                <a:spcPct val="50000"/>
              </a:spcBef>
            </a:pPr>
            <a:r>
              <a:rPr lang="en-US" sz="2200">
                <a:latin typeface="Trebuchet MS" charset="0"/>
              </a:rPr>
              <a:t>Preserve length of epipolar lines</a:t>
            </a:r>
          </a:p>
          <a:p>
            <a:pPr marL="342900" indent="-342900">
              <a:lnSpc>
                <a:spcPct val="60000"/>
              </a:lnSpc>
              <a:spcBef>
                <a:spcPct val="50000"/>
              </a:spcBef>
            </a:pPr>
            <a:r>
              <a:rPr lang="en-US" sz="2200">
                <a:latin typeface="Trebuchet MS" charset="0"/>
              </a:rPr>
              <a:t>Choose </a:t>
            </a:r>
            <a:r>
              <a:rPr lang="en-US" sz="2200">
                <a:latin typeface="Trebuchet MS" charset="0"/>
                <a:sym typeface="Symbol" charset="0"/>
              </a:rPr>
              <a:t> so that no pixels are compressed</a:t>
            </a:r>
            <a:endParaRPr lang="en-US" sz="2200">
              <a:latin typeface="Trebuchet MS" charset="0"/>
            </a:endParaRPr>
          </a:p>
        </p:txBody>
      </p:sp>
      <p:sp>
        <p:nvSpPr>
          <p:cNvPr id="153604" name="Text Box 4"/>
          <p:cNvSpPr txBox="1">
            <a:spLocks noChangeArrowheads="1"/>
          </p:cNvSpPr>
          <p:nvPr/>
        </p:nvSpPr>
        <p:spPr bwMode="auto">
          <a:xfrm>
            <a:off x="2439988" y="4113213"/>
            <a:ext cx="1443037"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lg" len="lg"/>
                <a:tailEnd type="none" w="lg" len="lg"/>
              </a14:hiddenLine>
            </a:ext>
          </a:extLst>
        </p:spPr>
        <p:txBody>
          <a:bodyPr wrap="none" lIns="90000" tIns="46800" rIns="90000" bIns="46800">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latin typeface="Arial" charset="0"/>
              </a:rPr>
              <a:t>original image</a:t>
            </a:r>
          </a:p>
        </p:txBody>
      </p:sp>
      <p:sp>
        <p:nvSpPr>
          <p:cNvPr id="153605" name="Text Box 5"/>
          <p:cNvSpPr txBox="1">
            <a:spLocks noChangeArrowheads="1"/>
          </p:cNvSpPr>
          <p:nvPr/>
        </p:nvSpPr>
        <p:spPr bwMode="auto">
          <a:xfrm>
            <a:off x="6478588" y="4189413"/>
            <a:ext cx="15017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lg" len="lg"/>
                <a:tailEnd type="none" w="lg" len="lg"/>
              </a14:hiddenLine>
            </a:ext>
          </a:extLst>
        </p:spPr>
        <p:txBody>
          <a:bodyPr wrap="none" lIns="90000" tIns="46800" rIns="90000" bIns="46800">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600">
                <a:latin typeface="Arial" charset="0"/>
              </a:rPr>
              <a:t>rectified image</a:t>
            </a:r>
          </a:p>
        </p:txBody>
      </p:sp>
      <p:sp>
        <p:nvSpPr>
          <p:cNvPr id="153606" name="Rectangle 6"/>
          <p:cNvSpPr>
            <a:spLocks noGrp="1" noChangeArrowheads="1"/>
          </p:cNvSpPr>
          <p:nvPr>
            <p:ph type="title"/>
          </p:nvPr>
        </p:nvSpPr>
        <p:spPr/>
        <p:txBody>
          <a:bodyPr/>
          <a:lstStyle/>
          <a:p>
            <a:r>
              <a:rPr lang="de-DE">
                <a:latin typeface="Verdana" charset="0"/>
              </a:rPr>
              <a:t>Polar rectification</a:t>
            </a:r>
            <a:endParaRPr lang="en-GB">
              <a:latin typeface="Verdana" charset="0"/>
            </a:endParaRPr>
          </a:p>
        </p:txBody>
      </p:sp>
      <p:sp>
        <p:nvSpPr>
          <p:cNvPr id="153607" name="Rectangle 7"/>
          <p:cNvSpPr>
            <a:spLocks noChangeArrowheads="1"/>
          </p:cNvSpPr>
          <p:nvPr/>
        </p:nvSpPr>
        <p:spPr bwMode="auto">
          <a:xfrm>
            <a:off x="4419600" y="1254125"/>
            <a:ext cx="34480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nSpc>
                <a:spcPct val="60000"/>
              </a:lnSpc>
              <a:spcBef>
                <a:spcPct val="50000"/>
              </a:spcBef>
            </a:pPr>
            <a:r>
              <a:rPr lang="en-US" sz="2000">
                <a:solidFill>
                  <a:schemeClr val="tx2"/>
                </a:solidFill>
                <a:latin typeface="Trebuchet MS" charset="0"/>
              </a:rPr>
              <a:t>(Pollefeys et al. ICCV</a:t>
            </a:r>
            <a:r>
              <a:rPr lang="ja-JP" altLang="en-US" sz="2000">
                <a:solidFill>
                  <a:schemeClr val="tx2"/>
                </a:solidFill>
                <a:latin typeface="Trebuchet MS" charset="0"/>
              </a:rPr>
              <a:t>’</a:t>
            </a:r>
            <a:r>
              <a:rPr lang="en-US" altLang="ja-JP" sz="2000">
                <a:solidFill>
                  <a:schemeClr val="tx2"/>
                </a:solidFill>
                <a:latin typeface="Trebuchet MS" charset="0"/>
              </a:rPr>
              <a:t>99)</a:t>
            </a:r>
            <a:endParaRPr lang="en-US" sz="2000">
              <a:solidFill>
                <a:schemeClr val="tx2"/>
              </a:solidFill>
              <a:latin typeface="Trebuchet MS" charset="0"/>
            </a:endParaRPr>
          </a:p>
        </p:txBody>
      </p:sp>
      <p:sp>
        <p:nvSpPr>
          <p:cNvPr id="153608" name="Rectangle 8"/>
          <p:cNvSpPr>
            <a:spLocks noChangeArrowheads="1"/>
          </p:cNvSpPr>
          <p:nvPr/>
        </p:nvSpPr>
        <p:spPr bwMode="auto">
          <a:xfrm>
            <a:off x="2087563" y="5929313"/>
            <a:ext cx="4611687" cy="684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60000"/>
              </a:lnSpc>
              <a:spcBef>
                <a:spcPct val="50000"/>
              </a:spcBef>
            </a:pPr>
            <a:r>
              <a:rPr lang="en-US" sz="2000">
                <a:solidFill>
                  <a:schemeClr val="tx2"/>
                </a:solidFill>
                <a:latin typeface="Arial" charset="0"/>
              </a:rPr>
              <a:t>Works for all relative motions</a:t>
            </a:r>
          </a:p>
          <a:p>
            <a:pPr marL="342900" indent="-342900">
              <a:lnSpc>
                <a:spcPct val="60000"/>
              </a:lnSpc>
              <a:spcBef>
                <a:spcPct val="50000"/>
              </a:spcBef>
            </a:pPr>
            <a:r>
              <a:rPr lang="en-US" sz="2000">
                <a:solidFill>
                  <a:schemeClr val="tx2"/>
                </a:solidFill>
                <a:latin typeface="Arial" charset="0"/>
              </a:rPr>
              <a:t>Guarantees minimal image size</a:t>
            </a:r>
            <a:endParaRPr lang="en-US" sz="2000">
              <a:solidFill>
                <a:schemeClr val="tx2"/>
              </a:solidFill>
              <a:latin typeface="Arial" charset="0"/>
              <a:sym typeface="Symbol"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99B39C2-842D-1144-A2FA-77B889F5D62A}" type="slidenum">
              <a:rPr lang="en-US" sz="1400">
                <a:latin typeface="Verdana" charset="0"/>
              </a:rPr>
              <a:pPr/>
              <a:t>74</a:t>
            </a:fld>
            <a:endParaRPr lang="en-US" sz="1400">
              <a:latin typeface="Verdana" charset="0"/>
            </a:endParaRPr>
          </a:p>
        </p:txBody>
      </p:sp>
      <p:sp>
        <p:nvSpPr>
          <p:cNvPr id="155650" name="Rectangle 2"/>
          <p:cNvSpPr>
            <a:spLocks noGrp="1" noChangeArrowheads="1"/>
          </p:cNvSpPr>
          <p:nvPr>
            <p:ph type="title"/>
          </p:nvPr>
        </p:nvSpPr>
        <p:spPr/>
        <p:txBody>
          <a:bodyPr/>
          <a:lstStyle/>
          <a:p>
            <a:r>
              <a:rPr lang="de-DE">
                <a:latin typeface="Verdana" charset="0"/>
              </a:rPr>
              <a:t>polar rectification: example</a:t>
            </a:r>
            <a:endParaRPr lang="en-GB">
              <a:latin typeface="Verdana" charset="0"/>
            </a:endParaRPr>
          </a:p>
        </p:txBody>
      </p:sp>
      <p:grpSp>
        <p:nvGrpSpPr>
          <p:cNvPr id="155651" name="Group 3"/>
          <p:cNvGrpSpPr>
            <a:grpSpLocks/>
          </p:cNvGrpSpPr>
          <p:nvPr/>
        </p:nvGrpSpPr>
        <p:grpSpPr bwMode="auto">
          <a:xfrm>
            <a:off x="1139825" y="3271838"/>
            <a:ext cx="7251700" cy="2759075"/>
            <a:chOff x="718" y="2061"/>
            <a:chExt cx="4568" cy="1738"/>
          </a:xfrm>
        </p:grpSpPr>
        <p:pic>
          <p:nvPicPr>
            <p:cNvPr id="155652" name="Picture 4" descr="kaste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 y="2093"/>
              <a:ext cx="2130" cy="1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5653" name="Picture 5" descr="kaste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 y="2061"/>
              <a:ext cx="2130" cy="1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5654" name="Group 6"/>
            <p:cNvGrpSpPr>
              <a:grpSpLocks/>
            </p:cNvGrpSpPr>
            <p:nvPr/>
          </p:nvGrpSpPr>
          <p:grpSpPr bwMode="auto">
            <a:xfrm>
              <a:off x="718" y="2068"/>
              <a:ext cx="4568" cy="1630"/>
              <a:chOff x="718" y="2068"/>
              <a:chExt cx="4568" cy="1630"/>
            </a:xfrm>
          </p:grpSpPr>
          <p:sp>
            <p:nvSpPr>
              <p:cNvPr id="155655" name="Line 7"/>
              <p:cNvSpPr>
                <a:spLocks noChangeAspect="1" noChangeShapeType="1"/>
              </p:cNvSpPr>
              <p:nvPr/>
            </p:nvSpPr>
            <p:spPr bwMode="auto">
              <a:xfrm flipH="1" flipV="1">
                <a:off x="1328" y="2068"/>
                <a:ext cx="1539" cy="223"/>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wrap="none" lIns="90000" tIns="46800" rIns="90000" bIns="46800" anchor="ctr">
                <a:spAutoFit/>
              </a:bodyPr>
              <a:lstStyle/>
              <a:p>
                <a:endParaRPr lang="en-US"/>
              </a:p>
            </p:txBody>
          </p:sp>
          <p:sp>
            <p:nvSpPr>
              <p:cNvPr id="155656" name="Line 8"/>
              <p:cNvSpPr>
                <a:spLocks noChangeAspect="1" noChangeShapeType="1"/>
              </p:cNvSpPr>
              <p:nvPr/>
            </p:nvSpPr>
            <p:spPr bwMode="auto">
              <a:xfrm flipH="1" flipV="1">
                <a:off x="725" y="2380"/>
                <a:ext cx="2148" cy="216"/>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57" name="Line 9"/>
              <p:cNvSpPr>
                <a:spLocks noChangeAspect="1" noChangeShapeType="1"/>
              </p:cNvSpPr>
              <p:nvPr/>
            </p:nvSpPr>
            <p:spPr bwMode="auto">
              <a:xfrm flipH="1" flipV="1">
                <a:off x="725" y="2840"/>
                <a:ext cx="2153" cy="98"/>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58" name="Line 10"/>
              <p:cNvSpPr>
                <a:spLocks noChangeAspect="1" noChangeShapeType="1"/>
              </p:cNvSpPr>
              <p:nvPr/>
            </p:nvSpPr>
            <p:spPr bwMode="auto">
              <a:xfrm flipH="1">
                <a:off x="718" y="3262"/>
                <a:ext cx="2151" cy="4"/>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59" name="Line 11"/>
              <p:cNvSpPr>
                <a:spLocks noChangeAspect="1" noChangeShapeType="1"/>
              </p:cNvSpPr>
              <p:nvPr/>
            </p:nvSpPr>
            <p:spPr bwMode="auto">
              <a:xfrm flipH="1">
                <a:off x="725" y="3574"/>
                <a:ext cx="2144" cy="124"/>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60" name="Line 12"/>
              <p:cNvSpPr>
                <a:spLocks noChangeAspect="1" noChangeShapeType="1"/>
              </p:cNvSpPr>
              <p:nvPr/>
            </p:nvSpPr>
            <p:spPr bwMode="auto">
              <a:xfrm flipH="1" flipV="1">
                <a:off x="4274" y="2096"/>
                <a:ext cx="1010" cy="144"/>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61" name="Line 13"/>
              <p:cNvSpPr>
                <a:spLocks noChangeAspect="1" noChangeShapeType="1"/>
              </p:cNvSpPr>
              <p:nvPr/>
            </p:nvSpPr>
            <p:spPr bwMode="auto">
              <a:xfrm flipH="1" flipV="1">
                <a:off x="3131" y="2331"/>
                <a:ext cx="2155" cy="209"/>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62" name="Line 14"/>
              <p:cNvSpPr>
                <a:spLocks noChangeAspect="1" noChangeShapeType="1"/>
              </p:cNvSpPr>
              <p:nvPr/>
            </p:nvSpPr>
            <p:spPr bwMode="auto">
              <a:xfrm flipH="1" flipV="1">
                <a:off x="3118" y="2805"/>
                <a:ext cx="2158" cy="117"/>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63" name="Line 15"/>
              <p:cNvSpPr>
                <a:spLocks noChangeAspect="1" noChangeShapeType="1"/>
              </p:cNvSpPr>
              <p:nvPr/>
            </p:nvSpPr>
            <p:spPr bwMode="auto">
              <a:xfrm flipH="1" flipV="1">
                <a:off x="3122" y="3264"/>
                <a:ext cx="2164" cy="12"/>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64" name="Line 16"/>
              <p:cNvSpPr>
                <a:spLocks noChangeAspect="1" noChangeShapeType="1"/>
              </p:cNvSpPr>
              <p:nvPr/>
            </p:nvSpPr>
            <p:spPr bwMode="auto">
              <a:xfrm flipH="1">
                <a:off x="3131" y="3582"/>
                <a:ext cx="2153" cy="94"/>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65" name="Line 17"/>
              <p:cNvSpPr>
                <a:spLocks noChangeAspect="1" noChangeShapeType="1"/>
              </p:cNvSpPr>
              <p:nvPr/>
            </p:nvSpPr>
            <p:spPr bwMode="auto">
              <a:xfrm flipH="1" flipV="1">
                <a:off x="1328" y="2068"/>
                <a:ext cx="1539" cy="223"/>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wrap="none" lIns="90000" tIns="46800" rIns="90000" bIns="46800" anchor="ctr">
                <a:spAutoFit/>
              </a:bodyPr>
              <a:lstStyle/>
              <a:p>
                <a:endParaRPr lang="en-US"/>
              </a:p>
            </p:txBody>
          </p:sp>
          <p:sp>
            <p:nvSpPr>
              <p:cNvPr id="155666" name="Line 18"/>
              <p:cNvSpPr>
                <a:spLocks noChangeAspect="1" noChangeShapeType="1"/>
              </p:cNvSpPr>
              <p:nvPr/>
            </p:nvSpPr>
            <p:spPr bwMode="auto">
              <a:xfrm flipH="1" flipV="1">
                <a:off x="725" y="2380"/>
                <a:ext cx="2148" cy="216"/>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67" name="Line 19"/>
              <p:cNvSpPr>
                <a:spLocks noChangeAspect="1" noChangeShapeType="1"/>
              </p:cNvSpPr>
              <p:nvPr/>
            </p:nvSpPr>
            <p:spPr bwMode="auto">
              <a:xfrm flipH="1" flipV="1">
                <a:off x="725" y="2840"/>
                <a:ext cx="2153" cy="98"/>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68" name="Line 20"/>
              <p:cNvSpPr>
                <a:spLocks noChangeAspect="1" noChangeShapeType="1"/>
              </p:cNvSpPr>
              <p:nvPr/>
            </p:nvSpPr>
            <p:spPr bwMode="auto">
              <a:xfrm flipH="1">
                <a:off x="718" y="3262"/>
                <a:ext cx="2151" cy="4"/>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sp>
            <p:nvSpPr>
              <p:cNvPr id="155669" name="Line 21"/>
              <p:cNvSpPr>
                <a:spLocks noChangeAspect="1" noChangeShapeType="1"/>
              </p:cNvSpPr>
              <p:nvPr/>
            </p:nvSpPr>
            <p:spPr bwMode="auto">
              <a:xfrm flipH="1">
                <a:off x="725" y="3574"/>
                <a:ext cx="2144" cy="124"/>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lIns="90000" tIns="46800" rIns="90000" bIns="46800" anchor="ctr">
                <a:spAutoFit/>
              </a:bodyPr>
              <a:lstStyle/>
              <a:p>
                <a:endParaRPr lang="en-US"/>
              </a:p>
            </p:txBody>
          </p:sp>
        </p:gr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4CD1203-ABCA-C64A-96D3-9A80D2C112A4}" type="slidenum">
              <a:rPr lang="en-US" sz="1400">
                <a:latin typeface="Verdana" charset="0"/>
              </a:rPr>
              <a:pPr/>
              <a:t>75</a:t>
            </a:fld>
            <a:endParaRPr lang="en-US" sz="1400">
              <a:latin typeface="Verdana" charset="0"/>
            </a:endParaRPr>
          </a:p>
        </p:txBody>
      </p:sp>
      <p:sp>
        <p:nvSpPr>
          <p:cNvPr id="157698" name="Rectangle 2"/>
          <p:cNvSpPr>
            <a:spLocks noGrp="1" noChangeArrowheads="1"/>
          </p:cNvSpPr>
          <p:nvPr>
            <p:ph type="title"/>
          </p:nvPr>
        </p:nvSpPr>
        <p:spPr/>
        <p:txBody>
          <a:bodyPr/>
          <a:lstStyle/>
          <a:p>
            <a:r>
              <a:rPr lang="de-DE">
                <a:latin typeface="Verdana" charset="0"/>
              </a:rPr>
              <a:t>polar rectification: example</a:t>
            </a:r>
            <a:endParaRPr lang="en-GB">
              <a:latin typeface="Verdana" charset="0"/>
            </a:endParaRPr>
          </a:p>
        </p:txBody>
      </p:sp>
      <p:grpSp>
        <p:nvGrpSpPr>
          <p:cNvPr id="157699" name="Group 3"/>
          <p:cNvGrpSpPr>
            <a:grpSpLocks/>
          </p:cNvGrpSpPr>
          <p:nvPr/>
        </p:nvGrpSpPr>
        <p:grpSpPr bwMode="auto">
          <a:xfrm>
            <a:off x="942975" y="3009900"/>
            <a:ext cx="7351713" cy="3200400"/>
            <a:chOff x="2810" y="2623"/>
            <a:chExt cx="1766" cy="836"/>
          </a:xfrm>
        </p:grpSpPr>
        <p:pic>
          <p:nvPicPr>
            <p:cNvPr id="157710" name="Picture 4" descr="kasteel"/>
            <p:cNvPicPr>
              <a:picLocks noChangeAspect="1" noChangeArrowheads="1"/>
            </p:cNvPicPr>
            <p:nvPr/>
          </p:nvPicPr>
          <p:blipFill>
            <a:blip r:embed="rId3">
              <a:clrChange>
                <a:clrFrom>
                  <a:srgbClr val="0000C8"/>
                </a:clrFrom>
                <a:clrTo>
                  <a:srgbClr val="0000C8">
                    <a:alpha val="0"/>
                  </a:srgbClr>
                </a:clrTo>
              </a:clrChange>
              <a:extLst>
                <a:ext uri="{28A0092B-C50C-407E-A947-70E740481C1C}">
                  <a14:useLocalDpi xmlns:a14="http://schemas.microsoft.com/office/drawing/2010/main" val="0"/>
                </a:ext>
              </a:extLst>
            </a:blip>
            <a:srcRect/>
            <a:stretch>
              <a:fillRect/>
            </a:stretch>
          </p:blipFill>
          <p:spPr bwMode="auto">
            <a:xfrm>
              <a:off x="2810" y="2623"/>
              <a:ext cx="885" cy="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7711" name="Picture 5" descr="kasteel"/>
            <p:cNvPicPr>
              <a:picLocks noChangeAspect="1" noChangeArrowheads="1"/>
            </p:cNvPicPr>
            <p:nvPr/>
          </p:nvPicPr>
          <p:blipFill>
            <a:blip r:embed="rId4">
              <a:clrChange>
                <a:clrFrom>
                  <a:srgbClr val="0000C8"/>
                </a:clrFrom>
                <a:clrTo>
                  <a:srgbClr val="0000C8">
                    <a:alpha val="0"/>
                  </a:srgbClr>
                </a:clrTo>
              </a:clrChange>
              <a:extLst>
                <a:ext uri="{28A0092B-C50C-407E-A947-70E740481C1C}">
                  <a14:useLocalDpi xmlns:a14="http://schemas.microsoft.com/office/drawing/2010/main" val="0"/>
                </a:ext>
              </a:extLst>
            </a:blip>
            <a:srcRect/>
            <a:stretch>
              <a:fillRect/>
            </a:stretch>
          </p:blipFill>
          <p:spPr bwMode="auto">
            <a:xfrm>
              <a:off x="3695" y="2623"/>
              <a:ext cx="881" cy="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57700" name="Line 6"/>
          <p:cNvSpPr>
            <a:spLocks noChangeShapeType="1"/>
          </p:cNvSpPr>
          <p:nvPr/>
        </p:nvSpPr>
        <p:spPr bwMode="auto">
          <a:xfrm>
            <a:off x="4730750" y="3827463"/>
            <a:ext cx="3530600" cy="0"/>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7701" name="Line 7"/>
          <p:cNvSpPr>
            <a:spLocks noChangeShapeType="1"/>
          </p:cNvSpPr>
          <p:nvPr/>
        </p:nvSpPr>
        <p:spPr bwMode="auto">
          <a:xfrm>
            <a:off x="6672263" y="3254375"/>
            <a:ext cx="1555750" cy="0"/>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7702" name="Line 8"/>
          <p:cNvSpPr>
            <a:spLocks noChangeShapeType="1"/>
          </p:cNvSpPr>
          <p:nvPr/>
        </p:nvSpPr>
        <p:spPr bwMode="auto">
          <a:xfrm>
            <a:off x="4764088" y="4570413"/>
            <a:ext cx="3530600" cy="0"/>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7703" name="Line 9"/>
          <p:cNvSpPr>
            <a:spLocks noChangeShapeType="1"/>
          </p:cNvSpPr>
          <p:nvPr/>
        </p:nvSpPr>
        <p:spPr bwMode="auto">
          <a:xfrm>
            <a:off x="4730750" y="5183188"/>
            <a:ext cx="3530600" cy="0"/>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7704" name="Line 10"/>
          <p:cNvSpPr>
            <a:spLocks noChangeShapeType="1"/>
          </p:cNvSpPr>
          <p:nvPr/>
        </p:nvSpPr>
        <p:spPr bwMode="auto">
          <a:xfrm>
            <a:off x="4730750" y="5832475"/>
            <a:ext cx="3530600" cy="0"/>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7705" name="Line 11"/>
          <p:cNvSpPr>
            <a:spLocks noChangeShapeType="1"/>
          </p:cNvSpPr>
          <p:nvPr/>
        </p:nvSpPr>
        <p:spPr bwMode="auto">
          <a:xfrm>
            <a:off x="1000125" y="3827463"/>
            <a:ext cx="3529013" cy="0"/>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7706" name="Line 12"/>
          <p:cNvSpPr>
            <a:spLocks noChangeShapeType="1"/>
          </p:cNvSpPr>
          <p:nvPr/>
        </p:nvSpPr>
        <p:spPr bwMode="auto">
          <a:xfrm>
            <a:off x="2436813" y="3254375"/>
            <a:ext cx="2058987" cy="0"/>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7707" name="Line 13"/>
          <p:cNvSpPr>
            <a:spLocks noChangeShapeType="1"/>
          </p:cNvSpPr>
          <p:nvPr/>
        </p:nvSpPr>
        <p:spPr bwMode="auto">
          <a:xfrm>
            <a:off x="1096963" y="4557713"/>
            <a:ext cx="3529012" cy="0"/>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7708" name="Line 14"/>
          <p:cNvSpPr>
            <a:spLocks noChangeShapeType="1"/>
          </p:cNvSpPr>
          <p:nvPr/>
        </p:nvSpPr>
        <p:spPr bwMode="auto">
          <a:xfrm>
            <a:off x="1135063" y="5183188"/>
            <a:ext cx="3529012" cy="0"/>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57709" name="Line 15"/>
          <p:cNvSpPr>
            <a:spLocks noChangeShapeType="1"/>
          </p:cNvSpPr>
          <p:nvPr/>
        </p:nvSpPr>
        <p:spPr bwMode="auto">
          <a:xfrm>
            <a:off x="1046163" y="5832475"/>
            <a:ext cx="3529012" cy="0"/>
          </a:xfrm>
          <a:prstGeom prst="line">
            <a:avLst/>
          </a:prstGeom>
          <a:noFill/>
          <a:ln w="19050">
            <a:solidFill>
              <a:srgbClr val="FFFF00"/>
            </a:solidFill>
            <a:round/>
            <a:headEnd/>
            <a:tailEnd/>
          </a:ln>
          <a:extLst>
            <a:ext uri="{909E8E84-426E-40dd-AFC4-6F175D3DCCD1}">
              <a14:hiddenFill xmlns=""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Number Placeholder 2"/>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AAF61E4-BE96-EA40-BC82-513A1320E494}" type="slidenum">
              <a:rPr lang="en-US" sz="1400">
                <a:latin typeface="Verdana" charset="0"/>
              </a:rPr>
              <a:pPr/>
              <a:t>76</a:t>
            </a:fld>
            <a:endParaRPr lang="en-US" sz="1400">
              <a:latin typeface="Verdana" charset="0"/>
            </a:endParaRPr>
          </a:p>
        </p:txBody>
      </p:sp>
      <p:sp>
        <p:nvSpPr>
          <p:cNvPr id="159746" name="Rectangle 2"/>
          <p:cNvSpPr>
            <a:spLocks noGrp="1" noChangeArrowheads="1"/>
          </p:cNvSpPr>
          <p:nvPr>
            <p:ph type="title"/>
          </p:nvPr>
        </p:nvSpPr>
        <p:spPr/>
        <p:txBody>
          <a:bodyPr/>
          <a:lstStyle/>
          <a:p>
            <a:r>
              <a:rPr lang="de-DE">
                <a:latin typeface="Verdana" charset="0"/>
              </a:rPr>
              <a:t>Example: Béguinage of Leuven</a:t>
            </a:r>
            <a:endParaRPr lang="en-GB">
              <a:latin typeface="Verdana" charset="0"/>
            </a:endParaRPr>
          </a:p>
        </p:txBody>
      </p:sp>
      <p:pic>
        <p:nvPicPr>
          <p:cNvPr id="159747" name="Picture 3" descr="hs0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66838" y="3794125"/>
            <a:ext cx="1987550" cy="159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9748" name="Picture 4" descr="hs1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95450" y="2587625"/>
            <a:ext cx="1357313" cy="1085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9749" name="Picture 5" descr="hs18"/>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978025" y="1855788"/>
            <a:ext cx="800100" cy="639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9750" name="AutoShape 6"/>
          <p:cNvSpPr>
            <a:spLocks noChangeArrowheads="1"/>
          </p:cNvSpPr>
          <p:nvPr/>
        </p:nvSpPr>
        <p:spPr bwMode="auto">
          <a:xfrm>
            <a:off x="2065338" y="4813300"/>
            <a:ext cx="488950" cy="266700"/>
          </a:xfrm>
          <a:prstGeom prst="triangle">
            <a:avLst>
              <a:gd name="adj" fmla="val 50000"/>
            </a:avLst>
          </a:prstGeom>
          <a:solidFill>
            <a:srgbClr val="FB2711"/>
          </a:solidFill>
          <a:ln w="9525">
            <a:solidFill>
              <a:srgbClr val="FB2711"/>
            </a:solidFill>
            <a:miter lim="800000"/>
            <a:headEnd type="none" w="sm" len="lg"/>
            <a:tailEnd type="none" w="sm" len="lg"/>
          </a:ln>
        </p:spPr>
        <p:txBody>
          <a:bodyPr wrap="none" anchor="ctr"/>
          <a:lstStyle/>
          <a:p>
            <a:endParaRPr lang="en-US"/>
          </a:p>
        </p:txBody>
      </p:sp>
      <p:sp>
        <p:nvSpPr>
          <p:cNvPr id="159751" name="AutoShape 7"/>
          <p:cNvSpPr>
            <a:spLocks noChangeArrowheads="1"/>
          </p:cNvSpPr>
          <p:nvPr/>
        </p:nvSpPr>
        <p:spPr bwMode="auto">
          <a:xfrm>
            <a:off x="2130425" y="4816475"/>
            <a:ext cx="352425" cy="52388"/>
          </a:xfrm>
          <a:prstGeom prst="triangle">
            <a:avLst>
              <a:gd name="adj" fmla="val 50000"/>
            </a:avLst>
          </a:prstGeom>
          <a:solidFill>
            <a:srgbClr val="FB2711"/>
          </a:solidFill>
          <a:ln w="9525">
            <a:solidFill>
              <a:srgbClr val="FB2711"/>
            </a:solidFill>
            <a:miter lim="800000"/>
            <a:headEnd type="none" w="sm" len="lg"/>
            <a:tailEnd type="none" w="sm" len="lg"/>
          </a:ln>
        </p:spPr>
        <p:txBody>
          <a:bodyPr wrap="none" anchor="ctr"/>
          <a:lstStyle/>
          <a:p>
            <a:endParaRPr lang="en-US"/>
          </a:p>
        </p:txBody>
      </p:sp>
      <p:grpSp>
        <p:nvGrpSpPr>
          <p:cNvPr id="2" name="Group 8"/>
          <p:cNvGrpSpPr>
            <a:grpSpLocks/>
          </p:cNvGrpSpPr>
          <p:nvPr/>
        </p:nvGrpSpPr>
        <p:grpSpPr bwMode="auto">
          <a:xfrm>
            <a:off x="4811713" y="1679575"/>
            <a:ext cx="2209800" cy="4959350"/>
            <a:chOff x="3031" y="1058"/>
            <a:chExt cx="1392" cy="3124"/>
          </a:xfrm>
        </p:grpSpPr>
        <p:pic>
          <p:nvPicPr>
            <p:cNvPr id="159755" name="Picture 9" descr="tmp1"/>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031" y="1058"/>
              <a:ext cx="1392" cy="31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9756" name="Line 10"/>
            <p:cNvSpPr>
              <a:spLocks noChangeShapeType="1"/>
            </p:cNvSpPr>
            <p:nvPr/>
          </p:nvSpPr>
          <p:spPr bwMode="auto">
            <a:xfrm flipV="1">
              <a:off x="3031" y="3903"/>
              <a:ext cx="1392" cy="10"/>
            </a:xfrm>
            <a:prstGeom prst="line">
              <a:avLst/>
            </a:prstGeom>
            <a:noFill/>
            <a:ln w="19050">
              <a:solidFill>
                <a:srgbClr val="FFFF00"/>
              </a:solidFill>
              <a:round/>
              <a:headEnd type="none" w="sm" len="lg"/>
              <a:tailEnd type="none" w="sm" len="lg"/>
            </a:ln>
            <a:extLst>
              <a:ext uri="{909E8E84-426E-40dd-AFC4-6F175D3DCCD1}">
                <a14:hiddenFill xmlns="" xmlns:a14="http://schemas.microsoft.com/office/drawing/2010/main">
                  <a:noFill/>
                </a14:hiddenFill>
              </a:ext>
            </a:extLst>
          </p:spPr>
          <p:txBody>
            <a:bodyPr/>
            <a:lstStyle/>
            <a:p>
              <a:endParaRPr lang="en-US"/>
            </a:p>
          </p:txBody>
        </p:sp>
        <p:sp>
          <p:nvSpPr>
            <p:cNvPr id="159757" name="Line 11"/>
            <p:cNvSpPr>
              <a:spLocks noChangeShapeType="1"/>
            </p:cNvSpPr>
            <p:nvPr/>
          </p:nvSpPr>
          <p:spPr bwMode="auto">
            <a:xfrm flipV="1">
              <a:off x="3031" y="3488"/>
              <a:ext cx="1392" cy="10"/>
            </a:xfrm>
            <a:prstGeom prst="line">
              <a:avLst/>
            </a:prstGeom>
            <a:noFill/>
            <a:ln w="19050">
              <a:solidFill>
                <a:srgbClr val="FFFF00"/>
              </a:solidFill>
              <a:round/>
              <a:headEnd type="none" w="sm" len="lg"/>
              <a:tailEnd type="none" w="sm" len="lg"/>
            </a:ln>
            <a:extLst>
              <a:ext uri="{909E8E84-426E-40dd-AFC4-6F175D3DCCD1}">
                <a14:hiddenFill xmlns="" xmlns:a14="http://schemas.microsoft.com/office/drawing/2010/main">
                  <a:noFill/>
                </a14:hiddenFill>
              </a:ext>
            </a:extLst>
          </p:spPr>
          <p:txBody>
            <a:bodyPr/>
            <a:lstStyle/>
            <a:p>
              <a:endParaRPr lang="en-US"/>
            </a:p>
          </p:txBody>
        </p:sp>
        <p:sp>
          <p:nvSpPr>
            <p:cNvPr id="159758" name="Line 12"/>
            <p:cNvSpPr>
              <a:spLocks noChangeShapeType="1"/>
            </p:cNvSpPr>
            <p:nvPr/>
          </p:nvSpPr>
          <p:spPr bwMode="auto">
            <a:xfrm flipV="1">
              <a:off x="3031" y="3121"/>
              <a:ext cx="1392" cy="10"/>
            </a:xfrm>
            <a:prstGeom prst="line">
              <a:avLst/>
            </a:prstGeom>
            <a:noFill/>
            <a:ln w="19050">
              <a:solidFill>
                <a:srgbClr val="FFFF00"/>
              </a:solidFill>
              <a:round/>
              <a:headEnd type="none" w="sm" len="lg"/>
              <a:tailEnd type="none" w="sm" len="lg"/>
            </a:ln>
            <a:extLst>
              <a:ext uri="{909E8E84-426E-40dd-AFC4-6F175D3DCCD1}">
                <a14:hiddenFill xmlns="" xmlns:a14="http://schemas.microsoft.com/office/drawing/2010/main">
                  <a:noFill/>
                </a14:hiddenFill>
              </a:ext>
            </a:extLst>
          </p:spPr>
          <p:txBody>
            <a:bodyPr/>
            <a:lstStyle/>
            <a:p>
              <a:endParaRPr lang="en-US"/>
            </a:p>
          </p:txBody>
        </p:sp>
        <p:sp>
          <p:nvSpPr>
            <p:cNvPr id="159759" name="Line 13"/>
            <p:cNvSpPr>
              <a:spLocks noChangeShapeType="1"/>
            </p:cNvSpPr>
            <p:nvPr/>
          </p:nvSpPr>
          <p:spPr bwMode="auto">
            <a:xfrm flipV="1">
              <a:off x="3031" y="1346"/>
              <a:ext cx="1392" cy="10"/>
            </a:xfrm>
            <a:prstGeom prst="line">
              <a:avLst/>
            </a:prstGeom>
            <a:noFill/>
            <a:ln w="19050">
              <a:solidFill>
                <a:srgbClr val="FFFF00"/>
              </a:solidFill>
              <a:round/>
              <a:headEnd type="none" w="sm" len="lg"/>
              <a:tailEnd type="none" w="sm" len="lg"/>
            </a:ln>
            <a:extLst>
              <a:ext uri="{909E8E84-426E-40dd-AFC4-6F175D3DCCD1}">
                <a14:hiddenFill xmlns="" xmlns:a14="http://schemas.microsoft.com/office/drawing/2010/main">
                  <a:noFill/>
                </a14:hiddenFill>
              </a:ext>
            </a:extLst>
          </p:spPr>
          <p:txBody>
            <a:bodyPr/>
            <a:lstStyle/>
            <a:p>
              <a:endParaRPr lang="en-US"/>
            </a:p>
          </p:txBody>
        </p:sp>
        <p:sp>
          <p:nvSpPr>
            <p:cNvPr id="159760" name="Line 14"/>
            <p:cNvSpPr>
              <a:spLocks noChangeShapeType="1"/>
            </p:cNvSpPr>
            <p:nvPr/>
          </p:nvSpPr>
          <p:spPr bwMode="auto">
            <a:xfrm flipV="1">
              <a:off x="3031" y="1826"/>
              <a:ext cx="1392" cy="10"/>
            </a:xfrm>
            <a:prstGeom prst="line">
              <a:avLst/>
            </a:prstGeom>
            <a:noFill/>
            <a:ln w="19050">
              <a:solidFill>
                <a:srgbClr val="FFFF00"/>
              </a:solidFill>
              <a:round/>
              <a:headEnd type="none" w="sm" len="lg"/>
              <a:tailEnd type="none" w="sm" len="lg"/>
            </a:ln>
            <a:extLst>
              <a:ext uri="{909E8E84-426E-40dd-AFC4-6F175D3DCCD1}">
                <a14:hiddenFill xmlns="" xmlns:a14="http://schemas.microsoft.com/office/drawing/2010/main">
                  <a:noFill/>
                </a14:hiddenFill>
              </a:ext>
            </a:extLst>
          </p:spPr>
          <p:txBody>
            <a:bodyPr/>
            <a:lstStyle/>
            <a:p>
              <a:endParaRPr lang="en-US"/>
            </a:p>
          </p:txBody>
        </p:sp>
        <p:sp>
          <p:nvSpPr>
            <p:cNvPr id="159761" name="Line 15"/>
            <p:cNvSpPr>
              <a:spLocks noChangeShapeType="1"/>
            </p:cNvSpPr>
            <p:nvPr/>
          </p:nvSpPr>
          <p:spPr bwMode="auto">
            <a:xfrm flipV="1">
              <a:off x="3031" y="2258"/>
              <a:ext cx="1392" cy="10"/>
            </a:xfrm>
            <a:prstGeom prst="line">
              <a:avLst/>
            </a:prstGeom>
            <a:noFill/>
            <a:ln w="19050">
              <a:solidFill>
                <a:srgbClr val="FFFF00"/>
              </a:solidFill>
              <a:round/>
              <a:headEnd type="none" w="sm" len="lg"/>
              <a:tailEnd type="none" w="sm" len="lg"/>
            </a:ln>
            <a:extLst>
              <a:ext uri="{909E8E84-426E-40dd-AFC4-6F175D3DCCD1}">
                <a14:hiddenFill xmlns="" xmlns:a14="http://schemas.microsoft.com/office/drawing/2010/main">
                  <a:noFill/>
                </a14:hiddenFill>
              </a:ext>
            </a:extLst>
          </p:spPr>
          <p:txBody>
            <a:bodyPr/>
            <a:lstStyle/>
            <a:p>
              <a:endParaRPr lang="en-US"/>
            </a:p>
          </p:txBody>
        </p:sp>
        <p:sp>
          <p:nvSpPr>
            <p:cNvPr id="159762" name="Line 16"/>
            <p:cNvSpPr>
              <a:spLocks noChangeShapeType="1"/>
            </p:cNvSpPr>
            <p:nvPr/>
          </p:nvSpPr>
          <p:spPr bwMode="auto">
            <a:xfrm flipV="1">
              <a:off x="3031" y="2738"/>
              <a:ext cx="1392" cy="10"/>
            </a:xfrm>
            <a:prstGeom prst="line">
              <a:avLst/>
            </a:prstGeom>
            <a:noFill/>
            <a:ln w="19050">
              <a:solidFill>
                <a:srgbClr val="FFFF00"/>
              </a:solidFill>
              <a:round/>
              <a:headEnd type="none" w="sm" len="lg"/>
              <a:tailEnd type="none" w="sm" len="lg"/>
            </a:ln>
            <a:extLst>
              <a:ext uri="{909E8E84-426E-40dd-AFC4-6F175D3DCCD1}">
                <a14:hiddenFill xmlns="" xmlns:a14="http://schemas.microsoft.com/office/drawing/2010/main">
                  <a:noFill/>
                </a14:hiddenFill>
              </a:ext>
            </a:extLst>
          </p:spPr>
          <p:txBody>
            <a:bodyPr/>
            <a:lstStyle/>
            <a:p>
              <a:endParaRPr lang="en-US"/>
            </a:p>
          </p:txBody>
        </p:sp>
      </p:grpSp>
      <p:sp>
        <p:nvSpPr>
          <p:cNvPr id="159753" name="AutoShape 17"/>
          <p:cNvSpPr>
            <a:spLocks noChangeArrowheads="1"/>
          </p:cNvSpPr>
          <p:nvPr/>
        </p:nvSpPr>
        <p:spPr bwMode="auto">
          <a:xfrm>
            <a:off x="2322513" y="4395788"/>
            <a:ext cx="47625" cy="61912"/>
          </a:xfrm>
          <a:prstGeom prst="octagon">
            <a:avLst>
              <a:gd name="adj" fmla="val 29287"/>
            </a:avLst>
          </a:prstGeom>
          <a:solidFill>
            <a:srgbClr val="FB2711"/>
          </a:solidFill>
          <a:ln w="9525">
            <a:solidFill>
              <a:srgbClr val="FB2711"/>
            </a:solidFill>
            <a:miter lim="800000"/>
            <a:headEnd type="none" w="sm" len="lg"/>
            <a:tailEnd type="none" w="sm" len="lg"/>
          </a:ln>
        </p:spPr>
        <p:txBody>
          <a:bodyPr wrap="none" anchor="ctr"/>
          <a:lstStyle/>
          <a:p>
            <a:endParaRPr lang="en-US"/>
          </a:p>
        </p:txBody>
      </p:sp>
      <p:sp>
        <p:nvSpPr>
          <p:cNvPr id="159754" name="Rectangle 18"/>
          <p:cNvSpPr>
            <a:spLocks noChangeArrowheads="1"/>
          </p:cNvSpPr>
          <p:nvPr/>
        </p:nvSpPr>
        <p:spPr bwMode="auto">
          <a:xfrm>
            <a:off x="696913" y="5480050"/>
            <a:ext cx="371475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hangingPunct="0"/>
            <a:r>
              <a:rPr lang="de-DE" sz="2000">
                <a:solidFill>
                  <a:schemeClr val="tx2"/>
                </a:solidFill>
                <a:latin typeface="Trebuchet MS" charset="0"/>
              </a:rPr>
              <a:t>Does not work with standard </a:t>
            </a:r>
          </a:p>
          <a:p>
            <a:pPr eaLnBrk="0" hangingPunct="0"/>
            <a:r>
              <a:rPr lang="de-DE" sz="2000">
                <a:solidFill>
                  <a:schemeClr val="tx2"/>
                </a:solidFill>
                <a:latin typeface="Trebuchet MS" charset="0"/>
              </a:rPr>
              <a:t>Homography-based approaches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Number Placeholder 2"/>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BBE4E3F-8283-5140-A210-9512BB0DBA28}" type="slidenum">
              <a:rPr lang="en-US" sz="1400">
                <a:latin typeface="Verdana" charset="0"/>
              </a:rPr>
              <a:pPr/>
              <a:t>77</a:t>
            </a:fld>
            <a:endParaRPr lang="en-US" sz="1400">
              <a:latin typeface="Verdana" charset="0"/>
            </a:endParaRPr>
          </a:p>
        </p:txBody>
      </p:sp>
      <p:sp>
        <p:nvSpPr>
          <p:cNvPr id="161794" name="Rectangle 2"/>
          <p:cNvSpPr>
            <a:spLocks noGrp="1" noChangeArrowheads="1"/>
          </p:cNvSpPr>
          <p:nvPr>
            <p:ph type="title"/>
          </p:nvPr>
        </p:nvSpPr>
        <p:spPr/>
        <p:txBody>
          <a:bodyPr/>
          <a:lstStyle/>
          <a:p>
            <a:r>
              <a:rPr lang="de-DE">
                <a:latin typeface="Verdana" charset="0"/>
              </a:rPr>
              <a:t>Example: Béguinage of Leuven</a:t>
            </a:r>
            <a:endParaRPr lang="en-GB">
              <a:latin typeface="Verdana" charset="0"/>
            </a:endParaRPr>
          </a:p>
        </p:txBody>
      </p:sp>
      <p:pic>
        <p:nvPicPr>
          <p:cNvPr id="161795" name="Picture 3" descr="bgall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14900" y="1531938"/>
            <a:ext cx="2439988" cy="209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796" name="Picture 4" descr="bgall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709738" y="4002088"/>
            <a:ext cx="2439987" cy="209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1797" name="Picture 5" descr="bgall1"/>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997325" y="3470275"/>
            <a:ext cx="2439988" cy="2090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B4D584D-A2EA-754F-B45B-5D0A5EC7F040}" type="slidenum">
              <a:rPr lang="en-US" sz="1400">
                <a:latin typeface="Verdana" charset="0"/>
              </a:rPr>
              <a:pPr/>
              <a:t>78</a:t>
            </a:fld>
            <a:endParaRPr lang="en-US" sz="1400">
              <a:latin typeface="Verdana" charset="0"/>
            </a:endParaRPr>
          </a:p>
        </p:txBody>
      </p:sp>
      <p:sp>
        <p:nvSpPr>
          <p:cNvPr id="165890" name="Text Box 2"/>
          <p:cNvSpPr txBox="1">
            <a:spLocks noChangeArrowheads="1"/>
          </p:cNvSpPr>
          <p:nvPr/>
        </p:nvSpPr>
        <p:spPr bwMode="auto">
          <a:xfrm>
            <a:off x="1658938" y="136525"/>
            <a:ext cx="48418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Reconstruction from Rectified Images</a:t>
            </a:r>
          </a:p>
        </p:txBody>
      </p:sp>
      <p:pic>
        <p:nvPicPr>
          <p:cNvPr id="165891"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60513" y="1020763"/>
            <a:ext cx="7558087" cy="4760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5892" name="Text Box 4"/>
          <p:cNvSpPr txBox="1">
            <a:spLocks noChangeArrowheads="1"/>
          </p:cNvSpPr>
          <p:nvPr/>
        </p:nvSpPr>
        <p:spPr bwMode="auto">
          <a:xfrm>
            <a:off x="1939925" y="6037263"/>
            <a:ext cx="242093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Disparity: </a:t>
            </a:r>
            <a:r>
              <a:rPr lang="en-US" i="1"/>
              <a:t>d=u</a:t>
            </a:r>
            <a:r>
              <a:rPr lang="ja-JP" altLang="en-US" i="1"/>
              <a:t>’</a:t>
            </a:r>
            <a:r>
              <a:rPr lang="en-US" altLang="ja-JP" i="1"/>
              <a:t>-u</a:t>
            </a:r>
            <a:r>
              <a:rPr lang="en-US" altLang="ja-JP"/>
              <a:t>.</a:t>
            </a:r>
            <a:endParaRPr lang="en-US"/>
          </a:p>
        </p:txBody>
      </p:sp>
      <p:sp>
        <p:nvSpPr>
          <p:cNvPr id="165893" name="Text Box 5"/>
          <p:cNvSpPr txBox="1">
            <a:spLocks noChangeArrowheads="1"/>
          </p:cNvSpPr>
          <p:nvPr/>
        </p:nvSpPr>
        <p:spPr bwMode="auto">
          <a:xfrm>
            <a:off x="6283325" y="6037263"/>
            <a:ext cx="2166938"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Depth: </a:t>
            </a:r>
            <a:r>
              <a:rPr lang="en-US" i="1"/>
              <a:t>z = -B/d</a:t>
            </a:r>
            <a:r>
              <a:rPr lang="en-US"/>
              <a:t>.</a:t>
            </a:r>
          </a:p>
        </p:txBody>
      </p:sp>
      <p:sp>
        <p:nvSpPr>
          <p:cNvPr id="165894" name="AutoShape 6"/>
          <p:cNvSpPr>
            <a:spLocks noChangeArrowheads="1"/>
          </p:cNvSpPr>
          <p:nvPr/>
        </p:nvSpPr>
        <p:spPr bwMode="auto">
          <a:xfrm>
            <a:off x="4987925" y="6037263"/>
            <a:ext cx="838200" cy="457200"/>
          </a:xfrm>
          <a:prstGeom prst="rightArrow">
            <a:avLst>
              <a:gd name="adj1" fmla="val 50000"/>
              <a:gd name="adj2" fmla="val 45833"/>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6E013EC-83D9-1E4F-8E39-E23CE36E6441}" type="slidenum">
              <a:rPr lang="en-US" sz="1400">
                <a:latin typeface="Verdana" charset="0"/>
              </a:rPr>
              <a:pPr/>
              <a:t>79</a:t>
            </a:fld>
            <a:endParaRPr lang="en-US" sz="1400">
              <a:latin typeface="Verdana" charset="0"/>
            </a:endParaRPr>
          </a:p>
        </p:txBody>
      </p:sp>
      <p:sp>
        <p:nvSpPr>
          <p:cNvPr id="167938" name="Text Box 2"/>
          <p:cNvSpPr txBox="1">
            <a:spLocks noChangeArrowheads="1"/>
          </p:cNvSpPr>
          <p:nvPr/>
        </p:nvSpPr>
        <p:spPr bwMode="auto">
          <a:xfrm>
            <a:off x="1879600" y="347663"/>
            <a:ext cx="17494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Three Views</a:t>
            </a:r>
          </a:p>
        </p:txBody>
      </p:sp>
      <p:pic>
        <p:nvPicPr>
          <p:cNvPr id="167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913" y="1119188"/>
            <a:ext cx="6491287" cy="3871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30116" name="Text Box 4"/>
          <p:cNvSpPr txBox="1">
            <a:spLocks noChangeArrowheads="1"/>
          </p:cNvSpPr>
          <p:nvPr/>
        </p:nvSpPr>
        <p:spPr bwMode="auto">
          <a:xfrm>
            <a:off x="1862138" y="5580063"/>
            <a:ext cx="53657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t>The third eye can be used for verification..</a:t>
            </a:r>
          </a:p>
        </p:txBody>
      </p:sp>
      <p:sp>
        <p:nvSpPr>
          <p:cNvPr id="730117" name="Line 5"/>
          <p:cNvSpPr>
            <a:spLocks noChangeShapeType="1"/>
          </p:cNvSpPr>
          <p:nvPr/>
        </p:nvSpPr>
        <p:spPr bwMode="auto">
          <a:xfrm>
            <a:off x="2906713" y="1385888"/>
            <a:ext cx="5200650" cy="2603500"/>
          </a:xfrm>
          <a:prstGeom prst="line">
            <a:avLst/>
          </a:prstGeom>
          <a:noFill/>
          <a:ln w="3810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30118" name="Line 6"/>
          <p:cNvSpPr>
            <a:spLocks noChangeShapeType="1"/>
          </p:cNvSpPr>
          <p:nvPr/>
        </p:nvSpPr>
        <p:spPr bwMode="auto">
          <a:xfrm flipV="1">
            <a:off x="2786063" y="1690688"/>
            <a:ext cx="1651000" cy="2540000"/>
          </a:xfrm>
          <a:prstGeom prst="line">
            <a:avLst/>
          </a:prstGeom>
          <a:noFill/>
          <a:ln w="38100">
            <a:solidFill>
              <a:srgbClr val="CC33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30119" name="Line 7"/>
          <p:cNvSpPr>
            <a:spLocks noChangeShapeType="1"/>
          </p:cNvSpPr>
          <p:nvPr/>
        </p:nvSpPr>
        <p:spPr bwMode="auto">
          <a:xfrm>
            <a:off x="4214813" y="2039938"/>
            <a:ext cx="1384300" cy="2711450"/>
          </a:xfrm>
          <a:prstGeom prst="line">
            <a:avLst/>
          </a:prstGeom>
          <a:noFill/>
          <a:ln w="38100">
            <a:solidFill>
              <a:srgbClr val="FF3399"/>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730120" name="Oval 8"/>
          <p:cNvSpPr>
            <a:spLocks noChangeArrowheads="1"/>
          </p:cNvSpPr>
          <p:nvPr/>
        </p:nvSpPr>
        <p:spPr bwMode="auto">
          <a:xfrm>
            <a:off x="2830513" y="1309688"/>
            <a:ext cx="152400" cy="152400"/>
          </a:xfrm>
          <a:prstGeom prst="ellipse">
            <a:avLst/>
          </a:prstGeom>
          <a:solidFill>
            <a:srgbClr val="FFFF00"/>
          </a:solidFill>
          <a:ln w="9525">
            <a:solidFill>
              <a:schemeClr val="tx1"/>
            </a:solidFill>
            <a:round/>
            <a:headEnd/>
            <a:tailEnd/>
          </a:ln>
        </p:spPr>
        <p:txBody>
          <a:bodyPr wrap="none" anchor="ctr"/>
          <a:lstStyle/>
          <a:p>
            <a:endParaRPr lang="en-US"/>
          </a:p>
        </p:txBody>
      </p:sp>
      <p:sp>
        <p:nvSpPr>
          <p:cNvPr id="730121" name="Oval 9"/>
          <p:cNvSpPr>
            <a:spLocks noChangeArrowheads="1"/>
          </p:cNvSpPr>
          <p:nvPr/>
        </p:nvSpPr>
        <p:spPr bwMode="auto">
          <a:xfrm>
            <a:off x="4360863" y="1614488"/>
            <a:ext cx="152400" cy="152400"/>
          </a:xfrm>
          <a:prstGeom prst="ellipse">
            <a:avLst/>
          </a:prstGeom>
          <a:solidFill>
            <a:srgbClr val="FFFF00"/>
          </a:solidFill>
          <a:ln w="9525">
            <a:solidFill>
              <a:schemeClr val="tx1"/>
            </a:solidFill>
            <a:round/>
            <a:headEnd/>
            <a:tailEnd/>
          </a:ln>
        </p:spPr>
        <p:txBody>
          <a:bodyPr wrap="none" anchor="ctr"/>
          <a:lstStyle/>
          <a:p>
            <a:endParaRPr lang="en-US"/>
          </a:p>
        </p:txBody>
      </p:sp>
      <p:sp>
        <p:nvSpPr>
          <p:cNvPr id="730122" name="Oval 10"/>
          <p:cNvSpPr>
            <a:spLocks noChangeArrowheads="1"/>
          </p:cNvSpPr>
          <p:nvPr/>
        </p:nvSpPr>
        <p:spPr bwMode="auto">
          <a:xfrm>
            <a:off x="4132263" y="1970088"/>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730123" name="Oval 11"/>
          <p:cNvSpPr>
            <a:spLocks noChangeArrowheads="1"/>
          </p:cNvSpPr>
          <p:nvPr/>
        </p:nvSpPr>
        <p:spPr bwMode="auto">
          <a:xfrm>
            <a:off x="2709863" y="4154488"/>
            <a:ext cx="152400" cy="152400"/>
          </a:xfrm>
          <a:prstGeom prst="ellipse">
            <a:avLst/>
          </a:prstGeom>
          <a:solidFill>
            <a:srgbClr val="CC3300"/>
          </a:solidFill>
          <a:ln w="9525">
            <a:solidFill>
              <a:schemeClr val="tx1"/>
            </a:solidFill>
            <a:round/>
            <a:headEnd/>
            <a:tailEnd/>
          </a:ln>
        </p:spPr>
        <p:txBody>
          <a:bodyPr wrap="none" anchor="ctr"/>
          <a:lstStyle/>
          <a:p>
            <a:endParaRPr lang="en-US"/>
          </a:p>
        </p:txBody>
      </p:sp>
      <p:sp>
        <p:nvSpPr>
          <p:cNvPr id="730124" name="Oval 12"/>
          <p:cNvSpPr>
            <a:spLocks noChangeArrowheads="1"/>
          </p:cNvSpPr>
          <p:nvPr/>
        </p:nvSpPr>
        <p:spPr bwMode="auto">
          <a:xfrm>
            <a:off x="3173413" y="3455988"/>
            <a:ext cx="152400" cy="152400"/>
          </a:xfrm>
          <a:prstGeom prst="ellipse">
            <a:avLst/>
          </a:prstGeom>
          <a:solidFill>
            <a:srgbClr val="CC3300"/>
          </a:solidFill>
          <a:ln w="9525">
            <a:solidFill>
              <a:schemeClr val="tx1"/>
            </a:solidFill>
            <a:round/>
            <a:headEnd/>
            <a:tailEnd/>
          </a:ln>
        </p:spPr>
        <p:txBody>
          <a:bodyPr wrap="none" anchor="ctr"/>
          <a:lstStyle/>
          <a:p>
            <a:endParaRPr lang="en-US"/>
          </a:p>
        </p:txBody>
      </p:sp>
      <p:sp>
        <p:nvSpPr>
          <p:cNvPr id="730125" name="Oval 13"/>
          <p:cNvSpPr>
            <a:spLocks noChangeArrowheads="1"/>
          </p:cNvSpPr>
          <p:nvPr/>
        </p:nvSpPr>
        <p:spPr bwMode="auto">
          <a:xfrm>
            <a:off x="7078663" y="3449638"/>
            <a:ext cx="152400" cy="152400"/>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730126" name="Oval 14"/>
          <p:cNvSpPr>
            <a:spLocks noChangeArrowheads="1"/>
          </p:cNvSpPr>
          <p:nvPr/>
        </p:nvSpPr>
        <p:spPr bwMode="auto">
          <a:xfrm>
            <a:off x="5129213" y="3913188"/>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301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01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7301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301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7301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7301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7301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7301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73012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7301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730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6" grpId="0" autoUpdateAnimBg="0"/>
      <p:bldP spid="730117" grpId="0" animBg="1"/>
      <p:bldP spid="730118" grpId="0" animBg="1"/>
      <p:bldP spid="730119" grpId="0" animBg="1"/>
      <p:bldP spid="730120" grpId="0" animBg="1"/>
      <p:bldP spid="730121" grpId="0" animBg="1"/>
      <p:bldP spid="730122" grpId="0" animBg="1"/>
      <p:bldP spid="730123" grpId="0" animBg="1"/>
      <p:bldP spid="730124" grpId="0" animBg="1"/>
      <p:bldP spid="730125" grpId="0" animBg="1"/>
      <p:bldP spid="7301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a:latin typeface="Verdana" charset="0"/>
              </a:rPr>
              <a:t>Standard stereo geometry</a:t>
            </a:r>
          </a:p>
        </p:txBody>
      </p:sp>
      <p:pic>
        <p:nvPicPr>
          <p:cNvPr id="498692" name="Picture 4"/>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5867400" y="2057400"/>
            <a:ext cx="3111500"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27" name="Line 5"/>
          <p:cNvSpPr>
            <a:spLocks noChangeShapeType="1"/>
          </p:cNvSpPr>
          <p:nvPr/>
        </p:nvSpPr>
        <p:spPr bwMode="auto">
          <a:xfrm flipV="1">
            <a:off x="3471863" y="4394200"/>
            <a:ext cx="7620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6628" name="Line 6"/>
          <p:cNvSpPr>
            <a:spLocks noChangeShapeType="1"/>
          </p:cNvSpPr>
          <p:nvPr/>
        </p:nvSpPr>
        <p:spPr bwMode="auto">
          <a:xfrm flipV="1">
            <a:off x="2405063" y="4927600"/>
            <a:ext cx="1455737" cy="0"/>
          </a:xfrm>
          <a:prstGeom prst="line">
            <a:avLst/>
          </a:prstGeom>
          <a:noFill/>
          <a:ln w="9525">
            <a:solidFill>
              <a:schemeClr val="tx1"/>
            </a:solidFill>
            <a:round/>
            <a:headEnd type="oval" w="med" len="med"/>
            <a:tailEnd type="oval" w="med" len="med"/>
          </a:ln>
          <a:extLst>
            <a:ext uri="{909E8E84-426E-40dd-AFC4-6F175D3DCCD1}">
              <a14:hiddenFill xmlns="" xmlns:a14="http://schemas.microsoft.com/office/drawing/2010/main">
                <a:noFill/>
              </a14:hiddenFill>
            </a:ext>
          </a:extLst>
        </p:spPr>
        <p:txBody>
          <a:bodyPr/>
          <a:lstStyle/>
          <a:p>
            <a:endParaRPr lang="en-US"/>
          </a:p>
        </p:txBody>
      </p:sp>
      <p:sp>
        <p:nvSpPr>
          <p:cNvPr id="26629" name="Line 7"/>
          <p:cNvSpPr>
            <a:spLocks noChangeShapeType="1"/>
          </p:cNvSpPr>
          <p:nvPr/>
        </p:nvSpPr>
        <p:spPr bwMode="auto">
          <a:xfrm flipV="1">
            <a:off x="2024063" y="4394200"/>
            <a:ext cx="7620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6630" name="Line 9"/>
          <p:cNvSpPr>
            <a:spLocks noChangeShapeType="1"/>
          </p:cNvSpPr>
          <p:nvPr/>
        </p:nvSpPr>
        <p:spPr bwMode="auto">
          <a:xfrm>
            <a:off x="2405063" y="4394200"/>
            <a:ext cx="0" cy="5334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26631" name="Picture 10" descr="txp_fig"/>
          <p:cNvPicPr>
            <a:picLocks noChangeAspect="1" noChangeArrowheads="1"/>
          </p:cNvPicPr>
          <p:nvPr>
            <p:custDataLst>
              <p:tags r:id="rId1"/>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2190750" y="4546600"/>
            <a:ext cx="138113" cy="238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2" name="Line 13"/>
          <p:cNvSpPr>
            <a:spLocks noChangeShapeType="1"/>
          </p:cNvSpPr>
          <p:nvPr/>
        </p:nvSpPr>
        <p:spPr bwMode="auto">
          <a:xfrm flipV="1">
            <a:off x="2405063" y="2336800"/>
            <a:ext cx="533400" cy="2590800"/>
          </a:xfrm>
          <a:prstGeom prst="line">
            <a:avLst/>
          </a:prstGeom>
          <a:noFill/>
          <a:ln w="9525">
            <a:solidFill>
              <a:schemeClr val="tx1"/>
            </a:solidFill>
            <a:round/>
            <a:headEnd type="oval" w="med" len="med"/>
            <a:tailEnd type="oval" w="med" len="med"/>
          </a:ln>
          <a:extLst>
            <a:ext uri="{909E8E84-426E-40dd-AFC4-6F175D3DCCD1}">
              <a14:hiddenFill xmlns="" xmlns:a14="http://schemas.microsoft.com/office/drawing/2010/main">
                <a:noFill/>
              </a14:hiddenFill>
            </a:ext>
          </a:extLst>
        </p:spPr>
        <p:txBody>
          <a:bodyPr/>
          <a:lstStyle/>
          <a:p>
            <a:endParaRPr lang="en-US"/>
          </a:p>
        </p:txBody>
      </p:sp>
      <p:sp>
        <p:nvSpPr>
          <p:cNvPr id="26633" name="Line 17"/>
          <p:cNvSpPr>
            <a:spLocks noChangeAspect="1" noChangeShapeType="1"/>
          </p:cNvSpPr>
          <p:nvPr/>
        </p:nvSpPr>
        <p:spPr bwMode="auto">
          <a:xfrm flipV="1">
            <a:off x="3852863" y="4394200"/>
            <a:ext cx="106362" cy="533400"/>
          </a:xfrm>
          <a:prstGeom prst="line">
            <a:avLst/>
          </a:prstGeom>
          <a:noFill/>
          <a:ln w="9525" cap="rnd">
            <a:solidFill>
              <a:schemeClr val="tx1"/>
            </a:solidFill>
            <a:prstDash val="sysDot"/>
            <a:round/>
            <a:headEnd type="oval" w="med" len="med"/>
            <a:tailEnd/>
          </a:ln>
          <a:extLst>
            <a:ext uri="{909E8E84-426E-40dd-AFC4-6F175D3DCCD1}">
              <a14:hiddenFill xmlns="" xmlns:a14="http://schemas.microsoft.com/office/drawing/2010/main">
                <a:noFill/>
              </a14:hiddenFill>
            </a:ext>
          </a:extLst>
        </p:spPr>
        <p:txBody>
          <a:bodyPr/>
          <a:lstStyle/>
          <a:p>
            <a:endParaRPr lang="en-US"/>
          </a:p>
        </p:txBody>
      </p:sp>
      <p:sp>
        <p:nvSpPr>
          <p:cNvPr id="26634" name="Line 18"/>
          <p:cNvSpPr>
            <a:spLocks noChangeShapeType="1"/>
          </p:cNvSpPr>
          <p:nvPr/>
        </p:nvSpPr>
        <p:spPr bwMode="auto">
          <a:xfrm flipH="1" flipV="1">
            <a:off x="2938463" y="2336800"/>
            <a:ext cx="914400" cy="2590800"/>
          </a:xfrm>
          <a:prstGeom prst="line">
            <a:avLst/>
          </a:prstGeom>
          <a:noFill/>
          <a:ln w="9525">
            <a:solidFill>
              <a:schemeClr val="tx1"/>
            </a:solidFill>
            <a:round/>
            <a:headEnd type="oval" w="med" len="med"/>
            <a:tailEnd type="oval" w="med" len="med"/>
          </a:ln>
          <a:extLst>
            <a:ext uri="{909E8E84-426E-40dd-AFC4-6F175D3DCCD1}">
              <a14:hiddenFill xmlns="" xmlns:a14="http://schemas.microsoft.com/office/drawing/2010/main">
                <a:noFill/>
              </a14:hiddenFill>
            </a:ext>
          </a:extLst>
        </p:spPr>
        <p:txBody>
          <a:bodyPr/>
          <a:lstStyle/>
          <a:p>
            <a:endParaRPr lang="en-US"/>
          </a:p>
        </p:txBody>
      </p:sp>
      <p:sp>
        <p:nvSpPr>
          <p:cNvPr id="26635" name="Line 19"/>
          <p:cNvSpPr>
            <a:spLocks noChangeShapeType="1"/>
          </p:cNvSpPr>
          <p:nvPr/>
        </p:nvSpPr>
        <p:spPr bwMode="auto">
          <a:xfrm>
            <a:off x="3667125" y="4392613"/>
            <a:ext cx="290513" cy="1587"/>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26636" name="Picture 21" descr="txp_fig"/>
          <p:cNvPicPr>
            <a:picLocks noChangeAspect="1" noChangeArrowheads="1"/>
          </p:cNvPicPr>
          <p:nvPr>
            <p:custDataLst>
              <p:tags r:id="rId2"/>
            </p:custDataLst>
          </p:nvPr>
        </p:nvPicPr>
        <p:blipFill>
          <a:blip r:embed="rId13" cstate="email">
            <a:extLst>
              <a:ext uri="{28A0092B-C50C-407E-A947-70E740481C1C}">
                <a14:useLocalDpi xmlns:a14="http://schemas.microsoft.com/office/drawing/2010/main" val="0"/>
              </a:ext>
            </a:extLst>
          </a:blip>
          <a:srcRect/>
          <a:stretch>
            <a:fillRect/>
          </a:stretch>
        </p:blipFill>
        <p:spPr bwMode="auto">
          <a:xfrm>
            <a:off x="3744913" y="4146550"/>
            <a:ext cx="138112"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7" name="Line 22"/>
          <p:cNvSpPr>
            <a:spLocks noChangeShapeType="1"/>
          </p:cNvSpPr>
          <p:nvPr/>
        </p:nvSpPr>
        <p:spPr bwMode="auto">
          <a:xfrm flipH="1">
            <a:off x="1914525" y="2336800"/>
            <a:ext cx="4763" cy="2590800"/>
          </a:xfrm>
          <a:prstGeom prst="line">
            <a:avLst/>
          </a:prstGeom>
          <a:noFill/>
          <a:ln w="952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26638" name="Picture 24" descr="txp_fig"/>
          <p:cNvPicPr>
            <a:picLocks noChangeAspect="1" noChangeArrowheads="1"/>
          </p:cNvPicPr>
          <p:nvPr>
            <p:custDataLst>
              <p:tags r:id="rId3"/>
            </p:custDataLst>
          </p:nvPr>
        </p:nvPicPr>
        <p:blipFill>
          <a:blip r:embed="rId14" cstate="email">
            <a:extLst>
              <a:ext uri="{28A0092B-C50C-407E-A947-70E740481C1C}">
                <a14:useLocalDpi xmlns:a14="http://schemas.microsoft.com/office/drawing/2010/main" val="0"/>
              </a:ext>
            </a:extLst>
          </a:blip>
          <a:srcRect/>
          <a:stretch>
            <a:fillRect/>
          </a:stretch>
        </p:blipFill>
        <p:spPr bwMode="auto">
          <a:xfrm>
            <a:off x="1976438" y="3424238"/>
            <a:ext cx="187325" cy="174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9" name="Line 25"/>
          <p:cNvSpPr>
            <a:spLocks noChangeShapeType="1"/>
          </p:cNvSpPr>
          <p:nvPr/>
        </p:nvSpPr>
        <p:spPr bwMode="auto">
          <a:xfrm flipH="1">
            <a:off x="1814513" y="4927600"/>
            <a:ext cx="585787" cy="0"/>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6640" name="Line 26"/>
          <p:cNvSpPr>
            <a:spLocks noChangeShapeType="1"/>
          </p:cNvSpPr>
          <p:nvPr/>
        </p:nvSpPr>
        <p:spPr bwMode="auto">
          <a:xfrm flipH="1">
            <a:off x="1828800" y="2332038"/>
            <a:ext cx="1109663" cy="9525"/>
          </a:xfrm>
          <a:prstGeom prst="line">
            <a:avLst/>
          </a:prstGeom>
          <a:noFill/>
          <a:ln w="9525" cap="rnd">
            <a:solidFill>
              <a:schemeClr val="tx1"/>
            </a:solidFill>
            <a:prstDash val="sysDot"/>
            <a:round/>
            <a:headEnd/>
            <a:tailEnd/>
          </a:ln>
          <a:extLst>
            <a:ext uri="{909E8E84-426E-40dd-AFC4-6F175D3DCCD1}">
              <a14:hiddenFill xmlns="" xmlns:a14="http://schemas.microsoft.com/office/drawing/2010/main">
                <a:noFill/>
              </a14:hiddenFill>
            </a:ext>
          </a:extLst>
        </p:spPr>
        <p:txBody>
          <a:bodyPr/>
          <a:lstStyle/>
          <a:p>
            <a:endParaRPr lang="en-US"/>
          </a:p>
        </p:txBody>
      </p:sp>
      <p:pic>
        <p:nvPicPr>
          <p:cNvPr id="26641" name="Picture 29" descr="txp_fig"/>
          <p:cNvPicPr>
            <a:picLocks noChangeAspect="1" noChangeArrowheads="1"/>
          </p:cNvPicPr>
          <p:nvPr>
            <p:custDataLst>
              <p:tags r:id="rId4"/>
            </p:custDataLst>
          </p:nvPr>
        </p:nvPicPr>
        <p:blipFill>
          <a:blip r:embed="rId15" cstate="email">
            <a:extLst>
              <a:ext uri="{28A0092B-C50C-407E-A947-70E740481C1C}">
                <a14:useLocalDpi xmlns:a14="http://schemas.microsoft.com/office/drawing/2010/main" val="0"/>
              </a:ext>
            </a:extLst>
          </a:blip>
          <a:srcRect/>
          <a:stretch>
            <a:fillRect/>
          </a:stretch>
        </p:blipFill>
        <p:spPr bwMode="auto">
          <a:xfrm>
            <a:off x="3013075" y="4972050"/>
            <a:ext cx="200025" cy="174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8720" name="Picture 32" descr="txp_fig"/>
          <p:cNvPicPr>
            <a:picLocks noChangeAspect="1" noChangeArrowheads="1"/>
          </p:cNvPicPr>
          <p:nvPr>
            <p:custDataLst>
              <p:tags r:id="rId5"/>
            </p:custDataLst>
          </p:nvPr>
        </p:nvPicPr>
        <p:blipFill>
          <a:blip r:embed="rId16" cstate="email">
            <a:extLst>
              <a:ext uri="{28A0092B-C50C-407E-A947-70E740481C1C}">
                <a14:useLocalDpi xmlns:a14="http://schemas.microsoft.com/office/drawing/2010/main" val="0"/>
              </a:ext>
            </a:extLst>
          </a:blip>
          <a:srcRect/>
          <a:stretch>
            <a:fillRect/>
          </a:stretch>
        </p:blipFill>
        <p:spPr bwMode="auto">
          <a:xfrm>
            <a:off x="4429125" y="2557463"/>
            <a:ext cx="7366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45"/>
          <p:cNvGrpSpPr>
            <a:grpSpLocks noChangeAspect="1"/>
          </p:cNvGrpSpPr>
          <p:nvPr/>
        </p:nvGrpSpPr>
        <p:grpSpPr bwMode="auto">
          <a:xfrm>
            <a:off x="2471738" y="2557463"/>
            <a:ext cx="1303337" cy="2319337"/>
            <a:chOff x="2282" y="682"/>
            <a:chExt cx="917" cy="1632"/>
          </a:xfrm>
        </p:grpSpPr>
        <p:sp>
          <p:nvSpPr>
            <p:cNvPr id="26651" name="Line 42"/>
            <p:cNvSpPr>
              <a:spLocks noChangeAspect="1" noChangeShapeType="1"/>
            </p:cNvSpPr>
            <p:nvPr/>
          </p:nvSpPr>
          <p:spPr bwMode="auto">
            <a:xfrm flipV="1">
              <a:off x="2282" y="2314"/>
              <a:ext cx="917" cy="0"/>
            </a:xfrm>
            <a:prstGeom prst="line">
              <a:avLst/>
            </a:prstGeom>
            <a:noFill/>
            <a:ln w="19050">
              <a:solidFill>
                <a:srgbClr val="FF66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6652" name="Line 43"/>
            <p:cNvSpPr>
              <a:spLocks noChangeAspect="1" noChangeShapeType="1"/>
            </p:cNvSpPr>
            <p:nvPr/>
          </p:nvSpPr>
          <p:spPr bwMode="auto">
            <a:xfrm flipV="1">
              <a:off x="2282" y="682"/>
              <a:ext cx="336" cy="1632"/>
            </a:xfrm>
            <a:prstGeom prst="line">
              <a:avLst/>
            </a:prstGeom>
            <a:noFill/>
            <a:ln w="19050">
              <a:solidFill>
                <a:srgbClr val="FF66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6653" name="Line 44"/>
            <p:cNvSpPr>
              <a:spLocks noChangeAspect="1" noChangeShapeType="1"/>
            </p:cNvSpPr>
            <p:nvPr/>
          </p:nvSpPr>
          <p:spPr bwMode="auto">
            <a:xfrm flipH="1" flipV="1">
              <a:off x="2618" y="682"/>
              <a:ext cx="576" cy="1632"/>
            </a:xfrm>
            <a:prstGeom prst="line">
              <a:avLst/>
            </a:prstGeom>
            <a:noFill/>
            <a:ln w="19050">
              <a:solidFill>
                <a:srgbClr val="FF6600"/>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 name="Group 50"/>
          <p:cNvGrpSpPr>
            <a:grpSpLocks noChangeAspect="1"/>
          </p:cNvGrpSpPr>
          <p:nvPr/>
        </p:nvGrpSpPr>
        <p:grpSpPr bwMode="auto">
          <a:xfrm flipH="1" flipV="1">
            <a:off x="3733800" y="4443413"/>
            <a:ext cx="176213" cy="312737"/>
            <a:chOff x="2282" y="682"/>
            <a:chExt cx="917" cy="1632"/>
          </a:xfrm>
        </p:grpSpPr>
        <p:sp>
          <p:nvSpPr>
            <p:cNvPr id="26648" name="Line 51"/>
            <p:cNvSpPr>
              <a:spLocks noChangeAspect="1" noChangeShapeType="1"/>
            </p:cNvSpPr>
            <p:nvPr/>
          </p:nvSpPr>
          <p:spPr bwMode="auto">
            <a:xfrm flipV="1">
              <a:off x="2282" y="2314"/>
              <a:ext cx="917" cy="0"/>
            </a:xfrm>
            <a:prstGeom prst="line">
              <a:avLst/>
            </a:prstGeom>
            <a:noFill/>
            <a:ln w="19050">
              <a:solidFill>
                <a:srgbClr val="FF66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6649" name="Line 52"/>
            <p:cNvSpPr>
              <a:spLocks noChangeAspect="1" noChangeShapeType="1"/>
            </p:cNvSpPr>
            <p:nvPr/>
          </p:nvSpPr>
          <p:spPr bwMode="auto">
            <a:xfrm flipV="1">
              <a:off x="2282" y="682"/>
              <a:ext cx="336" cy="1632"/>
            </a:xfrm>
            <a:prstGeom prst="line">
              <a:avLst/>
            </a:prstGeom>
            <a:noFill/>
            <a:ln w="19050">
              <a:solidFill>
                <a:srgbClr val="FF66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6650" name="Line 53"/>
            <p:cNvSpPr>
              <a:spLocks noChangeAspect="1" noChangeShapeType="1"/>
            </p:cNvSpPr>
            <p:nvPr/>
          </p:nvSpPr>
          <p:spPr bwMode="auto">
            <a:xfrm flipH="1" flipV="1">
              <a:off x="2618" y="682"/>
              <a:ext cx="576" cy="1632"/>
            </a:xfrm>
            <a:prstGeom prst="line">
              <a:avLst/>
            </a:prstGeom>
            <a:noFill/>
            <a:ln w="19050">
              <a:solidFill>
                <a:srgbClr val="FF6600"/>
              </a:solidFill>
              <a:round/>
              <a:headEnd/>
              <a:tailEnd/>
            </a:ln>
            <a:extLst>
              <a:ext uri="{909E8E84-426E-40dd-AFC4-6F175D3DCCD1}">
                <a14:hiddenFill xmlns="" xmlns:a14="http://schemas.microsoft.com/office/drawing/2010/main">
                  <a:noFill/>
                </a14:hiddenFill>
              </a:ext>
            </a:extLst>
          </p:spPr>
          <p:txBody>
            <a:bodyPr/>
            <a:lstStyle/>
            <a:p>
              <a:endParaRPr lang="en-US"/>
            </a:p>
          </p:txBody>
        </p:sp>
      </p:grpSp>
      <p:pic>
        <p:nvPicPr>
          <p:cNvPr id="498751" name="Picture 63" descr="txp_fig"/>
          <p:cNvPicPr>
            <a:picLocks noChangeAspect="1" noChangeArrowheads="1"/>
          </p:cNvPicPr>
          <p:nvPr>
            <p:custDataLst>
              <p:tags r:id="rId6"/>
            </p:custDataLst>
          </p:nvPr>
        </p:nvPicPr>
        <p:blipFill>
          <a:blip r:embed="rId17" cstate="email">
            <a:extLst>
              <a:ext uri="{28A0092B-C50C-407E-A947-70E740481C1C}">
                <a14:useLocalDpi xmlns:a14="http://schemas.microsoft.com/office/drawing/2010/main" val="0"/>
              </a:ext>
            </a:extLst>
          </a:blip>
          <a:srcRect/>
          <a:stretch>
            <a:fillRect/>
          </a:stretch>
        </p:blipFill>
        <p:spPr bwMode="auto">
          <a:xfrm>
            <a:off x="4265613" y="3752850"/>
            <a:ext cx="1049337" cy="36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8752" name="Picture 64" descr="txp_fig"/>
          <p:cNvPicPr>
            <a:picLocks noChangeAspect="1" noChangeArrowheads="1"/>
          </p:cNvPicPr>
          <p:nvPr>
            <p:custDataLst>
              <p:tags r:id="rId7"/>
            </p:custDataLst>
          </p:nvPr>
        </p:nvPicPr>
        <p:blipFill>
          <a:blip r:embed="rId18" cstate="email">
            <a:extLst>
              <a:ext uri="{28A0092B-C50C-407E-A947-70E740481C1C}">
                <a14:useLocalDpi xmlns:a14="http://schemas.microsoft.com/office/drawing/2010/main" val="0"/>
              </a:ext>
            </a:extLst>
          </a:blip>
          <a:srcRect/>
          <a:stretch>
            <a:fillRect/>
          </a:stretch>
        </p:blipFill>
        <p:spPr bwMode="auto">
          <a:xfrm>
            <a:off x="4354513" y="5491163"/>
            <a:ext cx="1039812" cy="415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98753" name="Picture 65" descr="txp_fig"/>
          <p:cNvPicPr>
            <a:picLocks noChangeAspect="1" noChangeArrowheads="1"/>
          </p:cNvPicPr>
          <p:nvPr>
            <p:custDataLst>
              <p:tags r:id="rId8"/>
            </p:custDataLst>
          </p:nvPr>
        </p:nvPicPr>
        <p:blipFill>
          <a:blip r:embed="rId19" cstate="email">
            <a:extLst>
              <a:ext uri="{28A0092B-C50C-407E-A947-70E740481C1C}">
                <a14:useLocalDpi xmlns:a14="http://schemas.microsoft.com/office/drawing/2010/main" val="0"/>
              </a:ext>
            </a:extLst>
          </a:blip>
          <a:srcRect/>
          <a:stretch>
            <a:fillRect/>
          </a:stretch>
        </p:blipFill>
        <p:spPr bwMode="auto">
          <a:xfrm>
            <a:off x="4164013" y="6070600"/>
            <a:ext cx="1625600" cy="468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8720"/>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dissolve">
                                      <p:cBhvr>
                                        <p:cTn id="9" dur="500"/>
                                        <p:tgtEl>
                                          <p:spTgt spid="2"/>
                                        </p:tgtEl>
                                      </p:cBhvr>
                                    </p:animEffect>
                                  </p:childTnLst>
                                </p:cTn>
                              </p:par>
                              <p:par>
                                <p:cTn id="10" presetID="9"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98751"/>
                                        </p:tgtEl>
                                        <p:attrNameLst>
                                          <p:attrName>style.visibility</p:attrName>
                                        </p:attrNameLst>
                                      </p:cBhvr>
                                      <p:to>
                                        <p:strVal val="visible"/>
                                      </p:to>
                                    </p:set>
                                    <p:animEffect transition="in" filter="dissolve">
                                      <p:cBhvr>
                                        <p:cTn id="17" dur="500"/>
                                        <p:tgtEl>
                                          <p:spTgt spid="4987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98752"/>
                                        </p:tgtEl>
                                        <p:attrNameLst>
                                          <p:attrName>style.visibility</p:attrName>
                                        </p:attrNameLst>
                                      </p:cBhvr>
                                      <p:to>
                                        <p:strVal val="visible"/>
                                      </p:to>
                                    </p:set>
                                    <p:animEffect transition="in" filter="dissolve">
                                      <p:cBhvr>
                                        <p:cTn id="22" dur="500"/>
                                        <p:tgtEl>
                                          <p:spTgt spid="498752"/>
                                        </p:tgtEl>
                                      </p:cBhvr>
                                    </p:animEffect>
                                  </p:childTnLst>
                                </p:cTn>
                              </p:par>
                              <p:par>
                                <p:cTn id="23" presetID="9" presetClass="entr" presetSubtype="0" fill="hold" nodeType="withEffect">
                                  <p:stCondLst>
                                    <p:cond delay="0"/>
                                  </p:stCondLst>
                                  <p:childTnLst>
                                    <p:set>
                                      <p:cBhvr>
                                        <p:cTn id="24" dur="1" fill="hold">
                                          <p:stCondLst>
                                            <p:cond delay="0"/>
                                          </p:stCondLst>
                                        </p:cTn>
                                        <p:tgtEl>
                                          <p:spTgt spid="498753"/>
                                        </p:tgtEl>
                                        <p:attrNameLst>
                                          <p:attrName>style.visibility</p:attrName>
                                        </p:attrNameLst>
                                      </p:cBhvr>
                                      <p:to>
                                        <p:strVal val="visible"/>
                                      </p:to>
                                    </p:set>
                                    <p:animEffect transition="in" filter="dissolve">
                                      <p:cBhvr>
                                        <p:cTn id="25" dur="500"/>
                                        <p:tgtEl>
                                          <p:spTgt spid="498753"/>
                                        </p:tgtEl>
                                      </p:cBhvr>
                                    </p:animEffect>
                                  </p:childTnLst>
                                </p:cTn>
                              </p:par>
                              <p:par>
                                <p:cTn id="26" presetID="9" presetClass="entr" presetSubtype="0" fill="hold" nodeType="withEffect">
                                  <p:stCondLst>
                                    <p:cond delay="0"/>
                                  </p:stCondLst>
                                  <p:childTnLst>
                                    <p:set>
                                      <p:cBhvr>
                                        <p:cTn id="27" dur="1" fill="hold">
                                          <p:stCondLst>
                                            <p:cond delay="0"/>
                                          </p:stCondLst>
                                        </p:cTn>
                                        <p:tgtEl>
                                          <p:spTgt spid="498692"/>
                                        </p:tgtEl>
                                        <p:attrNameLst>
                                          <p:attrName>style.visibility</p:attrName>
                                        </p:attrNameLst>
                                      </p:cBhvr>
                                      <p:to>
                                        <p:strVal val="visible"/>
                                      </p:to>
                                    </p:set>
                                    <p:animEffect transition="in" filter="dissolve">
                                      <p:cBhvr>
                                        <p:cTn id="28" dur="500"/>
                                        <p:tgtEl>
                                          <p:spTgt spid="498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9985" name="Rectangle 5"/>
          <p:cNvSpPr>
            <a:spLocks noChangeArrowheads="1"/>
          </p:cNvSpPr>
          <p:nvPr/>
        </p:nvSpPr>
        <p:spPr bwMode="auto">
          <a:xfrm>
            <a:off x="304800" y="3048000"/>
            <a:ext cx="1295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US" sz="1400">
                <a:latin typeface="Arial" charset="0"/>
              </a:rPr>
              <a:t>width of </a:t>
            </a:r>
          </a:p>
          <a:p>
            <a:pPr algn="ctr"/>
            <a:r>
              <a:rPr lang="en-US" sz="1400">
                <a:latin typeface="Arial" charset="0"/>
              </a:rPr>
              <a:t>a pixel</a:t>
            </a:r>
          </a:p>
        </p:txBody>
      </p:sp>
      <p:sp>
        <p:nvSpPr>
          <p:cNvPr id="169986" name="Line 10"/>
          <p:cNvSpPr>
            <a:spLocks noChangeShapeType="1"/>
          </p:cNvSpPr>
          <p:nvPr/>
        </p:nvSpPr>
        <p:spPr bwMode="auto">
          <a:xfrm flipH="1">
            <a:off x="1603375" y="1905000"/>
            <a:ext cx="1292225" cy="2212975"/>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9987" name="Line 7"/>
          <p:cNvSpPr>
            <a:spLocks noChangeShapeType="1"/>
          </p:cNvSpPr>
          <p:nvPr/>
        </p:nvSpPr>
        <p:spPr bwMode="auto">
          <a:xfrm flipH="1">
            <a:off x="1603375" y="2133600"/>
            <a:ext cx="1673225" cy="1984375"/>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9988" name="Line 11"/>
          <p:cNvSpPr>
            <a:spLocks noChangeShapeType="1"/>
          </p:cNvSpPr>
          <p:nvPr/>
        </p:nvSpPr>
        <p:spPr bwMode="auto">
          <a:xfrm flipH="1" flipV="1">
            <a:off x="2209800" y="1981200"/>
            <a:ext cx="1524000" cy="2133600"/>
          </a:xfrm>
          <a:prstGeom prst="line">
            <a:avLst/>
          </a:prstGeom>
          <a:noFill/>
          <a:ln w="19050">
            <a:solidFill>
              <a:schemeClr val="hlink"/>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9989" name="Line 12"/>
          <p:cNvSpPr>
            <a:spLocks noChangeShapeType="1"/>
          </p:cNvSpPr>
          <p:nvPr/>
        </p:nvSpPr>
        <p:spPr bwMode="auto">
          <a:xfrm flipH="1" flipV="1">
            <a:off x="1981200" y="2362200"/>
            <a:ext cx="1752600" cy="1752600"/>
          </a:xfrm>
          <a:prstGeom prst="line">
            <a:avLst/>
          </a:prstGeom>
          <a:noFill/>
          <a:ln w="19050">
            <a:solidFill>
              <a:schemeClr val="hlink"/>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9990" name="Rectangle 2"/>
          <p:cNvSpPr>
            <a:spLocks noGrp="1" noChangeArrowheads="1"/>
          </p:cNvSpPr>
          <p:nvPr>
            <p:ph type="title"/>
          </p:nvPr>
        </p:nvSpPr>
        <p:spPr/>
        <p:txBody>
          <a:bodyPr/>
          <a:lstStyle/>
          <a:p>
            <a:pPr eaLnBrk="1" hangingPunct="1"/>
            <a:r>
              <a:rPr lang="en-US">
                <a:latin typeface="Verdana" charset="0"/>
              </a:rPr>
              <a:t>Choosing the stereo baseline</a:t>
            </a:r>
          </a:p>
        </p:txBody>
      </p:sp>
      <p:sp>
        <p:nvSpPr>
          <p:cNvPr id="90115" name="Rectangle 3"/>
          <p:cNvSpPr>
            <a:spLocks noGrp="1" noChangeArrowheads="1"/>
          </p:cNvSpPr>
          <p:nvPr>
            <p:ph type="body" idx="1"/>
          </p:nvPr>
        </p:nvSpPr>
        <p:spPr>
          <a:xfrm>
            <a:off x="457200" y="5105400"/>
            <a:ext cx="8229600" cy="1676400"/>
          </a:xfrm>
        </p:spPr>
        <p:txBody>
          <a:bodyPr/>
          <a:lstStyle/>
          <a:p>
            <a:pPr marL="0" indent="0" eaLnBrk="1" hangingPunct="1"/>
            <a:r>
              <a:rPr lang="en-US">
                <a:latin typeface="Verdana" charset="0"/>
              </a:rPr>
              <a:t>What</a:t>
            </a:r>
            <a:r>
              <a:rPr lang="ja-JP" altLang="en-US">
                <a:latin typeface="Verdana" charset="0"/>
              </a:rPr>
              <a:t>’</a:t>
            </a:r>
            <a:r>
              <a:rPr lang="en-US" altLang="ja-JP">
                <a:latin typeface="Verdana" charset="0"/>
              </a:rPr>
              <a:t>s the optimal baseline?</a:t>
            </a:r>
          </a:p>
          <a:p>
            <a:pPr lvl="1" eaLnBrk="1" hangingPunct="1"/>
            <a:r>
              <a:rPr lang="en-US">
                <a:latin typeface="Verdana" charset="0"/>
              </a:rPr>
              <a:t>Too small:  large depth error</a:t>
            </a:r>
          </a:p>
          <a:p>
            <a:pPr lvl="1" eaLnBrk="1" hangingPunct="1"/>
            <a:r>
              <a:rPr lang="en-US">
                <a:latin typeface="Verdana" charset="0"/>
              </a:rPr>
              <a:t>Too large:  difficult search problem, more occlusions</a:t>
            </a:r>
          </a:p>
        </p:txBody>
      </p:sp>
      <p:sp>
        <p:nvSpPr>
          <p:cNvPr id="169992" name="Oval 4"/>
          <p:cNvSpPr>
            <a:spLocks noChangeArrowheads="1"/>
          </p:cNvSpPr>
          <p:nvPr/>
        </p:nvSpPr>
        <p:spPr bwMode="auto">
          <a:xfrm>
            <a:off x="1600200" y="4038600"/>
            <a:ext cx="76200" cy="762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FF0000"/>
              </a:solidFill>
            </a:endParaRPr>
          </a:p>
        </p:txBody>
      </p:sp>
      <p:sp>
        <p:nvSpPr>
          <p:cNvPr id="169993" name="Oval 6"/>
          <p:cNvSpPr>
            <a:spLocks noChangeArrowheads="1"/>
          </p:cNvSpPr>
          <p:nvPr/>
        </p:nvSpPr>
        <p:spPr bwMode="auto">
          <a:xfrm>
            <a:off x="3657600" y="4038600"/>
            <a:ext cx="76200" cy="762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FF0000"/>
              </a:solidFill>
            </a:endParaRPr>
          </a:p>
        </p:txBody>
      </p:sp>
      <p:sp>
        <p:nvSpPr>
          <p:cNvPr id="169994" name="Line 8"/>
          <p:cNvSpPr>
            <a:spLocks noChangeShapeType="1"/>
          </p:cNvSpPr>
          <p:nvPr/>
        </p:nvSpPr>
        <p:spPr bwMode="auto">
          <a:xfrm>
            <a:off x="1143000" y="3733800"/>
            <a:ext cx="990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9995" name="Line 9"/>
          <p:cNvSpPr>
            <a:spLocks noChangeShapeType="1"/>
          </p:cNvSpPr>
          <p:nvPr/>
        </p:nvSpPr>
        <p:spPr bwMode="auto">
          <a:xfrm>
            <a:off x="3200400" y="3733800"/>
            <a:ext cx="990600" cy="0"/>
          </a:xfrm>
          <a:prstGeom prst="line">
            <a:avLst/>
          </a:prstGeom>
          <a:noFill/>
          <a:ln w="12700">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9996" name="Rectangle 13"/>
          <p:cNvSpPr>
            <a:spLocks noChangeArrowheads="1"/>
          </p:cNvSpPr>
          <p:nvPr/>
        </p:nvSpPr>
        <p:spPr bwMode="auto">
          <a:xfrm>
            <a:off x="4953000" y="1676400"/>
            <a:ext cx="3352800"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169997" name="Line 16"/>
          <p:cNvSpPr>
            <a:spLocks noChangeShapeType="1"/>
          </p:cNvSpPr>
          <p:nvPr/>
        </p:nvSpPr>
        <p:spPr bwMode="auto">
          <a:xfrm flipH="1">
            <a:off x="6172200" y="1828800"/>
            <a:ext cx="914400" cy="228600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9998" name="Line 17"/>
          <p:cNvSpPr>
            <a:spLocks noChangeShapeType="1"/>
          </p:cNvSpPr>
          <p:nvPr/>
        </p:nvSpPr>
        <p:spPr bwMode="auto">
          <a:xfrm>
            <a:off x="5867400" y="3733800"/>
            <a:ext cx="990600"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9999" name="Line 18"/>
          <p:cNvSpPr>
            <a:spLocks noChangeShapeType="1"/>
          </p:cNvSpPr>
          <p:nvPr/>
        </p:nvSpPr>
        <p:spPr bwMode="auto">
          <a:xfrm>
            <a:off x="6324600" y="3733800"/>
            <a:ext cx="990600"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0000" name="Line 19"/>
          <p:cNvSpPr>
            <a:spLocks noChangeShapeType="1"/>
          </p:cNvSpPr>
          <p:nvPr/>
        </p:nvSpPr>
        <p:spPr bwMode="auto">
          <a:xfrm flipH="1">
            <a:off x="6172200" y="1676400"/>
            <a:ext cx="457200" cy="2438400"/>
          </a:xfrm>
          <a:prstGeom prst="line">
            <a:avLst/>
          </a:prstGeom>
          <a:noFill/>
          <a:ln w="19050">
            <a:solidFill>
              <a:srgbClr val="FF0000"/>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0001" name="Line 20"/>
          <p:cNvSpPr>
            <a:spLocks noChangeShapeType="1"/>
          </p:cNvSpPr>
          <p:nvPr/>
        </p:nvSpPr>
        <p:spPr bwMode="auto">
          <a:xfrm flipH="1" flipV="1">
            <a:off x="6629400" y="1676400"/>
            <a:ext cx="228600" cy="24384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0002" name="Line 21"/>
          <p:cNvSpPr>
            <a:spLocks noChangeShapeType="1"/>
          </p:cNvSpPr>
          <p:nvPr/>
        </p:nvSpPr>
        <p:spPr bwMode="auto">
          <a:xfrm flipH="1" flipV="1">
            <a:off x="6172200" y="1905000"/>
            <a:ext cx="685800" cy="22098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0003" name="Oval 22"/>
          <p:cNvSpPr>
            <a:spLocks noChangeArrowheads="1"/>
          </p:cNvSpPr>
          <p:nvPr/>
        </p:nvSpPr>
        <p:spPr bwMode="auto">
          <a:xfrm>
            <a:off x="2536825" y="2720975"/>
            <a:ext cx="76200" cy="762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solidFill>
                <a:srgbClr val="FF0000"/>
              </a:solidFill>
            </a:endParaRPr>
          </a:p>
        </p:txBody>
      </p:sp>
      <p:sp>
        <p:nvSpPr>
          <p:cNvPr id="170004" name="Oval 24"/>
          <p:cNvSpPr>
            <a:spLocks noChangeArrowheads="1"/>
          </p:cNvSpPr>
          <p:nvPr/>
        </p:nvSpPr>
        <p:spPr bwMode="auto">
          <a:xfrm>
            <a:off x="6553200" y="2720975"/>
            <a:ext cx="76200" cy="762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70005" name="Oval 14"/>
          <p:cNvSpPr>
            <a:spLocks noChangeArrowheads="1"/>
          </p:cNvSpPr>
          <p:nvPr/>
        </p:nvSpPr>
        <p:spPr bwMode="auto">
          <a:xfrm>
            <a:off x="6151563" y="4038600"/>
            <a:ext cx="76200" cy="762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70006" name="Oval 15"/>
          <p:cNvSpPr>
            <a:spLocks noChangeArrowheads="1"/>
          </p:cNvSpPr>
          <p:nvPr/>
        </p:nvSpPr>
        <p:spPr bwMode="auto">
          <a:xfrm>
            <a:off x="6815138" y="4038600"/>
            <a:ext cx="76200" cy="7620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90137" name="Text Box 25"/>
          <p:cNvSpPr txBox="1">
            <a:spLocks noChangeArrowheads="1"/>
          </p:cNvSpPr>
          <p:nvPr/>
        </p:nvSpPr>
        <p:spPr bwMode="auto">
          <a:xfrm>
            <a:off x="1519238" y="4419600"/>
            <a:ext cx="2174875" cy="427038"/>
          </a:xfrm>
          <a:prstGeom prst="rect">
            <a:avLst/>
          </a:prstGeom>
          <a:noFill/>
          <a:ln w="12700">
            <a:noFill/>
            <a:miter lim="800000"/>
            <a:headEnd/>
            <a:tailEnd/>
          </a:ln>
          <a:effectLst/>
        </p:spPr>
        <p:txBody>
          <a:bodyPr wrap="none" anchor="ctr">
            <a:spAutoFit/>
          </a:bodyPr>
          <a:lstStyle>
            <a:lvl1pPr>
              <a:defRPr sz="2400">
                <a:solidFill>
                  <a:schemeClr val="tx1"/>
                </a:solidFill>
                <a:latin typeface="Times New Roman" pitchFamily="18" charset="0"/>
                <a:ea typeface="ＭＳ Ｐゴシック" charset="-128"/>
              </a:defRPr>
            </a:lvl1pPr>
            <a:lvl2pPr marL="37931725" indent="-37474525">
              <a:defRPr sz="2400">
                <a:solidFill>
                  <a:schemeClr val="tx1"/>
                </a:solidFill>
                <a:latin typeface="Times New Roman" pitchFamily="18" charset="0"/>
                <a:ea typeface="ＭＳ Ｐゴシック" charset="-128"/>
              </a:defRPr>
            </a:lvl2pPr>
            <a:lvl3pPr>
              <a:defRPr sz="2400">
                <a:solidFill>
                  <a:schemeClr val="tx1"/>
                </a:solidFill>
                <a:latin typeface="Times New Roman" pitchFamily="18" charset="0"/>
                <a:ea typeface="ＭＳ Ｐゴシック" charset="-128"/>
              </a:defRPr>
            </a:lvl3pPr>
            <a:lvl4pPr>
              <a:defRPr sz="2400">
                <a:solidFill>
                  <a:schemeClr val="tx1"/>
                </a:solidFill>
                <a:latin typeface="Times New Roman" pitchFamily="18" charset="0"/>
                <a:ea typeface="ＭＳ Ｐゴシック" charset="-128"/>
              </a:defRPr>
            </a:lvl4pPr>
            <a:lvl5pPr>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algn="ctr">
              <a:spcBef>
                <a:spcPct val="20000"/>
              </a:spcBef>
              <a:defRPr/>
            </a:pPr>
            <a:r>
              <a:rPr lang="en-US" sz="2200">
                <a:effectLst>
                  <a:outerShdw blurRad="38100" dist="38100" dir="2700000" algn="tl">
                    <a:srgbClr val="C0C0C0"/>
                  </a:outerShdw>
                </a:effectLst>
                <a:latin typeface="Arial" charset="0"/>
                <a:cs typeface="+mn-cs"/>
              </a:rPr>
              <a:t>Large Baseline</a:t>
            </a:r>
            <a:endParaRPr lang="en-US" sz="2200">
              <a:latin typeface="Arial" charset="0"/>
              <a:cs typeface="+mn-cs"/>
            </a:endParaRPr>
          </a:p>
        </p:txBody>
      </p:sp>
      <p:sp>
        <p:nvSpPr>
          <p:cNvPr id="90138" name="Text Box 26"/>
          <p:cNvSpPr txBox="1">
            <a:spLocks noChangeArrowheads="1"/>
          </p:cNvSpPr>
          <p:nvPr/>
        </p:nvSpPr>
        <p:spPr bwMode="auto">
          <a:xfrm>
            <a:off x="5534025" y="4419600"/>
            <a:ext cx="2157413" cy="427038"/>
          </a:xfrm>
          <a:prstGeom prst="rect">
            <a:avLst/>
          </a:prstGeom>
          <a:noFill/>
          <a:ln w="12700">
            <a:noFill/>
            <a:miter lim="800000"/>
            <a:headEnd/>
            <a:tailEnd/>
          </a:ln>
          <a:effectLst/>
        </p:spPr>
        <p:txBody>
          <a:bodyPr wrap="none" anchor="ctr">
            <a:spAutoFit/>
          </a:bodyPr>
          <a:lstStyle>
            <a:lvl1pPr>
              <a:defRPr sz="2400">
                <a:solidFill>
                  <a:schemeClr val="tx1"/>
                </a:solidFill>
                <a:latin typeface="Times New Roman" pitchFamily="18" charset="0"/>
                <a:ea typeface="ＭＳ Ｐゴシック" charset="-128"/>
              </a:defRPr>
            </a:lvl1pPr>
            <a:lvl2pPr marL="37931725" indent="-37474525">
              <a:defRPr sz="2400">
                <a:solidFill>
                  <a:schemeClr val="tx1"/>
                </a:solidFill>
                <a:latin typeface="Times New Roman" pitchFamily="18" charset="0"/>
                <a:ea typeface="ＭＳ Ｐゴシック" charset="-128"/>
              </a:defRPr>
            </a:lvl2pPr>
            <a:lvl3pPr>
              <a:defRPr sz="2400">
                <a:solidFill>
                  <a:schemeClr val="tx1"/>
                </a:solidFill>
                <a:latin typeface="Times New Roman" pitchFamily="18" charset="0"/>
                <a:ea typeface="ＭＳ Ｐゴシック" charset="-128"/>
              </a:defRPr>
            </a:lvl3pPr>
            <a:lvl4pPr>
              <a:defRPr sz="2400">
                <a:solidFill>
                  <a:schemeClr val="tx1"/>
                </a:solidFill>
                <a:latin typeface="Times New Roman" pitchFamily="18" charset="0"/>
                <a:ea typeface="ＭＳ Ｐゴシック" charset="-128"/>
              </a:defRPr>
            </a:lvl4pPr>
            <a:lvl5pPr>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algn="ctr">
              <a:spcBef>
                <a:spcPct val="20000"/>
              </a:spcBef>
              <a:defRPr/>
            </a:pPr>
            <a:r>
              <a:rPr lang="en-US" sz="2200">
                <a:effectLst>
                  <a:outerShdw blurRad="38100" dist="38100" dir="2700000" algn="tl">
                    <a:srgbClr val="C0C0C0"/>
                  </a:outerShdw>
                </a:effectLst>
                <a:latin typeface="Arial" charset="0"/>
                <a:cs typeface="+mn-cs"/>
              </a:rPr>
              <a:t>Small Baseline</a:t>
            </a:r>
            <a:endParaRPr lang="en-US" sz="2200">
              <a:latin typeface="Arial" charset="0"/>
              <a:cs typeface="+mn-cs"/>
            </a:endParaRPr>
          </a:p>
        </p:txBody>
      </p:sp>
      <p:sp>
        <p:nvSpPr>
          <p:cNvPr id="170009" name="Line 28"/>
          <p:cNvSpPr>
            <a:spLocks noChangeShapeType="1"/>
          </p:cNvSpPr>
          <p:nvPr/>
        </p:nvSpPr>
        <p:spPr bwMode="auto">
          <a:xfrm>
            <a:off x="1295400" y="3505200"/>
            <a:ext cx="533400" cy="2286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70010" name="Rectangle 29"/>
          <p:cNvSpPr>
            <a:spLocks noChangeArrowheads="1"/>
          </p:cNvSpPr>
          <p:nvPr/>
        </p:nvSpPr>
        <p:spPr bwMode="auto">
          <a:xfrm>
            <a:off x="4800600" y="2286000"/>
            <a:ext cx="12954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r>
              <a:rPr lang="en-US" sz="1400">
                <a:latin typeface="Arial" charset="0"/>
              </a:rPr>
              <a:t>all of these</a:t>
            </a:r>
          </a:p>
          <a:p>
            <a:pPr algn="ctr"/>
            <a:r>
              <a:rPr lang="en-US" sz="1400">
                <a:latin typeface="Arial" charset="0"/>
              </a:rPr>
              <a:t>points project</a:t>
            </a:r>
          </a:p>
          <a:p>
            <a:pPr algn="ctr"/>
            <a:r>
              <a:rPr lang="en-US" sz="1400">
                <a:latin typeface="Arial" charset="0"/>
              </a:rPr>
              <a:t>to the same </a:t>
            </a:r>
          </a:p>
          <a:p>
            <a:pPr algn="ctr"/>
            <a:r>
              <a:rPr lang="en-US" sz="1400">
                <a:latin typeface="Arial" charset="0"/>
              </a:rPr>
              <a:t>pair of pixels</a:t>
            </a:r>
          </a:p>
        </p:txBody>
      </p:sp>
      <p:sp>
        <p:nvSpPr>
          <p:cNvPr id="170011" name="Line 30"/>
          <p:cNvSpPr>
            <a:spLocks noChangeShapeType="1"/>
          </p:cNvSpPr>
          <p:nvPr/>
        </p:nvSpPr>
        <p:spPr bwMode="auto">
          <a:xfrm flipV="1">
            <a:off x="5943600" y="2590800"/>
            <a:ext cx="609600" cy="15240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01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01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0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1026"/>
          <p:cNvSpPr>
            <a:spLocks noGrp="1" noChangeArrowheads="1"/>
          </p:cNvSpPr>
          <p:nvPr>
            <p:ph type="title"/>
          </p:nvPr>
        </p:nvSpPr>
        <p:spPr>
          <a:xfrm>
            <a:off x="457200" y="650875"/>
            <a:ext cx="8534400" cy="914400"/>
          </a:xfrm>
        </p:spPr>
        <p:txBody>
          <a:bodyPr/>
          <a:lstStyle/>
          <a:p>
            <a:pPr eaLnBrk="1" hangingPunct="1"/>
            <a:r>
              <a:rPr lang="en-US" sz="3200">
                <a:latin typeface="Verdana" charset="0"/>
              </a:rPr>
              <a:t>The Effect of Baseline on Depth Estimation</a:t>
            </a:r>
          </a:p>
        </p:txBody>
      </p:sp>
      <p:pic>
        <p:nvPicPr>
          <p:cNvPr id="172034" name="Picture 1027" descr="IUW94stere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793875"/>
            <a:ext cx="3336925" cy="3921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72035" name="Object 2"/>
          <p:cNvGraphicFramePr>
            <a:graphicFrameLocks noChangeAspect="1"/>
          </p:cNvGraphicFramePr>
          <p:nvPr/>
        </p:nvGraphicFramePr>
        <p:xfrm>
          <a:off x="4267200" y="1870075"/>
          <a:ext cx="4267200" cy="3765550"/>
        </p:xfrm>
        <a:graphic>
          <a:graphicData uri="http://schemas.openxmlformats.org/presentationml/2006/ole">
            <mc:AlternateContent xmlns:mc="http://schemas.openxmlformats.org/markup-compatibility/2006">
              <mc:Choice xmlns:v="urn:schemas-microsoft-com:vml" Requires="v">
                <p:oleObj spid="_x0000_s172059" name="Image" r:id="rId5" imgW="3570773" imgH="3151430" progId="Photoshop.Image.5">
                  <p:embed/>
                </p:oleObj>
              </mc:Choice>
              <mc:Fallback>
                <p:oleObj name="Image" r:id="rId5" imgW="3570773" imgH="3151430" progId="Photoshop.Image.5">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1870075"/>
                        <a:ext cx="4267200" cy="3765550"/>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72036" name="Text Box 6"/>
          <p:cNvSpPr txBox="1">
            <a:spLocks noChangeArrowheads="1"/>
          </p:cNvSpPr>
          <p:nvPr/>
        </p:nvSpPr>
        <p:spPr bwMode="auto">
          <a:xfrm>
            <a:off x="5334000" y="6019800"/>
            <a:ext cx="35782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800">
                <a:solidFill>
                  <a:schemeClr val="accent2"/>
                </a:solidFill>
                <a:latin typeface="Verdana" charset="0"/>
              </a:rPr>
              <a:t>(Okutami and Kanade PAMI</a:t>
            </a:r>
            <a:r>
              <a:rPr lang="ja-JP" altLang="en-US" sz="1800">
                <a:solidFill>
                  <a:schemeClr val="accent2"/>
                </a:solidFill>
                <a:latin typeface="Verdana" charset="0"/>
              </a:rPr>
              <a:t>’</a:t>
            </a:r>
            <a:r>
              <a:rPr lang="en-US" altLang="ja-JP" sz="1800">
                <a:solidFill>
                  <a:schemeClr val="accent2"/>
                </a:solidFill>
                <a:latin typeface="Verdana" charset="0"/>
              </a:rPr>
              <a:t>93)</a:t>
            </a:r>
            <a:endParaRPr lang="en-US" sz="1800">
              <a:solidFill>
                <a:schemeClr val="accent2"/>
              </a:solidFill>
              <a:latin typeface="Verdana" charset="0"/>
            </a:endParaRP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129" name="Object 2"/>
          <p:cNvGraphicFramePr>
            <a:graphicFrameLocks noChangeAspect="1"/>
          </p:cNvGraphicFramePr>
          <p:nvPr/>
        </p:nvGraphicFramePr>
        <p:xfrm>
          <a:off x="609600" y="381000"/>
          <a:ext cx="3182938" cy="6172200"/>
        </p:xfrm>
        <a:graphic>
          <a:graphicData uri="http://schemas.openxmlformats.org/presentationml/2006/ole">
            <mc:AlternateContent xmlns:mc="http://schemas.openxmlformats.org/markup-compatibility/2006">
              <mc:Choice xmlns:v="urn:schemas-microsoft-com:vml" Requires="v">
                <p:oleObj spid="_x0000_s176195" name="Image" r:id="rId4" imgW="5184610" imgH="10051535" progId="Photoshop.Image.5">
                  <p:embed/>
                </p:oleObj>
              </mc:Choice>
              <mc:Fallback>
                <p:oleObj name="Image" r:id="rId4" imgW="5184610" imgH="10051535" progId="Photoshop.Image.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81000"/>
                        <a:ext cx="3182938" cy="6172200"/>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3669" name="Object 3"/>
          <p:cNvGraphicFramePr>
            <a:graphicFrameLocks noChangeAspect="1"/>
          </p:cNvGraphicFramePr>
          <p:nvPr/>
        </p:nvGraphicFramePr>
        <p:xfrm>
          <a:off x="4038600" y="381000"/>
          <a:ext cx="4495800" cy="3146425"/>
        </p:xfrm>
        <a:graphic>
          <a:graphicData uri="http://schemas.openxmlformats.org/presentationml/2006/ole">
            <mc:AlternateContent xmlns:mc="http://schemas.openxmlformats.org/markup-compatibility/2006">
              <mc:Choice xmlns:v="urn:schemas-microsoft-com:vml" Requires="v">
                <p:oleObj spid="_x0000_s176196" name="Image" r:id="rId6" imgW="5464172" imgH="3824921" progId="Photoshop.Image.5">
                  <p:embed/>
                </p:oleObj>
              </mc:Choice>
              <mc:Fallback>
                <p:oleObj name="Image" r:id="rId6" imgW="5464172" imgH="3824921" progId="Photoshop.Image.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381000"/>
                        <a:ext cx="4495800" cy="3146425"/>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3670" name="Object 4"/>
          <p:cNvGraphicFramePr>
            <a:graphicFrameLocks noChangeAspect="1"/>
          </p:cNvGraphicFramePr>
          <p:nvPr/>
        </p:nvGraphicFramePr>
        <p:xfrm>
          <a:off x="4075113" y="3505200"/>
          <a:ext cx="4383087" cy="3186113"/>
        </p:xfrm>
        <a:graphic>
          <a:graphicData uri="http://schemas.openxmlformats.org/presentationml/2006/ole">
            <mc:AlternateContent xmlns:mc="http://schemas.openxmlformats.org/markup-compatibility/2006">
              <mc:Choice xmlns:v="urn:schemas-microsoft-com:vml" Requires="v">
                <p:oleObj spid="_x0000_s176197" name="Image" r:id="rId8" imgW="5260854" imgH="3824921" progId="Photoshop.Image.5">
                  <p:embed/>
                </p:oleObj>
              </mc:Choice>
              <mc:Fallback>
                <p:oleObj name="Image" r:id="rId8" imgW="5260854" imgH="3824921" progId="Photoshop.Image.5">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5113" y="3505200"/>
                        <a:ext cx="4383087" cy="3186113"/>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nvGrpSpPr>
          <p:cNvPr id="2" name="Group 11"/>
          <p:cNvGrpSpPr>
            <a:grpSpLocks/>
          </p:cNvGrpSpPr>
          <p:nvPr/>
        </p:nvGrpSpPr>
        <p:grpSpPr bwMode="auto">
          <a:xfrm>
            <a:off x="609600" y="3276600"/>
            <a:ext cx="3200400" cy="2743200"/>
            <a:chOff x="384" y="2064"/>
            <a:chExt cx="2016" cy="1728"/>
          </a:xfrm>
        </p:grpSpPr>
        <p:sp>
          <p:nvSpPr>
            <p:cNvPr id="176133" name="Rectangle 9"/>
            <p:cNvSpPr>
              <a:spLocks noChangeArrowheads="1"/>
            </p:cNvSpPr>
            <p:nvPr/>
          </p:nvSpPr>
          <p:spPr bwMode="auto">
            <a:xfrm>
              <a:off x="384" y="3408"/>
              <a:ext cx="2016" cy="384"/>
            </a:xfrm>
            <a:prstGeom prst="rect">
              <a:avLst/>
            </a:prstGeom>
            <a:noFill/>
            <a:ln w="19050">
              <a:solidFill>
                <a:schemeClr val="hlink"/>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76134" name="Rectangle 10"/>
            <p:cNvSpPr>
              <a:spLocks noChangeArrowheads="1"/>
            </p:cNvSpPr>
            <p:nvPr/>
          </p:nvSpPr>
          <p:spPr bwMode="auto">
            <a:xfrm>
              <a:off x="384" y="2064"/>
              <a:ext cx="2016" cy="384"/>
            </a:xfrm>
            <a:prstGeom prst="rect">
              <a:avLst/>
            </a:prstGeom>
            <a:noFill/>
            <a:ln w="19050">
              <a:solidFill>
                <a:schemeClr val="hlink"/>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36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13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Slide Number Placeholder 1"/>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BB3DE3D-DF4E-CF4A-AC20-0C5690E63B6A}" type="slidenum">
              <a:rPr lang="en-US" sz="1400">
                <a:latin typeface="Verdana" charset="0"/>
              </a:rPr>
              <a:pPr/>
              <a:t>83</a:t>
            </a:fld>
            <a:endParaRPr lang="en-US" sz="1400">
              <a:latin typeface="Verdana" charset="0"/>
            </a:endParaRPr>
          </a:p>
        </p:txBody>
      </p:sp>
      <p:pic>
        <p:nvPicPr>
          <p:cNvPr id="178178" name="Picture 2" descr="mbase1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95600" y="3048000"/>
            <a:ext cx="3375025" cy="3427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8179" name="Picture 3" descr="town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04800"/>
            <a:ext cx="24384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8180" name="Picture 4" descr="tow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04800"/>
            <a:ext cx="24384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8181" name="Picture 5" descr="town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304800"/>
            <a:ext cx="24384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8182" name="AutoShape 6"/>
          <p:cNvSpPr>
            <a:spLocks noChangeArrowheads="1"/>
          </p:cNvSpPr>
          <p:nvPr/>
        </p:nvSpPr>
        <p:spPr bwMode="auto">
          <a:xfrm>
            <a:off x="5410200" y="1219200"/>
            <a:ext cx="990600" cy="457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78183" name="AutoShape 7"/>
          <p:cNvSpPr>
            <a:spLocks noChangeArrowheads="1"/>
          </p:cNvSpPr>
          <p:nvPr/>
        </p:nvSpPr>
        <p:spPr bwMode="auto">
          <a:xfrm rot="2347618">
            <a:off x="1600200" y="3352800"/>
            <a:ext cx="914400" cy="533400"/>
          </a:xfrm>
          <a:prstGeom prst="rightArrow">
            <a:avLst>
              <a:gd name="adj1" fmla="val 50000"/>
              <a:gd name="adj2" fmla="val 42857"/>
            </a:avLst>
          </a:prstGeom>
          <a:solidFill>
            <a:schemeClr val="accent1"/>
          </a:solidFill>
          <a:ln w="9525">
            <a:solidFill>
              <a:schemeClr val="tx1"/>
            </a:solidFill>
            <a:miter lim="800000"/>
            <a:headEnd/>
            <a:tailEnd/>
          </a:ln>
        </p:spPr>
        <p:txBody>
          <a:bodyPr wrap="none" anchor="ctr"/>
          <a:lstStyle/>
          <a:p>
            <a:endParaRPr lang="en-US"/>
          </a:p>
        </p:txBody>
      </p:sp>
      <p:sp>
        <p:nvSpPr>
          <p:cNvPr id="178184" name="AutoShape 8"/>
          <p:cNvSpPr>
            <a:spLocks noChangeArrowheads="1"/>
          </p:cNvSpPr>
          <p:nvPr/>
        </p:nvSpPr>
        <p:spPr bwMode="auto">
          <a:xfrm rot="19252382" flipH="1">
            <a:off x="6629400" y="3352800"/>
            <a:ext cx="914400" cy="533400"/>
          </a:xfrm>
          <a:prstGeom prst="rightArrow">
            <a:avLst>
              <a:gd name="adj1" fmla="val 50000"/>
              <a:gd name="adj2" fmla="val 42857"/>
            </a:avLst>
          </a:prstGeom>
          <a:solidFill>
            <a:schemeClr val="accent1"/>
          </a:solidFill>
          <a:ln w="9525">
            <a:solidFill>
              <a:schemeClr val="tx1"/>
            </a:solidFill>
            <a:miter lim="800000"/>
            <a:headEnd/>
            <a:tailEnd/>
          </a:ln>
        </p:spPr>
        <p:txBody>
          <a:bodyPr wrap="none" anchor="ctr"/>
          <a:lstStyle/>
          <a:p>
            <a:endParaRPr lang="en-US"/>
          </a:p>
        </p:txBody>
      </p:sp>
      <p:sp>
        <p:nvSpPr>
          <p:cNvPr id="178185" name="Text Box 9"/>
          <p:cNvSpPr txBox="1">
            <a:spLocks noChangeArrowheads="1"/>
          </p:cNvSpPr>
          <p:nvPr/>
        </p:nvSpPr>
        <p:spPr bwMode="auto">
          <a:xfrm>
            <a:off x="212725" y="2590800"/>
            <a:ext cx="438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chemeClr val="accent2"/>
                </a:solidFill>
              </a:rPr>
              <a:t>I1</a:t>
            </a:r>
          </a:p>
        </p:txBody>
      </p:sp>
      <p:sp>
        <p:nvSpPr>
          <p:cNvPr id="178186" name="Text Box 10"/>
          <p:cNvSpPr txBox="1">
            <a:spLocks noChangeArrowheads="1"/>
          </p:cNvSpPr>
          <p:nvPr/>
        </p:nvSpPr>
        <p:spPr bwMode="auto">
          <a:xfrm>
            <a:off x="2879725" y="2590800"/>
            <a:ext cx="438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chemeClr val="accent2"/>
                </a:solidFill>
              </a:rPr>
              <a:t>I2</a:t>
            </a:r>
          </a:p>
        </p:txBody>
      </p:sp>
      <p:sp>
        <p:nvSpPr>
          <p:cNvPr id="178187" name="Text Box 11"/>
          <p:cNvSpPr txBox="1">
            <a:spLocks noChangeArrowheads="1"/>
          </p:cNvSpPr>
          <p:nvPr/>
        </p:nvSpPr>
        <p:spPr bwMode="auto">
          <a:xfrm>
            <a:off x="6461125" y="2590800"/>
            <a:ext cx="5905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a:solidFill>
                  <a:schemeClr val="accent2"/>
                </a:solidFill>
              </a:rPr>
              <a:t>I10</a:t>
            </a:r>
          </a:p>
        </p:txBody>
      </p:sp>
      <p:sp>
        <p:nvSpPr>
          <p:cNvPr id="178188" name="Text Box 12"/>
          <p:cNvSpPr txBox="1">
            <a:spLocks noChangeArrowheads="1"/>
          </p:cNvSpPr>
          <p:nvPr/>
        </p:nvSpPr>
        <p:spPr bwMode="auto">
          <a:xfrm>
            <a:off x="1371600" y="6461125"/>
            <a:ext cx="578167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1000">
                <a:solidFill>
                  <a:schemeClr val="accent2"/>
                </a:solidFill>
              </a:rPr>
              <a:t>Reprinted from </a:t>
            </a:r>
            <a:r>
              <a:rPr lang="ja-JP" altLang="en-US" sz="1000">
                <a:solidFill>
                  <a:schemeClr val="accent2"/>
                </a:solidFill>
              </a:rPr>
              <a:t>“</a:t>
            </a:r>
            <a:r>
              <a:rPr lang="en-US" altLang="ja-JP" sz="1000">
                <a:solidFill>
                  <a:schemeClr val="accent2"/>
                </a:solidFill>
              </a:rPr>
              <a:t>A Multiple-Baseline Stereo System,</a:t>
            </a:r>
            <a:r>
              <a:rPr lang="ja-JP" altLang="en-US" sz="1000">
                <a:solidFill>
                  <a:schemeClr val="accent2"/>
                </a:solidFill>
              </a:rPr>
              <a:t>”</a:t>
            </a:r>
            <a:r>
              <a:rPr lang="en-US" altLang="ja-JP" sz="1000">
                <a:solidFill>
                  <a:schemeClr val="accent2"/>
                </a:solidFill>
              </a:rPr>
              <a:t> by M. Okutami and T. Kanade, IEEE Trans. on Pattern</a:t>
            </a:r>
          </a:p>
          <a:p>
            <a:r>
              <a:rPr lang="en-US" sz="1000">
                <a:solidFill>
                  <a:schemeClr val="accent2"/>
                </a:solidFill>
              </a:rPr>
              <a:t>Analysis and Machine Intelligence,  15(4):353-363 (1993). \copyright 1993 IEEE.</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ChangeArrowheads="1"/>
          </p:cNvSpPr>
          <p:nvPr/>
        </p:nvSpPr>
        <p:spPr bwMode="auto">
          <a:xfrm>
            <a:off x="228600" y="0"/>
            <a:ext cx="87630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graphicFrame>
        <p:nvGraphicFramePr>
          <p:cNvPr id="180226" name="Object 2"/>
          <p:cNvGraphicFramePr>
            <a:graphicFrameLocks noChangeAspect="1"/>
          </p:cNvGraphicFramePr>
          <p:nvPr/>
        </p:nvGraphicFramePr>
        <p:xfrm>
          <a:off x="609600" y="381000"/>
          <a:ext cx="3182938" cy="6172200"/>
        </p:xfrm>
        <a:graphic>
          <a:graphicData uri="http://schemas.openxmlformats.org/presentationml/2006/ole">
            <mc:AlternateContent xmlns:mc="http://schemas.openxmlformats.org/markup-compatibility/2006">
              <mc:Choice xmlns:v="urn:schemas-microsoft-com:vml" Requires="v">
                <p:oleObj spid="_x0000_s180280" name="Image" r:id="rId4" imgW="5184610" imgH="10051535" progId="Photoshop.Image.5">
                  <p:embed/>
                </p:oleObj>
              </mc:Choice>
              <mc:Fallback>
                <p:oleObj name="Image" r:id="rId4" imgW="5184610" imgH="10051535" progId="Photoshop.Image.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81000"/>
                        <a:ext cx="3182938" cy="6172200"/>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80227" name="Object 3"/>
          <p:cNvGraphicFramePr>
            <a:graphicFrameLocks noChangeAspect="1"/>
          </p:cNvGraphicFramePr>
          <p:nvPr/>
        </p:nvGraphicFramePr>
        <p:xfrm>
          <a:off x="4075113" y="1690688"/>
          <a:ext cx="4383087" cy="3186112"/>
        </p:xfrm>
        <a:graphic>
          <a:graphicData uri="http://schemas.openxmlformats.org/presentationml/2006/ole">
            <mc:AlternateContent xmlns:mc="http://schemas.openxmlformats.org/markup-compatibility/2006">
              <mc:Choice xmlns:v="urn:schemas-microsoft-com:vml" Requires="v">
                <p:oleObj spid="_x0000_s180281" name="Image" r:id="rId6" imgW="5260854" imgH="3824921" progId="Photoshop.Image.5">
                  <p:embed/>
                </p:oleObj>
              </mc:Choice>
              <mc:Fallback>
                <p:oleObj name="Image" r:id="rId6" imgW="5260854" imgH="3824921" progId="Photoshop.Image.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5113" y="1690688"/>
                        <a:ext cx="4383087" cy="3186112"/>
                      </a:xfrm>
                      <a:prstGeom prst="rect">
                        <a:avLst/>
                      </a:prstGeom>
                      <a:noFill/>
                      <a:ln>
                        <a:noFill/>
                      </a:ln>
                      <a:effectLst/>
                      <a:extLst>
                        <a:ext uri="{909E8E84-426E-40dd-AFC4-6F175D3DCCD1}">
                          <a14:hiddenFill xmlns="" xmlns:a14="http://schemas.microsoft.com/office/drawing/2010/main">
                            <a:solidFill>
                              <a:schemeClr val="tx2"/>
                            </a:solidFill>
                          </a14:hiddenFill>
                        </a:ext>
                        <a:ext uri="{91240B29-F687-4f45-9708-019B960494DF}">
                          <a14:hiddenLine xmlns="" xmlns:a14="http://schemas.microsoft.com/office/drawing/2010/main" w="12700">
                            <a:solidFill>
                              <a:schemeClr val="tx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80228" name="Freeform 13"/>
          <p:cNvSpPr>
            <a:spLocks/>
          </p:cNvSpPr>
          <p:nvPr/>
        </p:nvSpPr>
        <p:spPr bwMode="auto">
          <a:xfrm>
            <a:off x="1600200" y="3263900"/>
            <a:ext cx="1905000" cy="393700"/>
          </a:xfrm>
          <a:custGeom>
            <a:avLst/>
            <a:gdLst>
              <a:gd name="T0" fmla="*/ 0 w 1200"/>
              <a:gd name="T1" fmla="*/ 2147483647 h 248"/>
              <a:gd name="T2" fmla="*/ 2147483647 w 1200"/>
              <a:gd name="T3" fmla="*/ 2147483647 h 248"/>
              <a:gd name="T4" fmla="*/ 2147483647 w 1200"/>
              <a:gd name="T5" fmla="*/ 2147483647 h 248"/>
              <a:gd name="T6" fmla="*/ 2147483647 w 1200"/>
              <a:gd name="T7" fmla="*/ 2147483647 h 248"/>
              <a:gd name="T8" fmla="*/ 2147483647 w 1200"/>
              <a:gd name="T9" fmla="*/ 2147483647 h 248"/>
              <a:gd name="T10" fmla="*/ 2147483647 w 1200"/>
              <a:gd name="T11" fmla="*/ 2147483647 h 248"/>
              <a:gd name="T12" fmla="*/ 2147483647 w 1200"/>
              <a:gd name="T13" fmla="*/ 2147483647 h 248"/>
              <a:gd name="T14" fmla="*/ 2147483647 w 1200"/>
              <a:gd name="T15" fmla="*/ 2147483647 h 248"/>
              <a:gd name="T16" fmla="*/ 2147483647 w 1200"/>
              <a:gd name="T17" fmla="*/ 2147483647 h 248"/>
              <a:gd name="T18" fmla="*/ 2147483647 w 1200"/>
              <a:gd name="T19" fmla="*/ 2147483647 h 248"/>
              <a:gd name="T20" fmla="*/ 2147483647 w 1200"/>
              <a:gd name="T21" fmla="*/ 2147483647 h 2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00"/>
              <a:gd name="T34" fmla="*/ 0 h 248"/>
              <a:gd name="T35" fmla="*/ 1200 w 1200"/>
              <a:gd name="T36" fmla="*/ 248 h 2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00" h="248">
                <a:moveTo>
                  <a:pt x="0" y="248"/>
                </a:moveTo>
                <a:cubicBezTo>
                  <a:pt x="32" y="236"/>
                  <a:pt x="64" y="224"/>
                  <a:pt x="96" y="200"/>
                </a:cubicBezTo>
                <a:cubicBezTo>
                  <a:pt x="128" y="176"/>
                  <a:pt x="152" y="120"/>
                  <a:pt x="192" y="104"/>
                </a:cubicBezTo>
                <a:cubicBezTo>
                  <a:pt x="232" y="88"/>
                  <a:pt x="288" y="104"/>
                  <a:pt x="336" y="104"/>
                </a:cubicBezTo>
                <a:cubicBezTo>
                  <a:pt x="384" y="104"/>
                  <a:pt x="440" y="112"/>
                  <a:pt x="480" y="104"/>
                </a:cubicBezTo>
                <a:cubicBezTo>
                  <a:pt x="520" y="96"/>
                  <a:pt x="528" y="72"/>
                  <a:pt x="576" y="56"/>
                </a:cubicBezTo>
                <a:cubicBezTo>
                  <a:pt x="624" y="40"/>
                  <a:pt x="720" y="0"/>
                  <a:pt x="768" y="8"/>
                </a:cubicBezTo>
                <a:cubicBezTo>
                  <a:pt x="816" y="16"/>
                  <a:pt x="808" y="72"/>
                  <a:pt x="864" y="104"/>
                </a:cubicBezTo>
                <a:cubicBezTo>
                  <a:pt x="920" y="136"/>
                  <a:pt x="1056" y="200"/>
                  <a:pt x="1104" y="200"/>
                </a:cubicBezTo>
                <a:cubicBezTo>
                  <a:pt x="1152" y="200"/>
                  <a:pt x="1136" y="120"/>
                  <a:pt x="1152" y="104"/>
                </a:cubicBezTo>
                <a:cubicBezTo>
                  <a:pt x="1168" y="88"/>
                  <a:pt x="1184" y="96"/>
                  <a:pt x="1200" y="104"/>
                </a:cubicBezTo>
              </a:path>
            </a:pathLst>
          </a:custGeom>
          <a:noFill/>
          <a:ln w="38100">
            <a:solidFill>
              <a:schemeClr val="hlink"/>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80229" name="Freeform 14"/>
          <p:cNvSpPr>
            <a:spLocks/>
          </p:cNvSpPr>
          <p:nvPr/>
        </p:nvSpPr>
        <p:spPr bwMode="auto">
          <a:xfrm>
            <a:off x="1524000" y="4013200"/>
            <a:ext cx="2057400" cy="254000"/>
          </a:xfrm>
          <a:custGeom>
            <a:avLst/>
            <a:gdLst>
              <a:gd name="T0" fmla="*/ 0 w 1296"/>
              <a:gd name="T1" fmla="*/ 2147483647 h 160"/>
              <a:gd name="T2" fmla="*/ 2147483647 w 1296"/>
              <a:gd name="T3" fmla="*/ 2147483647 h 160"/>
              <a:gd name="T4" fmla="*/ 2147483647 w 1296"/>
              <a:gd name="T5" fmla="*/ 2147483647 h 160"/>
              <a:gd name="T6" fmla="*/ 2147483647 w 1296"/>
              <a:gd name="T7" fmla="*/ 2147483647 h 160"/>
              <a:gd name="T8" fmla="*/ 2147483647 w 1296"/>
              <a:gd name="T9" fmla="*/ 2147483647 h 160"/>
              <a:gd name="T10" fmla="*/ 2147483647 w 1296"/>
              <a:gd name="T11" fmla="*/ 2147483647 h 160"/>
              <a:gd name="T12" fmla="*/ 2147483647 w 1296"/>
              <a:gd name="T13" fmla="*/ 2147483647 h 160"/>
              <a:gd name="T14" fmla="*/ 2147483647 w 1296"/>
              <a:gd name="T15" fmla="*/ 2147483647 h 160"/>
              <a:gd name="T16" fmla="*/ 2147483647 w 1296"/>
              <a:gd name="T17" fmla="*/ 2147483647 h 160"/>
              <a:gd name="T18" fmla="*/ 2147483647 w 1296"/>
              <a:gd name="T19" fmla="*/ 2147483647 h 160"/>
              <a:gd name="T20" fmla="*/ 2147483647 w 1296"/>
              <a:gd name="T21" fmla="*/ 2147483647 h 160"/>
              <a:gd name="T22" fmla="*/ 2147483647 w 1296"/>
              <a:gd name="T23" fmla="*/ 2147483647 h 1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6"/>
              <a:gd name="T37" fmla="*/ 0 h 160"/>
              <a:gd name="T38" fmla="*/ 1296 w 1296"/>
              <a:gd name="T39" fmla="*/ 160 h 1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6" h="160">
                <a:moveTo>
                  <a:pt x="0" y="160"/>
                </a:moveTo>
                <a:cubicBezTo>
                  <a:pt x="12" y="120"/>
                  <a:pt x="24" y="80"/>
                  <a:pt x="48" y="64"/>
                </a:cubicBezTo>
                <a:cubicBezTo>
                  <a:pt x="72" y="48"/>
                  <a:pt x="120" y="72"/>
                  <a:pt x="144" y="64"/>
                </a:cubicBezTo>
                <a:cubicBezTo>
                  <a:pt x="168" y="56"/>
                  <a:pt x="160" y="24"/>
                  <a:pt x="192" y="16"/>
                </a:cubicBezTo>
                <a:cubicBezTo>
                  <a:pt x="224" y="8"/>
                  <a:pt x="296" y="0"/>
                  <a:pt x="336" y="16"/>
                </a:cubicBezTo>
                <a:cubicBezTo>
                  <a:pt x="376" y="32"/>
                  <a:pt x="392" y="104"/>
                  <a:pt x="432" y="112"/>
                </a:cubicBezTo>
                <a:cubicBezTo>
                  <a:pt x="472" y="120"/>
                  <a:pt x="544" y="72"/>
                  <a:pt x="576" y="64"/>
                </a:cubicBezTo>
                <a:cubicBezTo>
                  <a:pt x="608" y="56"/>
                  <a:pt x="592" y="64"/>
                  <a:pt x="624" y="64"/>
                </a:cubicBezTo>
                <a:cubicBezTo>
                  <a:pt x="656" y="64"/>
                  <a:pt x="712" y="72"/>
                  <a:pt x="768" y="64"/>
                </a:cubicBezTo>
                <a:cubicBezTo>
                  <a:pt x="824" y="56"/>
                  <a:pt x="888" y="16"/>
                  <a:pt x="960" y="16"/>
                </a:cubicBezTo>
                <a:cubicBezTo>
                  <a:pt x="1032" y="16"/>
                  <a:pt x="1144" y="48"/>
                  <a:pt x="1200" y="64"/>
                </a:cubicBezTo>
                <a:cubicBezTo>
                  <a:pt x="1256" y="80"/>
                  <a:pt x="1276" y="96"/>
                  <a:pt x="1296" y="112"/>
                </a:cubicBezTo>
              </a:path>
            </a:pathLst>
          </a:custGeom>
          <a:noFill/>
          <a:ln w="38100">
            <a:solidFill>
              <a:schemeClr val="hlink"/>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80230" name="Freeform 15"/>
          <p:cNvSpPr>
            <a:spLocks/>
          </p:cNvSpPr>
          <p:nvPr/>
        </p:nvSpPr>
        <p:spPr bwMode="auto">
          <a:xfrm>
            <a:off x="1371600" y="4711700"/>
            <a:ext cx="2209800" cy="177800"/>
          </a:xfrm>
          <a:custGeom>
            <a:avLst/>
            <a:gdLst>
              <a:gd name="T0" fmla="*/ 0 w 1392"/>
              <a:gd name="T1" fmla="*/ 2147483647 h 112"/>
              <a:gd name="T2" fmla="*/ 2147483647 w 1392"/>
              <a:gd name="T3" fmla="*/ 2147483647 h 112"/>
              <a:gd name="T4" fmla="*/ 2147483647 w 1392"/>
              <a:gd name="T5" fmla="*/ 2147483647 h 112"/>
              <a:gd name="T6" fmla="*/ 2147483647 w 1392"/>
              <a:gd name="T7" fmla="*/ 2147483647 h 112"/>
              <a:gd name="T8" fmla="*/ 2147483647 w 1392"/>
              <a:gd name="T9" fmla="*/ 2147483647 h 112"/>
              <a:gd name="T10" fmla="*/ 2147483647 w 1392"/>
              <a:gd name="T11" fmla="*/ 2147483647 h 112"/>
              <a:gd name="T12" fmla="*/ 2147483647 w 1392"/>
              <a:gd name="T13" fmla="*/ 2147483647 h 112"/>
              <a:gd name="T14" fmla="*/ 2147483647 w 1392"/>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392"/>
              <a:gd name="T25" fmla="*/ 0 h 112"/>
              <a:gd name="T26" fmla="*/ 1392 w 1392"/>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2" h="112">
                <a:moveTo>
                  <a:pt x="0" y="104"/>
                </a:moveTo>
                <a:cubicBezTo>
                  <a:pt x="44" y="60"/>
                  <a:pt x="88" y="16"/>
                  <a:pt x="144" y="8"/>
                </a:cubicBezTo>
                <a:cubicBezTo>
                  <a:pt x="200" y="0"/>
                  <a:pt x="272" y="40"/>
                  <a:pt x="336" y="56"/>
                </a:cubicBezTo>
                <a:cubicBezTo>
                  <a:pt x="400" y="72"/>
                  <a:pt x="464" y="104"/>
                  <a:pt x="528" y="104"/>
                </a:cubicBezTo>
                <a:cubicBezTo>
                  <a:pt x="592" y="104"/>
                  <a:pt x="640" y="56"/>
                  <a:pt x="720" y="56"/>
                </a:cubicBezTo>
                <a:cubicBezTo>
                  <a:pt x="800" y="56"/>
                  <a:pt x="928" y="96"/>
                  <a:pt x="1008" y="104"/>
                </a:cubicBezTo>
                <a:cubicBezTo>
                  <a:pt x="1088" y="112"/>
                  <a:pt x="1136" y="112"/>
                  <a:pt x="1200" y="104"/>
                </a:cubicBezTo>
                <a:cubicBezTo>
                  <a:pt x="1264" y="96"/>
                  <a:pt x="1328" y="76"/>
                  <a:pt x="1392" y="56"/>
                </a:cubicBezTo>
              </a:path>
            </a:pathLst>
          </a:custGeom>
          <a:noFill/>
          <a:ln w="38100">
            <a:solidFill>
              <a:schemeClr val="hlink"/>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80231" name="Freeform 16"/>
          <p:cNvSpPr>
            <a:spLocks/>
          </p:cNvSpPr>
          <p:nvPr/>
        </p:nvSpPr>
        <p:spPr bwMode="auto">
          <a:xfrm>
            <a:off x="1371600" y="5461000"/>
            <a:ext cx="2209800" cy="177800"/>
          </a:xfrm>
          <a:custGeom>
            <a:avLst/>
            <a:gdLst>
              <a:gd name="T0" fmla="*/ 0 w 1392"/>
              <a:gd name="T1" fmla="*/ 2147483647 h 112"/>
              <a:gd name="T2" fmla="*/ 2147483647 w 1392"/>
              <a:gd name="T3" fmla="*/ 2147483647 h 112"/>
              <a:gd name="T4" fmla="*/ 2147483647 w 1392"/>
              <a:gd name="T5" fmla="*/ 2147483647 h 112"/>
              <a:gd name="T6" fmla="*/ 2147483647 w 1392"/>
              <a:gd name="T7" fmla="*/ 2147483647 h 112"/>
              <a:gd name="T8" fmla="*/ 2147483647 w 1392"/>
              <a:gd name="T9" fmla="*/ 2147483647 h 112"/>
              <a:gd name="T10" fmla="*/ 2147483647 w 1392"/>
              <a:gd name="T11" fmla="*/ 2147483647 h 112"/>
              <a:gd name="T12" fmla="*/ 2147483647 w 1392"/>
              <a:gd name="T13" fmla="*/ 2147483647 h 112"/>
              <a:gd name="T14" fmla="*/ 2147483647 w 1392"/>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392"/>
              <a:gd name="T25" fmla="*/ 0 h 112"/>
              <a:gd name="T26" fmla="*/ 1392 w 1392"/>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92" h="112">
                <a:moveTo>
                  <a:pt x="0" y="104"/>
                </a:moveTo>
                <a:cubicBezTo>
                  <a:pt x="44" y="60"/>
                  <a:pt x="88" y="16"/>
                  <a:pt x="144" y="8"/>
                </a:cubicBezTo>
                <a:cubicBezTo>
                  <a:pt x="200" y="0"/>
                  <a:pt x="272" y="40"/>
                  <a:pt x="336" y="56"/>
                </a:cubicBezTo>
                <a:cubicBezTo>
                  <a:pt x="400" y="72"/>
                  <a:pt x="464" y="104"/>
                  <a:pt x="528" y="104"/>
                </a:cubicBezTo>
                <a:cubicBezTo>
                  <a:pt x="592" y="104"/>
                  <a:pt x="640" y="56"/>
                  <a:pt x="720" y="56"/>
                </a:cubicBezTo>
                <a:cubicBezTo>
                  <a:pt x="800" y="56"/>
                  <a:pt x="928" y="96"/>
                  <a:pt x="1008" y="104"/>
                </a:cubicBezTo>
                <a:cubicBezTo>
                  <a:pt x="1088" y="112"/>
                  <a:pt x="1136" y="112"/>
                  <a:pt x="1200" y="104"/>
                </a:cubicBezTo>
                <a:cubicBezTo>
                  <a:pt x="1264" y="96"/>
                  <a:pt x="1328" y="76"/>
                  <a:pt x="1392" y="56"/>
                </a:cubicBezTo>
              </a:path>
            </a:pathLst>
          </a:custGeom>
          <a:noFill/>
          <a:ln w="38100">
            <a:solidFill>
              <a:schemeClr val="hlink"/>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80232" name="Freeform 17"/>
          <p:cNvSpPr>
            <a:spLocks/>
          </p:cNvSpPr>
          <p:nvPr/>
        </p:nvSpPr>
        <p:spPr bwMode="auto">
          <a:xfrm>
            <a:off x="4800600" y="2173288"/>
            <a:ext cx="1295400" cy="444500"/>
          </a:xfrm>
          <a:custGeom>
            <a:avLst/>
            <a:gdLst>
              <a:gd name="T0" fmla="*/ 0 w 816"/>
              <a:gd name="T1" fmla="*/ 2147483647 h 280"/>
              <a:gd name="T2" fmla="*/ 2147483647 w 816"/>
              <a:gd name="T3" fmla="*/ 2147483647 h 280"/>
              <a:gd name="T4" fmla="*/ 2147483647 w 816"/>
              <a:gd name="T5" fmla="*/ 2147483647 h 280"/>
              <a:gd name="T6" fmla="*/ 2147483647 w 816"/>
              <a:gd name="T7" fmla="*/ 2147483647 h 280"/>
              <a:gd name="T8" fmla="*/ 2147483647 w 816"/>
              <a:gd name="T9" fmla="*/ 2147483647 h 280"/>
              <a:gd name="T10" fmla="*/ 2147483647 w 816"/>
              <a:gd name="T11" fmla="*/ 2147483647 h 280"/>
              <a:gd name="T12" fmla="*/ 2147483647 w 816"/>
              <a:gd name="T13" fmla="*/ 2147483647 h 280"/>
              <a:gd name="T14" fmla="*/ 0 60000 65536"/>
              <a:gd name="T15" fmla="*/ 0 60000 65536"/>
              <a:gd name="T16" fmla="*/ 0 60000 65536"/>
              <a:gd name="T17" fmla="*/ 0 60000 65536"/>
              <a:gd name="T18" fmla="*/ 0 60000 65536"/>
              <a:gd name="T19" fmla="*/ 0 60000 65536"/>
              <a:gd name="T20" fmla="*/ 0 60000 65536"/>
              <a:gd name="T21" fmla="*/ 0 w 816"/>
              <a:gd name="T22" fmla="*/ 0 h 280"/>
              <a:gd name="T23" fmla="*/ 816 w 816"/>
              <a:gd name="T24" fmla="*/ 280 h 2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6" h="280">
                <a:moveTo>
                  <a:pt x="0" y="32"/>
                </a:moveTo>
                <a:cubicBezTo>
                  <a:pt x="8" y="16"/>
                  <a:pt x="16" y="0"/>
                  <a:pt x="48" y="32"/>
                </a:cubicBezTo>
                <a:cubicBezTo>
                  <a:pt x="80" y="64"/>
                  <a:pt x="136" y="200"/>
                  <a:pt x="192" y="224"/>
                </a:cubicBezTo>
                <a:cubicBezTo>
                  <a:pt x="248" y="248"/>
                  <a:pt x="328" y="168"/>
                  <a:pt x="384" y="176"/>
                </a:cubicBezTo>
                <a:cubicBezTo>
                  <a:pt x="440" y="184"/>
                  <a:pt x="480" y="280"/>
                  <a:pt x="528" y="272"/>
                </a:cubicBezTo>
                <a:cubicBezTo>
                  <a:pt x="576" y="264"/>
                  <a:pt x="624" y="168"/>
                  <a:pt x="672" y="128"/>
                </a:cubicBezTo>
                <a:cubicBezTo>
                  <a:pt x="720" y="88"/>
                  <a:pt x="768" y="60"/>
                  <a:pt x="816" y="32"/>
                </a:cubicBezTo>
              </a:path>
            </a:pathLst>
          </a:custGeom>
          <a:noFill/>
          <a:ln w="38100">
            <a:solidFill>
              <a:schemeClr val="hlink"/>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49523" name="Rectangle 19"/>
          <p:cNvSpPr>
            <a:spLocks noChangeArrowheads="1"/>
          </p:cNvSpPr>
          <p:nvPr/>
        </p:nvSpPr>
        <p:spPr bwMode="auto">
          <a:xfrm>
            <a:off x="3886200" y="4953000"/>
            <a:ext cx="51054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pPr>
            <a:r>
              <a:rPr lang="en-US">
                <a:latin typeface="Arial" charset="0"/>
              </a:rPr>
              <a:t>Some Solutions</a:t>
            </a:r>
          </a:p>
          <a:p>
            <a:pPr marL="742950" lvl="1" indent="-285750">
              <a:spcBef>
                <a:spcPct val="25000"/>
              </a:spcBef>
              <a:buClr>
                <a:schemeClr val="bg2"/>
              </a:buClr>
              <a:buFontTx/>
              <a:buChar char="•"/>
            </a:pPr>
            <a:r>
              <a:rPr lang="en-US" sz="1800">
                <a:latin typeface="Arial" charset="0"/>
              </a:rPr>
              <a:t>Multi-view linking </a:t>
            </a:r>
            <a:r>
              <a:rPr lang="en-US" sz="1800">
                <a:solidFill>
                  <a:schemeClr val="accent2"/>
                </a:solidFill>
                <a:latin typeface="Arial" charset="0"/>
              </a:rPr>
              <a:t>(Koch et al. ECCV98)</a:t>
            </a:r>
          </a:p>
          <a:p>
            <a:pPr marL="742950" lvl="1" indent="-285750">
              <a:spcBef>
                <a:spcPct val="25000"/>
              </a:spcBef>
              <a:buClr>
                <a:schemeClr val="bg2"/>
              </a:buClr>
              <a:buFontTx/>
              <a:buChar char="•"/>
            </a:pPr>
            <a:r>
              <a:rPr lang="en-US" sz="1800">
                <a:latin typeface="Arial" charset="0"/>
              </a:rPr>
              <a:t>Best of left or right </a:t>
            </a:r>
            <a:r>
              <a:rPr lang="en-US" sz="1800">
                <a:solidFill>
                  <a:schemeClr val="accent2"/>
                </a:solidFill>
                <a:latin typeface="Arial" charset="0"/>
              </a:rPr>
              <a:t>(Kang et al. CVPR01)</a:t>
            </a:r>
          </a:p>
          <a:p>
            <a:pPr marL="742950" lvl="1" indent="-285750">
              <a:spcBef>
                <a:spcPct val="25000"/>
              </a:spcBef>
              <a:buClr>
                <a:schemeClr val="bg2"/>
              </a:buClr>
              <a:buFontTx/>
              <a:buChar char="•"/>
            </a:pPr>
            <a:r>
              <a:rPr lang="en-US" sz="1800">
                <a:latin typeface="Arial" charset="0"/>
              </a:rPr>
              <a:t>Best </a:t>
            </a:r>
            <a:r>
              <a:rPr lang="en-US" sz="1800" i="1">
                <a:latin typeface="Arial" charset="0"/>
              </a:rPr>
              <a:t>k</a:t>
            </a:r>
            <a:r>
              <a:rPr lang="en-US" sz="1800">
                <a:latin typeface="Arial" charset="0"/>
              </a:rPr>
              <a:t> out of </a:t>
            </a:r>
            <a:r>
              <a:rPr lang="en-US" sz="1800" i="1">
                <a:latin typeface="Arial" charset="0"/>
              </a:rPr>
              <a:t>n</a:t>
            </a:r>
            <a:r>
              <a:rPr lang="en-US" sz="1800">
                <a:latin typeface="Arial" charset="0"/>
              </a:rPr>
              <a:t> , ...</a:t>
            </a:r>
          </a:p>
        </p:txBody>
      </p:sp>
      <p:grpSp>
        <p:nvGrpSpPr>
          <p:cNvPr id="2" name="Group 23"/>
          <p:cNvGrpSpPr>
            <a:grpSpLocks/>
          </p:cNvGrpSpPr>
          <p:nvPr/>
        </p:nvGrpSpPr>
        <p:grpSpPr bwMode="auto">
          <a:xfrm>
            <a:off x="685800" y="3886200"/>
            <a:ext cx="3124200" cy="2209800"/>
            <a:chOff x="432" y="2448"/>
            <a:chExt cx="1968" cy="1392"/>
          </a:xfrm>
        </p:grpSpPr>
        <p:sp>
          <p:nvSpPr>
            <p:cNvPr id="180236" name="Rectangle 20"/>
            <p:cNvSpPr>
              <a:spLocks noChangeArrowheads="1"/>
            </p:cNvSpPr>
            <p:nvPr/>
          </p:nvSpPr>
          <p:spPr bwMode="auto">
            <a:xfrm>
              <a:off x="432" y="2448"/>
              <a:ext cx="1968" cy="1392"/>
            </a:xfrm>
            <a:prstGeom prst="rect">
              <a:avLst/>
            </a:prstGeom>
            <a:noFill/>
            <a:ln w="38100">
              <a:solidFill>
                <a:schemeClr val="bg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180237" name="Line 21"/>
            <p:cNvSpPr>
              <a:spLocks noChangeShapeType="1"/>
            </p:cNvSpPr>
            <p:nvPr/>
          </p:nvSpPr>
          <p:spPr bwMode="auto">
            <a:xfrm flipV="1">
              <a:off x="432" y="2448"/>
              <a:ext cx="1968" cy="1392"/>
            </a:xfrm>
            <a:prstGeom prst="line">
              <a:avLst/>
            </a:prstGeom>
            <a:noFill/>
            <a:ln w="38100">
              <a:solidFill>
                <a:schemeClr val="bg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80238" name="Line 22"/>
            <p:cNvSpPr>
              <a:spLocks noChangeShapeType="1"/>
            </p:cNvSpPr>
            <p:nvPr/>
          </p:nvSpPr>
          <p:spPr bwMode="auto">
            <a:xfrm>
              <a:off x="432" y="2448"/>
              <a:ext cx="1968" cy="1392"/>
            </a:xfrm>
            <a:prstGeom prst="line">
              <a:avLst/>
            </a:prstGeom>
            <a:noFill/>
            <a:ln w="38100">
              <a:solidFill>
                <a:schemeClr val="bg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149528" name="Rectangle 24"/>
          <p:cNvSpPr>
            <a:spLocks noChangeArrowheads="1"/>
          </p:cNvSpPr>
          <p:nvPr/>
        </p:nvSpPr>
        <p:spPr bwMode="auto">
          <a:xfrm>
            <a:off x="4267200" y="533400"/>
            <a:ext cx="40386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20000"/>
              </a:spcBef>
            </a:pPr>
            <a:r>
              <a:rPr lang="en-US" sz="3200">
                <a:latin typeface="Arial" charset="0"/>
              </a:rPr>
              <a:t>Problem</a:t>
            </a:r>
            <a:r>
              <a:rPr lang="en-US" sz="3600">
                <a:solidFill>
                  <a:schemeClr val="bg2"/>
                </a:solidFill>
                <a:latin typeface="Arial" charset="0"/>
              </a:rPr>
              <a:t>:  </a:t>
            </a:r>
            <a:r>
              <a:rPr lang="en-US" sz="3200" i="1">
                <a:solidFill>
                  <a:schemeClr val="hlink"/>
                </a:solidFill>
                <a:latin typeface="Arial" charset="0"/>
              </a:rPr>
              <a:t>visibility</a:t>
            </a:r>
            <a:endParaRPr lang="en-US" sz="3600" i="1">
              <a:solidFill>
                <a:schemeClr val="hlink"/>
              </a:solidFill>
              <a:latin typeface="Arial"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9528"/>
                                        </p:tgtEl>
                                        <p:attrNameLst>
                                          <p:attrName>style.visibility</p:attrName>
                                        </p:attrNameLst>
                                      </p:cBhvr>
                                      <p:to>
                                        <p:strVal val="visible"/>
                                      </p:to>
                                    </p:set>
                                    <p:animEffect transition="in" filter="fade">
                                      <p:cBhvr>
                                        <p:cTn id="7" dur="500"/>
                                        <p:tgtEl>
                                          <p:spTgt spid="1495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9523"/>
                                        </p:tgtEl>
                                        <p:attrNameLst>
                                          <p:attrName>style.visibility</p:attrName>
                                        </p:attrNameLst>
                                      </p:cBhvr>
                                      <p:to>
                                        <p:strVal val="visible"/>
                                      </p:to>
                                    </p:set>
                                    <p:animEffect transition="in" filter="fade">
                                      <p:cBhvr>
                                        <p:cTn id="17" dur="500"/>
                                        <p:tgtEl>
                                          <p:spTgt spid="149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23" grpId="0"/>
      <p:bldP spid="14952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3" name="Picture 3" descr="stereo-geometries"/>
          <p:cNvPicPr>
            <a:picLocks noGrp="1" noChangeAspect="1" noChangeArrowheads="1"/>
          </p:cNvPicPr>
          <p:nvPr>
            <p:ph sz="half" idx="1"/>
          </p:nvPr>
        </p:nvPicPr>
        <p:blipFill>
          <a:blip r:embed="rId3" cstate="email">
            <a:extLst>
              <a:ext uri="{28A0092B-C50C-407E-A947-70E740481C1C}">
                <a14:useLocalDpi xmlns:a14="http://schemas.microsoft.com/office/drawing/2010/main" val="0"/>
              </a:ext>
            </a:extLst>
          </a:blip>
          <a:srcRect/>
          <a:stretch>
            <a:fillRect/>
          </a:stretch>
        </p:blipFill>
        <p:spPr>
          <a:xfrm>
            <a:off x="1993900" y="1389063"/>
            <a:ext cx="5086350" cy="2863850"/>
          </a:xfrm>
        </p:spPr>
      </p:pic>
      <p:sp>
        <p:nvSpPr>
          <p:cNvPr id="1304580" name="Rectangle 4"/>
          <p:cNvSpPr>
            <a:spLocks noGrp="1" noChangeArrowheads="1"/>
          </p:cNvSpPr>
          <p:nvPr>
            <p:ph type="body" sz="half" idx="2"/>
          </p:nvPr>
        </p:nvSpPr>
        <p:spPr>
          <a:xfrm>
            <a:off x="1787525" y="4305300"/>
            <a:ext cx="6992938" cy="2403475"/>
          </a:xfrm>
        </p:spPr>
        <p:txBody>
          <a:bodyPr/>
          <a:lstStyle/>
          <a:p>
            <a:pPr marL="309563" indent="-309563" defTabSz="828675" eaLnBrk="1" hangingPunct="1">
              <a:lnSpc>
                <a:spcPct val="90000"/>
              </a:lnSpc>
              <a:buFont typeface="Times New Roman" charset="0"/>
              <a:buChar char="•"/>
            </a:pPr>
            <a:r>
              <a:rPr lang="en-US" sz="2800">
                <a:latin typeface="Verdana" charset="0"/>
              </a:rPr>
              <a:t>Multi-baseline, multi-resolution</a:t>
            </a:r>
          </a:p>
          <a:p>
            <a:pPr marL="309563" indent="-309563" defTabSz="828675" eaLnBrk="1" hangingPunct="1">
              <a:lnSpc>
                <a:spcPct val="90000"/>
              </a:lnSpc>
              <a:buFont typeface="Times New Roman" charset="0"/>
              <a:buChar char="•"/>
            </a:pPr>
            <a:r>
              <a:rPr lang="en-US" sz="2800">
                <a:latin typeface="Verdana" charset="0"/>
              </a:rPr>
              <a:t>At each depth, baseline and resolution selected proportional to that depth</a:t>
            </a:r>
          </a:p>
          <a:p>
            <a:pPr marL="309563" indent="-309563" defTabSz="828675" eaLnBrk="1" hangingPunct="1">
              <a:lnSpc>
                <a:spcPct val="90000"/>
              </a:lnSpc>
              <a:buFont typeface="Times New Roman" charset="0"/>
              <a:buChar char="•"/>
            </a:pPr>
            <a:r>
              <a:rPr lang="en-US" sz="2800">
                <a:latin typeface="Verdana" charset="0"/>
              </a:rPr>
              <a:t>Allows to keep depth accuracy constant!</a:t>
            </a:r>
          </a:p>
        </p:txBody>
      </p:sp>
      <p:sp>
        <p:nvSpPr>
          <p:cNvPr id="182275" name="Rectangle 2"/>
          <p:cNvSpPr>
            <a:spLocks noGrp="1" noChangeArrowheads="1"/>
          </p:cNvSpPr>
          <p:nvPr>
            <p:ph type="title"/>
          </p:nvPr>
        </p:nvSpPr>
        <p:spPr>
          <a:xfrm>
            <a:off x="1497013" y="247650"/>
            <a:ext cx="7581900" cy="1143000"/>
          </a:xfrm>
        </p:spPr>
        <p:txBody>
          <a:bodyPr/>
          <a:lstStyle/>
          <a:p>
            <a:pPr eaLnBrk="1" hangingPunct="1"/>
            <a:r>
              <a:rPr lang="en-US" sz="3200">
                <a:latin typeface="Verdana" charset="0"/>
              </a:rPr>
              <a:t>Variable Baseline/Resolution Stereo</a:t>
            </a:r>
          </a:p>
        </p:txBody>
      </p:sp>
      <p:sp>
        <p:nvSpPr>
          <p:cNvPr id="18438" name="Text Box 31"/>
          <p:cNvSpPr txBox="1">
            <a:spLocks noChangeArrowheads="1"/>
          </p:cNvSpPr>
          <p:nvPr/>
        </p:nvSpPr>
        <p:spPr bwMode="auto">
          <a:xfrm>
            <a:off x="6183313" y="960438"/>
            <a:ext cx="2767012" cy="400050"/>
          </a:xfrm>
          <a:prstGeom prst="rect">
            <a:avLst/>
          </a:prstGeom>
          <a:noFill/>
          <a:ln w="9525">
            <a:noFill/>
            <a:miter lim="800000"/>
            <a:headEnd/>
            <a:tailEnd/>
          </a:ln>
        </p:spPr>
        <p:txBody>
          <a:bodyPr wrap="none">
            <a:spAutoFit/>
          </a:bodyPr>
          <a:lstStyle/>
          <a:p>
            <a:pPr>
              <a:defRPr/>
            </a:pPr>
            <a:r>
              <a:rPr lang="en-US" sz="2000" dirty="0">
                <a:solidFill>
                  <a:schemeClr val="accent2"/>
                </a:solidFill>
                <a:latin typeface="+mn-lt"/>
                <a:ea typeface="+mn-ea"/>
                <a:cs typeface="Arial" charset="0"/>
              </a:rPr>
              <a:t>(Gallup et al., CVPR08)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458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0458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0458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4580"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1" name="Picture 1029" descr="orig-1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12950" y="1117600"/>
            <a:ext cx="1589088" cy="136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22" name="Picture 1030" descr="orig-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70750" y="1117600"/>
            <a:ext cx="1589088" cy="136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23" name="Picture 1031" descr="orig-1"/>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765550" y="1117600"/>
            <a:ext cx="1589088" cy="136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24" name="Picture 1032" descr="orig-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60350" y="1117600"/>
            <a:ext cx="1589088" cy="136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25" name="Picture 1033" descr="orig-05"/>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518150" y="1117600"/>
            <a:ext cx="1589088" cy="136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26" name="Picture 1034" descr="compare1-1-variable"/>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530850" y="2586038"/>
            <a:ext cx="3500438"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27" name="Picture 1035" descr="depth-fixed"/>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20650" y="2568575"/>
            <a:ext cx="1828800" cy="157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28" name="Picture 1036" descr="depth-variable"/>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20650" y="4262438"/>
            <a:ext cx="1828800" cy="157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29" name="Picture 1037" descr="compare1-1-fixed"/>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025650" y="2586038"/>
            <a:ext cx="35052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30" name="Rectangle 2"/>
          <p:cNvSpPr>
            <a:spLocks noGrp="1" noChangeArrowheads="1"/>
          </p:cNvSpPr>
          <p:nvPr>
            <p:ph type="title"/>
          </p:nvPr>
        </p:nvSpPr>
        <p:spPr>
          <a:xfrm>
            <a:off x="1620838" y="274638"/>
            <a:ext cx="7523162" cy="862012"/>
          </a:xfrm>
        </p:spPr>
        <p:txBody>
          <a:bodyPr/>
          <a:lstStyle/>
          <a:p>
            <a:pPr eaLnBrk="1" hangingPunct="1"/>
            <a:r>
              <a:rPr lang="en-US" sz="2400">
                <a:latin typeface="Verdana" charset="0"/>
              </a:rPr>
              <a:t>Variable Baseline/Resolution Stereo: comparison</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C60A44A-2519-FA4F-8A88-B72D00D69260}" type="slidenum">
              <a:rPr lang="en-US" sz="1400">
                <a:latin typeface="Verdana" charset="0"/>
              </a:rPr>
              <a:pPr/>
              <a:t>87</a:t>
            </a:fld>
            <a:endParaRPr lang="en-US" sz="1400">
              <a:latin typeface="Verdana" charset="0"/>
            </a:endParaRPr>
          </a:p>
        </p:txBody>
      </p:sp>
      <p:sp>
        <p:nvSpPr>
          <p:cNvPr id="186370" name="Rectangle 2"/>
          <p:cNvSpPr>
            <a:spLocks noGrp="1" noChangeArrowheads="1"/>
          </p:cNvSpPr>
          <p:nvPr>
            <p:ph type="title"/>
          </p:nvPr>
        </p:nvSpPr>
        <p:spPr/>
        <p:txBody>
          <a:bodyPr/>
          <a:lstStyle/>
          <a:p>
            <a:r>
              <a:rPr lang="de-DE">
                <a:latin typeface="Verdana" charset="0"/>
              </a:rPr>
              <a:t>Multi-view depth fusion</a:t>
            </a:r>
            <a:endParaRPr lang="en-GB">
              <a:latin typeface="Verdana" charset="0"/>
            </a:endParaRPr>
          </a:p>
        </p:txBody>
      </p:sp>
      <p:sp>
        <p:nvSpPr>
          <p:cNvPr id="186371" name="Rectangle 3"/>
          <p:cNvSpPr>
            <a:spLocks noGrp="1" noChangeArrowheads="1"/>
          </p:cNvSpPr>
          <p:nvPr>
            <p:ph type="body" idx="1"/>
          </p:nvPr>
        </p:nvSpPr>
        <p:spPr>
          <a:xfrm>
            <a:off x="1524000" y="1447800"/>
            <a:ext cx="4024313" cy="5105400"/>
          </a:xfrm>
        </p:spPr>
        <p:txBody>
          <a:bodyPr/>
          <a:lstStyle/>
          <a:p>
            <a:r>
              <a:rPr lang="de-DE" sz="1800">
                <a:latin typeface="Verdana" charset="0"/>
              </a:rPr>
              <a:t>Compute depth for every pixel of reference image</a:t>
            </a:r>
          </a:p>
          <a:p>
            <a:pPr lvl="1">
              <a:lnSpc>
                <a:spcPct val="60000"/>
              </a:lnSpc>
              <a:spcBef>
                <a:spcPts val="1000"/>
              </a:spcBef>
            </a:pPr>
            <a:r>
              <a:rPr lang="de-DE" sz="1800">
                <a:latin typeface="Verdana" charset="0"/>
              </a:rPr>
              <a:t>Triangulation</a:t>
            </a:r>
          </a:p>
          <a:p>
            <a:pPr lvl="1">
              <a:lnSpc>
                <a:spcPct val="60000"/>
              </a:lnSpc>
              <a:spcBef>
                <a:spcPts val="1000"/>
              </a:spcBef>
            </a:pPr>
            <a:r>
              <a:rPr lang="de-DE" sz="1800">
                <a:latin typeface="Verdana" charset="0"/>
              </a:rPr>
              <a:t>Use multiple views</a:t>
            </a:r>
          </a:p>
          <a:p>
            <a:pPr lvl="1">
              <a:lnSpc>
                <a:spcPct val="60000"/>
              </a:lnSpc>
              <a:spcBef>
                <a:spcPts val="1000"/>
              </a:spcBef>
            </a:pPr>
            <a:r>
              <a:rPr lang="de-DE" sz="1800">
                <a:latin typeface="Verdana" charset="0"/>
              </a:rPr>
              <a:t>Up- and down sequence</a:t>
            </a:r>
          </a:p>
          <a:p>
            <a:pPr lvl="1">
              <a:lnSpc>
                <a:spcPct val="60000"/>
              </a:lnSpc>
              <a:spcBef>
                <a:spcPts val="1000"/>
              </a:spcBef>
            </a:pPr>
            <a:r>
              <a:rPr lang="de-DE" sz="1800">
                <a:latin typeface="Verdana" charset="0"/>
              </a:rPr>
              <a:t>Use Kalman filter</a:t>
            </a:r>
            <a:endParaRPr lang="en-GB" sz="1800">
              <a:latin typeface="Verdana" charset="0"/>
            </a:endParaRPr>
          </a:p>
        </p:txBody>
      </p:sp>
      <p:pic>
        <p:nvPicPr>
          <p:cNvPr id="186372" name="Picture 4" descr="link"/>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97500" y="2176463"/>
            <a:ext cx="3286125" cy="2765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6373" name="Rectangle 5"/>
          <p:cNvSpPr>
            <a:spLocks noChangeArrowheads="1"/>
          </p:cNvSpPr>
          <p:nvPr/>
        </p:nvSpPr>
        <p:spPr bwMode="auto">
          <a:xfrm>
            <a:off x="4084638" y="1022350"/>
            <a:ext cx="481488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lg"/>
                <a:tailEnd type="none" w="sm" len="lg"/>
              </a14:hiddenLine>
            </a:ext>
          </a:extLst>
        </p:spPr>
        <p:txBody>
          <a:bodyPr wrap="none">
            <a:spAutoFit/>
          </a:bodyPr>
          <a:lstStyle/>
          <a:p>
            <a:pPr eaLnBrk="0" hangingPunct="0"/>
            <a:r>
              <a:rPr lang="de-DE" sz="2000">
                <a:solidFill>
                  <a:schemeClr val="tx2"/>
                </a:solidFill>
                <a:latin typeface="Trebuchet MS" charset="0"/>
              </a:rPr>
              <a:t>(Koch, Pollefeys and Van Gool. ECCV‘98)</a:t>
            </a:r>
            <a:endParaRPr lang="en-GB" sz="2000">
              <a:solidFill>
                <a:schemeClr val="tx2"/>
              </a:solidFill>
              <a:latin typeface="Trebuchet MS" charset="0"/>
            </a:endParaRPr>
          </a:p>
        </p:txBody>
      </p:sp>
      <p:sp>
        <p:nvSpPr>
          <p:cNvPr id="186374" name="Rectangle 6"/>
          <p:cNvSpPr>
            <a:spLocks noChangeArrowheads="1"/>
          </p:cNvSpPr>
          <p:nvPr/>
        </p:nvSpPr>
        <p:spPr bwMode="auto">
          <a:xfrm>
            <a:off x="4884738" y="6096000"/>
            <a:ext cx="34988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lg"/>
                <a:tailEnd type="none" w="sm" len="lg"/>
              </a14:hiddenLine>
            </a:ext>
          </a:extLst>
        </p:spPr>
        <p:txBody>
          <a:bodyPr wrap="none">
            <a:spAutoFit/>
          </a:bodyPr>
          <a:lstStyle/>
          <a:p>
            <a:pPr eaLnBrk="0" hangingPunct="0">
              <a:spcBef>
                <a:spcPct val="50000"/>
              </a:spcBef>
            </a:pPr>
            <a:r>
              <a:rPr lang="de-DE" sz="1800">
                <a:solidFill>
                  <a:schemeClr val="tx2"/>
                </a:solidFill>
                <a:latin typeface="Arial" charset="0"/>
              </a:rPr>
              <a:t>Allows to compute robust texture</a:t>
            </a:r>
          </a:p>
        </p:txBody>
      </p:sp>
      <p:pic>
        <p:nvPicPr>
          <p:cNvPr id="186375" name="Picture 7" descr="depth_006"/>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4225" y="4189413"/>
            <a:ext cx="3387725" cy="2541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6049D46-9F82-1747-9106-103B841A78C1}" type="slidenum">
              <a:rPr lang="en-US" smtClean="0"/>
              <a:pPr>
                <a:defRPr/>
              </a:pPr>
              <a:t>88</a:t>
            </a:fld>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63622088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1F0E737-9E70-0245-B557-900C8B920414}" type="slidenum">
              <a:rPr lang="en-US" sz="1400">
                <a:latin typeface="Verdana" charset="0"/>
              </a:rPr>
              <a:pPr/>
              <a:t>89</a:t>
            </a:fld>
            <a:endParaRPr lang="en-US" sz="1400">
              <a:latin typeface="Verdana" charset="0"/>
            </a:endParaRPr>
          </a:p>
        </p:txBody>
      </p:sp>
      <p:pic>
        <p:nvPicPr>
          <p:cNvPr id="19251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b="83029"/>
          <a:stretch>
            <a:fillRect/>
          </a:stretch>
        </p:blipFill>
        <p:spPr bwMode="auto">
          <a:xfrm>
            <a:off x="773113" y="649288"/>
            <a:ext cx="3973512" cy="149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15"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l="49860" t="50050" b="16919"/>
          <a:stretch>
            <a:fillRect/>
          </a:stretch>
        </p:blipFill>
        <p:spPr bwMode="auto">
          <a:xfrm>
            <a:off x="4872038" y="2632075"/>
            <a:ext cx="1992312" cy="2916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2516"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49860" t="16756" b="49950"/>
          <a:stretch>
            <a:fillRect/>
          </a:stretch>
        </p:blipFill>
        <p:spPr bwMode="auto">
          <a:xfrm>
            <a:off x="1238250" y="2641600"/>
            <a:ext cx="1992313" cy="294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2517" name="Text Box 5"/>
          <p:cNvSpPr txBox="1">
            <a:spLocks noChangeArrowheads="1"/>
          </p:cNvSpPr>
          <p:nvPr/>
        </p:nvSpPr>
        <p:spPr bwMode="auto">
          <a:xfrm>
            <a:off x="3402013" y="3103563"/>
            <a:ext cx="704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latin typeface="Arial" charset="0"/>
              </a:rPr>
              <a:t>(1x1)</a:t>
            </a:r>
          </a:p>
        </p:txBody>
      </p:sp>
      <p:sp>
        <p:nvSpPr>
          <p:cNvPr id="192518" name="Text Box 6"/>
          <p:cNvSpPr txBox="1">
            <a:spLocks noChangeArrowheads="1"/>
          </p:cNvSpPr>
          <p:nvPr/>
        </p:nvSpPr>
        <p:spPr bwMode="auto">
          <a:xfrm>
            <a:off x="3367088" y="4660900"/>
            <a:ext cx="12065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latin typeface="Arial" charset="0"/>
              </a:rPr>
              <a:t>(1x1+2x2)</a:t>
            </a:r>
          </a:p>
        </p:txBody>
      </p:sp>
      <p:sp>
        <p:nvSpPr>
          <p:cNvPr id="192519" name="Text Box 7"/>
          <p:cNvSpPr txBox="1">
            <a:spLocks noChangeArrowheads="1"/>
          </p:cNvSpPr>
          <p:nvPr/>
        </p:nvSpPr>
        <p:spPr bwMode="auto">
          <a:xfrm>
            <a:off x="7088188" y="3082925"/>
            <a:ext cx="13271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latin typeface="Arial" charset="0"/>
              </a:rPr>
              <a:t>(1x1+2x2</a:t>
            </a:r>
          </a:p>
          <a:p>
            <a:pPr eaLnBrk="1" hangingPunct="1"/>
            <a:r>
              <a:rPr lang="en-US" sz="1800">
                <a:latin typeface="Arial" charset="0"/>
              </a:rPr>
              <a:t> +4x4+8x8)</a:t>
            </a:r>
          </a:p>
        </p:txBody>
      </p:sp>
      <p:sp>
        <p:nvSpPr>
          <p:cNvPr id="192520" name="Text Box 8"/>
          <p:cNvSpPr txBox="1">
            <a:spLocks noChangeArrowheads="1"/>
          </p:cNvSpPr>
          <p:nvPr/>
        </p:nvSpPr>
        <p:spPr bwMode="auto">
          <a:xfrm>
            <a:off x="7207250" y="4411663"/>
            <a:ext cx="1250950" cy="91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latin typeface="Arial" charset="0"/>
              </a:rPr>
              <a:t>(1x1+2x2</a:t>
            </a:r>
          </a:p>
          <a:p>
            <a:pPr eaLnBrk="1" hangingPunct="1"/>
            <a:r>
              <a:rPr lang="en-US" sz="1800">
                <a:latin typeface="Arial" charset="0"/>
              </a:rPr>
              <a:t> +4x4+8x8</a:t>
            </a:r>
          </a:p>
          <a:p>
            <a:pPr eaLnBrk="1" hangingPunct="1"/>
            <a:r>
              <a:rPr lang="en-US" sz="1800">
                <a:latin typeface="Arial" charset="0"/>
              </a:rPr>
              <a:t> +16x16)</a:t>
            </a:r>
          </a:p>
        </p:txBody>
      </p:sp>
      <p:sp>
        <p:nvSpPr>
          <p:cNvPr id="192521" name="Text Box 9"/>
          <p:cNvSpPr txBox="1">
            <a:spLocks noChangeArrowheads="1"/>
          </p:cNvSpPr>
          <p:nvPr/>
        </p:nvSpPr>
        <p:spPr bwMode="auto">
          <a:xfrm>
            <a:off x="4989513" y="766763"/>
            <a:ext cx="4154487"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Combine multiple aggregation windows using hardware mipmap and multiple texture units in single pass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a:latin typeface="Verdana" charset="0"/>
              </a:rPr>
              <a:t>Stereo:  basic idea</a:t>
            </a:r>
          </a:p>
        </p:txBody>
      </p:sp>
      <p:pic>
        <p:nvPicPr>
          <p:cNvPr id="28674" name="Picture 4" descr="templeR001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389438" y="2854325"/>
            <a:ext cx="2282825" cy="304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2821" name="Picture 5" descr="templeR001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529263" y="2106613"/>
            <a:ext cx="2282825" cy="304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76" name="Picture 6" descr="templeR004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16063" y="2865438"/>
            <a:ext cx="2282825" cy="304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2823" name="Rectangle 7"/>
          <p:cNvSpPr>
            <a:spLocks noChangeArrowheads="1"/>
          </p:cNvSpPr>
          <p:nvPr/>
        </p:nvSpPr>
        <p:spPr bwMode="auto">
          <a:xfrm>
            <a:off x="2536825" y="3614738"/>
            <a:ext cx="301625" cy="282575"/>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 name="Group 8"/>
          <p:cNvGrpSpPr>
            <a:grpSpLocks/>
          </p:cNvGrpSpPr>
          <p:nvPr/>
        </p:nvGrpSpPr>
        <p:grpSpPr bwMode="auto">
          <a:xfrm>
            <a:off x="849313" y="2214563"/>
            <a:ext cx="2959100" cy="4044950"/>
            <a:chOff x="535" y="1395"/>
            <a:chExt cx="1864" cy="2548"/>
          </a:xfrm>
        </p:grpSpPr>
        <p:sp>
          <p:nvSpPr>
            <p:cNvPr id="28735" name="Line 9"/>
            <p:cNvSpPr>
              <a:spLocks noChangeShapeType="1"/>
            </p:cNvSpPr>
            <p:nvPr/>
          </p:nvSpPr>
          <p:spPr bwMode="auto">
            <a:xfrm flipH="1">
              <a:off x="535" y="1395"/>
              <a:ext cx="1864" cy="2548"/>
            </a:xfrm>
            <a:prstGeom prst="line">
              <a:avLst/>
            </a:prstGeom>
            <a:noFill/>
            <a:ln w="28575">
              <a:solidFill>
                <a:srgbClr val="0000FF"/>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736" name="Line 10"/>
            <p:cNvSpPr>
              <a:spLocks noChangeShapeType="1"/>
            </p:cNvSpPr>
            <p:nvPr/>
          </p:nvSpPr>
          <p:spPr bwMode="auto">
            <a:xfrm flipH="1">
              <a:off x="535" y="2357"/>
              <a:ext cx="1164" cy="1586"/>
            </a:xfrm>
            <a:prstGeom prst="line">
              <a:avLst/>
            </a:prstGeom>
            <a:noFill/>
            <a:ln w="28575">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 name="Group 11"/>
          <p:cNvGrpSpPr>
            <a:grpSpLocks/>
          </p:cNvGrpSpPr>
          <p:nvPr/>
        </p:nvGrpSpPr>
        <p:grpSpPr bwMode="auto">
          <a:xfrm>
            <a:off x="3629025" y="2441575"/>
            <a:ext cx="4119563" cy="3186113"/>
            <a:chOff x="2286" y="1538"/>
            <a:chExt cx="2595" cy="2007"/>
          </a:xfrm>
        </p:grpSpPr>
        <p:sp>
          <p:nvSpPr>
            <p:cNvPr id="28731" name="Line 12"/>
            <p:cNvSpPr>
              <a:spLocks noChangeShapeType="1"/>
            </p:cNvSpPr>
            <p:nvPr/>
          </p:nvSpPr>
          <p:spPr bwMode="auto">
            <a:xfrm>
              <a:off x="2286" y="1538"/>
              <a:ext cx="2589" cy="2001"/>
            </a:xfrm>
            <a:prstGeom prst="line">
              <a:avLst/>
            </a:prstGeom>
            <a:noFill/>
            <a:ln w="28575">
              <a:solidFill>
                <a:srgbClr val="33CC33"/>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732" name="Rectangle 13"/>
            <p:cNvSpPr>
              <a:spLocks noChangeArrowheads="1"/>
            </p:cNvSpPr>
            <p:nvPr/>
          </p:nvSpPr>
          <p:spPr bwMode="auto">
            <a:xfrm>
              <a:off x="3304" y="2314"/>
              <a:ext cx="190" cy="178"/>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8733" name="Oval 14"/>
            <p:cNvSpPr>
              <a:spLocks noChangeArrowheads="1"/>
            </p:cNvSpPr>
            <p:nvPr/>
          </p:nvSpPr>
          <p:spPr bwMode="auto">
            <a:xfrm>
              <a:off x="3371" y="2375"/>
              <a:ext cx="56" cy="56"/>
            </a:xfrm>
            <a:prstGeom prst="ellipse">
              <a:avLst/>
            </a:prstGeom>
            <a:solidFill>
              <a:srgbClr val="FF0000"/>
            </a:solidFill>
            <a:ln w="9525">
              <a:solidFill>
                <a:srgbClr val="000000"/>
              </a:solidFill>
              <a:round/>
              <a:headEnd/>
              <a:tailEnd/>
            </a:ln>
          </p:spPr>
          <p:txBody>
            <a:bodyPr wrap="none" anchor="ctr"/>
            <a:lstStyle/>
            <a:p>
              <a:endParaRPr lang="en-US"/>
            </a:p>
          </p:txBody>
        </p:sp>
        <p:sp>
          <p:nvSpPr>
            <p:cNvPr id="28734" name="Line 15"/>
            <p:cNvSpPr>
              <a:spLocks noChangeShapeType="1"/>
            </p:cNvSpPr>
            <p:nvPr/>
          </p:nvSpPr>
          <p:spPr bwMode="auto">
            <a:xfrm>
              <a:off x="3385" y="2393"/>
              <a:ext cx="1496" cy="1152"/>
            </a:xfrm>
            <a:prstGeom prst="line">
              <a:avLst/>
            </a:prstGeom>
            <a:noFill/>
            <a:ln w="28575">
              <a:solidFill>
                <a:srgbClr val="33CC33"/>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4" name="Group 16"/>
          <p:cNvGrpSpPr>
            <a:grpSpLocks/>
          </p:cNvGrpSpPr>
          <p:nvPr/>
        </p:nvGrpSpPr>
        <p:grpSpPr bwMode="auto">
          <a:xfrm>
            <a:off x="3506788" y="2592388"/>
            <a:ext cx="4241800" cy="3035300"/>
            <a:chOff x="2209" y="1633"/>
            <a:chExt cx="2672" cy="1912"/>
          </a:xfrm>
        </p:grpSpPr>
        <p:sp>
          <p:nvSpPr>
            <p:cNvPr id="28726" name="Line 17"/>
            <p:cNvSpPr>
              <a:spLocks noChangeShapeType="1"/>
            </p:cNvSpPr>
            <p:nvPr/>
          </p:nvSpPr>
          <p:spPr bwMode="auto">
            <a:xfrm>
              <a:off x="2209" y="1633"/>
              <a:ext cx="2666" cy="1906"/>
            </a:xfrm>
            <a:prstGeom prst="line">
              <a:avLst/>
            </a:prstGeom>
            <a:noFill/>
            <a:ln w="28575">
              <a:solidFill>
                <a:srgbClr val="33CC33"/>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28727" name="Group 18"/>
            <p:cNvGrpSpPr>
              <a:grpSpLocks/>
            </p:cNvGrpSpPr>
            <p:nvPr/>
          </p:nvGrpSpPr>
          <p:grpSpPr bwMode="auto">
            <a:xfrm>
              <a:off x="3221" y="2339"/>
              <a:ext cx="190" cy="178"/>
              <a:chOff x="4022" y="1221"/>
              <a:chExt cx="190" cy="178"/>
            </a:xfrm>
          </p:grpSpPr>
          <p:sp>
            <p:nvSpPr>
              <p:cNvPr id="28729" name="Rectangle 19"/>
              <p:cNvSpPr>
                <a:spLocks noChangeArrowheads="1"/>
              </p:cNvSpPr>
              <p:nvPr/>
            </p:nvSpPr>
            <p:spPr bwMode="auto">
              <a:xfrm>
                <a:off x="4022" y="1221"/>
                <a:ext cx="190" cy="178"/>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8730" name="Oval 20"/>
              <p:cNvSpPr>
                <a:spLocks noChangeArrowheads="1"/>
              </p:cNvSpPr>
              <p:nvPr/>
            </p:nvSpPr>
            <p:spPr bwMode="auto">
              <a:xfrm>
                <a:off x="4089" y="1282"/>
                <a:ext cx="56" cy="56"/>
              </a:xfrm>
              <a:prstGeom prst="ellipse">
                <a:avLst/>
              </a:prstGeom>
              <a:solidFill>
                <a:srgbClr val="FF0000"/>
              </a:solidFill>
              <a:ln w="9525">
                <a:solidFill>
                  <a:srgbClr val="000000"/>
                </a:solidFill>
                <a:round/>
                <a:headEnd/>
                <a:tailEnd/>
              </a:ln>
            </p:spPr>
            <p:txBody>
              <a:bodyPr wrap="none" anchor="ctr"/>
              <a:lstStyle/>
              <a:p>
                <a:endParaRPr lang="en-US"/>
              </a:p>
            </p:txBody>
          </p:sp>
        </p:grpSp>
        <p:sp>
          <p:nvSpPr>
            <p:cNvPr id="28728" name="Line 21"/>
            <p:cNvSpPr>
              <a:spLocks noChangeShapeType="1"/>
            </p:cNvSpPr>
            <p:nvPr/>
          </p:nvSpPr>
          <p:spPr bwMode="auto">
            <a:xfrm>
              <a:off x="3307" y="2417"/>
              <a:ext cx="1574" cy="1128"/>
            </a:xfrm>
            <a:prstGeom prst="line">
              <a:avLst/>
            </a:prstGeom>
            <a:noFill/>
            <a:ln w="28575">
              <a:solidFill>
                <a:srgbClr val="33CC33"/>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6" name="Group 22"/>
          <p:cNvGrpSpPr>
            <a:grpSpLocks/>
          </p:cNvGrpSpPr>
          <p:nvPr/>
        </p:nvGrpSpPr>
        <p:grpSpPr bwMode="auto">
          <a:xfrm>
            <a:off x="3384550" y="2752725"/>
            <a:ext cx="4364038" cy="2874963"/>
            <a:chOff x="2132" y="1734"/>
            <a:chExt cx="2749" cy="1811"/>
          </a:xfrm>
        </p:grpSpPr>
        <p:sp>
          <p:nvSpPr>
            <p:cNvPr id="28721" name="Line 23"/>
            <p:cNvSpPr>
              <a:spLocks noChangeShapeType="1"/>
            </p:cNvSpPr>
            <p:nvPr/>
          </p:nvSpPr>
          <p:spPr bwMode="auto">
            <a:xfrm>
              <a:off x="2132" y="1734"/>
              <a:ext cx="2743" cy="1805"/>
            </a:xfrm>
            <a:prstGeom prst="line">
              <a:avLst/>
            </a:prstGeom>
            <a:noFill/>
            <a:ln w="28575">
              <a:solidFill>
                <a:srgbClr val="33CC33"/>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28722" name="Group 24"/>
            <p:cNvGrpSpPr>
              <a:grpSpLocks/>
            </p:cNvGrpSpPr>
            <p:nvPr/>
          </p:nvGrpSpPr>
          <p:grpSpPr bwMode="auto">
            <a:xfrm>
              <a:off x="3151" y="2369"/>
              <a:ext cx="190" cy="178"/>
              <a:chOff x="4022" y="1221"/>
              <a:chExt cx="190" cy="178"/>
            </a:xfrm>
          </p:grpSpPr>
          <p:sp>
            <p:nvSpPr>
              <p:cNvPr id="28724" name="Rectangle 25"/>
              <p:cNvSpPr>
                <a:spLocks noChangeArrowheads="1"/>
              </p:cNvSpPr>
              <p:nvPr/>
            </p:nvSpPr>
            <p:spPr bwMode="auto">
              <a:xfrm>
                <a:off x="4022" y="1221"/>
                <a:ext cx="190" cy="178"/>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8725" name="Oval 26"/>
              <p:cNvSpPr>
                <a:spLocks noChangeArrowheads="1"/>
              </p:cNvSpPr>
              <p:nvPr/>
            </p:nvSpPr>
            <p:spPr bwMode="auto">
              <a:xfrm>
                <a:off x="4089" y="1282"/>
                <a:ext cx="56" cy="56"/>
              </a:xfrm>
              <a:prstGeom prst="ellipse">
                <a:avLst/>
              </a:prstGeom>
              <a:solidFill>
                <a:srgbClr val="FF0000"/>
              </a:solidFill>
              <a:ln w="9525">
                <a:solidFill>
                  <a:srgbClr val="000000"/>
                </a:solidFill>
                <a:round/>
                <a:headEnd/>
                <a:tailEnd/>
              </a:ln>
            </p:spPr>
            <p:txBody>
              <a:bodyPr wrap="none" anchor="ctr"/>
              <a:lstStyle/>
              <a:p>
                <a:endParaRPr lang="en-US"/>
              </a:p>
            </p:txBody>
          </p:sp>
        </p:grpSp>
        <p:sp>
          <p:nvSpPr>
            <p:cNvPr id="28723" name="Line 27"/>
            <p:cNvSpPr>
              <a:spLocks noChangeShapeType="1"/>
            </p:cNvSpPr>
            <p:nvPr/>
          </p:nvSpPr>
          <p:spPr bwMode="auto">
            <a:xfrm>
              <a:off x="3248" y="2458"/>
              <a:ext cx="1633" cy="1087"/>
            </a:xfrm>
            <a:prstGeom prst="line">
              <a:avLst/>
            </a:prstGeom>
            <a:noFill/>
            <a:ln w="28575">
              <a:solidFill>
                <a:srgbClr val="33CC33"/>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28682" name="Group 28"/>
          <p:cNvGrpSpPr>
            <a:grpSpLocks/>
          </p:cNvGrpSpPr>
          <p:nvPr/>
        </p:nvGrpSpPr>
        <p:grpSpPr bwMode="auto">
          <a:xfrm>
            <a:off x="463550" y="6142038"/>
            <a:ext cx="430213" cy="603250"/>
            <a:chOff x="422" y="3958"/>
            <a:chExt cx="271" cy="380"/>
          </a:xfrm>
        </p:grpSpPr>
        <p:grpSp>
          <p:nvGrpSpPr>
            <p:cNvPr id="28713" name="Group 29"/>
            <p:cNvGrpSpPr>
              <a:grpSpLocks/>
            </p:cNvGrpSpPr>
            <p:nvPr/>
          </p:nvGrpSpPr>
          <p:grpSpPr bwMode="auto">
            <a:xfrm rot="-2786414">
              <a:off x="368" y="4012"/>
              <a:ext cx="380" cy="271"/>
              <a:chOff x="368" y="4012"/>
              <a:chExt cx="380" cy="271"/>
            </a:xfrm>
          </p:grpSpPr>
          <p:sp>
            <p:nvSpPr>
              <p:cNvPr id="28716" name="Line 30"/>
              <p:cNvSpPr>
                <a:spLocks noChangeShapeType="1"/>
              </p:cNvSpPr>
              <p:nvPr/>
            </p:nvSpPr>
            <p:spPr bwMode="auto">
              <a:xfrm flipH="1">
                <a:off x="368" y="4085"/>
                <a:ext cx="273" cy="6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717" name="Arc 31"/>
              <p:cNvSpPr>
                <a:spLocks/>
              </p:cNvSpPr>
              <p:nvPr/>
            </p:nvSpPr>
            <p:spPr bwMode="auto">
              <a:xfrm rot="20790748" flipV="1">
                <a:off x="635" y="4012"/>
                <a:ext cx="113" cy="61"/>
              </a:xfrm>
              <a:custGeom>
                <a:avLst/>
                <a:gdLst>
                  <a:gd name="T0" fmla="*/ 0 w 21600"/>
                  <a:gd name="T1" fmla="*/ 0 h 23422"/>
                  <a:gd name="T2" fmla="*/ 0 w 21600"/>
                  <a:gd name="T3" fmla="*/ 0 h 23422"/>
                  <a:gd name="T4" fmla="*/ 0 w 21600"/>
                  <a:gd name="T5" fmla="*/ 0 h 23422"/>
                  <a:gd name="T6" fmla="*/ 0 60000 65536"/>
                  <a:gd name="T7" fmla="*/ 0 60000 65536"/>
                  <a:gd name="T8" fmla="*/ 0 60000 65536"/>
                  <a:gd name="T9" fmla="*/ 0 w 21600"/>
                  <a:gd name="T10" fmla="*/ 0 h 23422"/>
                  <a:gd name="T11" fmla="*/ 21600 w 21600"/>
                  <a:gd name="T12" fmla="*/ 23422 h 23422"/>
                </a:gdLst>
                <a:ahLst/>
                <a:cxnLst>
                  <a:cxn ang="T6">
                    <a:pos x="T0" y="T1"/>
                  </a:cxn>
                  <a:cxn ang="T7">
                    <a:pos x="T2" y="T3"/>
                  </a:cxn>
                  <a:cxn ang="T8">
                    <a:pos x="T4" y="T5"/>
                  </a:cxn>
                </a:cxnLst>
                <a:rect l="T9" t="T10" r="T11" b="T12"/>
                <a:pathLst>
                  <a:path w="21600" h="23422" fill="none" extrusionOk="0">
                    <a:moveTo>
                      <a:pt x="0" y="-1"/>
                    </a:moveTo>
                    <a:cubicBezTo>
                      <a:pt x="11929" y="0"/>
                      <a:pt x="21600" y="9670"/>
                      <a:pt x="21600" y="21600"/>
                    </a:cubicBezTo>
                    <a:cubicBezTo>
                      <a:pt x="21600" y="22208"/>
                      <a:pt x="21574" y="22816"/>
                      <a:pt x="21523" y="23422"/>
                    </a:cubicBezTo>
                  </a:path>
                  <a:path w="21600" h="23422" stroke="0" extrusionOk="0">
                    <a:moveTo>
                      <a:pt x="0" y="-1"/>
                    </a:moveTo>
                    <a:cubicBezTo>
                      <a:pt x="11929" y="0"/>
                      <a:pt x="21600" y="9670"/>
                      <a:pt x="21600" y="21600"/>
                    </a:cubicBezTo>
                    <a:cubicBezTo>
                      <a:pt x="21600" y="22208"/>
                      <a:pt x="21574" y="22816"/>
                      <a:pt x="21523" y="23422"/>
                    </a:cubicBezTo>
                    <a:lnTo>
                      <a:pt x="0" y="21600"/>
                    </a:lnTo>
                    <a:lnTo>
                      <a:pt x="0" y="-1"/>
                    </a:lnTo>
                    <a:close/>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8718" name="Group 32"/>
              <p:cNvGrpSpPr>
                <a:grpSpLocks/>
              </p:cNvGrpSpPr>
              <p:nvPr/>
            </p:nvGrpSpPr>
            <p:grpSpPr bwMode="auto">
              <a:xfrm flipV="1">
                <a:off x="368" y="4150"/>
                <a:ext cx="380" cy="133"/>
                <a:chOff x="464" y="4108"/>
                <a:chExt cx="380" cy="133"/>
              </a:xfrm>
            </p:grpSpPr>
            <p:sp>
              <p:nvSpPr>
                <p:cNvPr id="28719" name="Line 33"/>
                <p:cNvSpPr>
                  <a:spLocks noChangeShapeType="1"/>
                </p:cNvSpPr>
                <p:nvPr/>
              </p:nvSpPr>
              <p:spPr bwMode="auto">
                <a:xfrm flipH="1">
                  <a:off x="464" y="4181"/>
                  <a:ext cx="273" cy="6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720" name="Arc 34"/>
                <p:cNvSpPr>
                  <a:spLocks/>
                </p:cNvSpPr>
                <p:nvPr/>
              </p:nvSpPr>
              <p:spPr bwMode="auto">
                <a:xfrm rot="20790748" flipV="1">
                  <a:off x="731" y="4108"/>
                  <a:ext cx="113" cy="61"/>
                </a:xfrm>
                <a:custGeom>
                  <a:avLst/>
                  <a:gdLst>
                    <a:gd name="T0" fmla="*/ 0 w 21600"/>
                    <a:gd name="T1" fmla="*/ 0 h 23422"/>
                    <a:gd name="T2" fmla="*/ 0 w 21600"/>
                    <a:gd name="T3" fmla="*/ 0 h 23422"/>
                    <a:gd name="T4" fmla="*/ 0 w 21600"/>
                    <a:gd name="T5" fmla="*/ 0 h 23422"/>
                    <a:gd name="T6" fmla="*/ 0 60000 65536"/>
                    <a:gd name="T7" fmla="*/ 0 60000 65536"/>
                    <a:gd name="T8" fmla="*/ 0 60000 65536"/>
                    <a:gd name="T9" fmla="*/ 0 w 21600"/>
                    <a:gd name="T10" fmla="*/ 0 h 23422"/>
                    <a:gd name="T11" fmla="*/ 21600 w 21600"/>
                    <a:gd name="T12" fmla="*/ 23422 h 23422"/>
                  </a:gdLst>
                  <a:ahLst/>
                  <a:cxnLst>
                    <a:cxn ang="T6">
                      <a:pos x="T0" y="T1"/>
                    </a:cxn>
                    <a:cxn ang="T7">
                      <a:pos x="T2" y="T3"/>
                    </a:cxn>
                    <a:cxn ang="T8">
                      <a:pos x="T4" y="T5"/>
                    </a:cxn>
                  </a:cxnLst>
                  <a:rect l="T9" t="T10" r="T11" b="T12"/>
                  <a:pathLst>
                    <a:path w="21600" h="23422" fill="none" extrusionOk="0">
                      <a:moveTo>
                        <a:pt x="0" y="-1"/>
                      </a:moveTo>
                      <a:cubicBezTo>
                        <a:pt x="11929" y="0"/>
                        <a:pt x="21600" y="9670"/>
                        <a:pt x="21600" y="21600"/>
                      </a:cubicBezTo>
                      <a:cubicBezTo>
                        <a:pt x="21600" y="22208"/>
                        <a:pt x="21574" y="22816"/>
                        <a:pt x="21523" y="23422"/>
                      </a:cubicBezTo>
                    </a:path>
                    <a:path w="21600" h="23422" stroke="0" extrusionOk="0">
                      <a:moveTo>
                        <a:pt x="0" y="-1"/>
                      </a:moveTo>
                      <a:cubicBezTo>
                        <a:pt x="11929" y="0"/>
                        <a:pt x="21600" y="9670"/>
                        <a:pt x="21600" y="21600"/>
                      </a:cubicBezTo>
                      <a:cubicBezTo>
                        <a:pt x="21600" y="22208"/>
                        <a:pt x="21574" y="22816"/>
                        <a:pt x="21523" y="23422"/>
                      </a:cubicBezTo>
                      <a:lnTo>
                        <a:pt x="0" y="21600"/>
                      </a:lnTo>
                      <a:lnTo>
                        <a:pt x="0" y="-1"/>
                      </a:lnTo>
                      <a:close/>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sp>
          <p:nvSpPr>
            <p:cNvPr id="28714" name="Arc 35"/>
            <p:cNvSpPr>
              <a:spLocks/>
            </p:cNvSpPr>
            <p:nvPr/>
          </p:nvSpPr>
          <p:spPr bwMode="auto">
            <a:xfrm>
              <a:off x="588" y="4020"/>
              <a:ext cx="95" cy="9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8715" name="Arc 36"/>
            <p:cNvSpPr>
              <a:spLocks/>
            </p:cNvSpPr>
            <p:nvPr/>
          </p:nvSpPr>
          <p:spPr bwMode="auto">
            <a:xfrm flipH="1" flipV="1">
              <a:off x="618" y="4032"/>
              <a:ext cx="56" cy="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28683" name="Group 37"/>
          <p:cNvGrpSpPr>
            <a:grpSpLocks/>
          </p:cNvGrpSpPr>
          <p:nvPr/>
        </p:nvGrpSpPr>
        <p:grpSpPr bwMode="auto">
          <a:xfrm rot="-5860177">
            <a:off x="7727157" y="5480844"/>
            <a:ext cx="430212" cy="603250"/>
            <a:chOff x="422" y="3958"/>
            <a:chExt cx="271" cy="380"/>
          </a:xfrm>
        </p:grpSpPr>
        <p:grpSp>
          <p:nvGrpSpPr>
            <p:cNvPr id="28705" name="Group 38"/>
            <p:cNvGrpSpPr>
              <a:grpSpLocks/>
            </p:cNvGrpSpPr>
            <p:nvPr/>
          </p:nvGrpSpPr>
          <p:grpSpPr bwMode="auto">
            <a:xfrm rot="-2786414">
              <a:off x="368" y="4012"/>
              <a:ext cx="380" cy="271"/>
              <a:chOff x="368" y="4012"/>
              <a:chExt cx="380" cy="271"/>
            </a:xfrm>
          </p:grpSpPr>
          <p:sp>
            <p:nvSpPr>
              <p:cNvPr id="28708" name="Line 39"/>
              <p:cNvSpPr>
                <a:spLocks noChangeShapeType="1"/>
              </p:cNvSpPr>
              <p:nvPr/>
            </p:nvSpPr>
            <p:spPr bwMode="auto">
              <a:xfrm flipH="1">
                <a:off x="368" y="4085"/>
                <a:ext cx="273" cy="6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709" name="Arc 40"/>
              <p:cNvSpPr>
                <a:spLocks/>
              </p:cNvSpPr>
              <p:nvPr/>
            </p:nvSpPr>
            <p:spPr bwMode="auto">
              <a:xfrm rot="20790748" flipV="1">
                <a:off x="635" y="4012"/>
                <a:ext cx="113" cy="61"/>
              </a:xfrm>
              <a:custGeom>
                <a:avLst/>
                <a:gdLst>
                  <a:gd name="T0" fmla="*/ 0 w 21600"/>
                  <a:gd name="T1" fmla="*/ 0 h 23422"/>
                  <a:gd name="T2" fmla="*/ 0 w 21600"/>
                  <a:gd name="T3" fmla="*/ 0 h 23422"/>
                  <a:gd name="T4" fmla="*/ 0 w 21600"/>
                  <a:gd name="T5" fmla="*/ 0 h 23422"/>
                  <a:gd name="T6" fmla="*/ 0 60000 65536"/>
                  <a:gd name="T7" fmla="*/ 0 60000 65536"/>
                  <a:gd name="T8" fmla="*/ 0 60000 65536"/>
                  <a:gd name="T9" fmla="*/ 0 w 21600"/>
                  <a:gd name="T10" fmla="*/ 0 h 23422"/>
                  <a:gd name="T11" fmla="*/ 21600 w 21600"/>
                  <a:gd name="T12" fmla="*/ 23422 h 23422"/>
                </a:gdLst>
                <a:ahLst/>
                <a:cxnLst>
                  <a:cxn ang="T6">
                    <a:pos x="T0" y="T1"/>
                  </a:cxn>
                  <a:cxn ang="T7">
                    <a:pos x="T2" y="T3"/>
                  </a:cxn>
                  <a:cxn ang="T8">
                    <a:pos x="T4" y="T5"/>
                  </a:cxn>
                </a:cxnLst>
                <a:rect l="T9" t="T10" r="T11" b="T12"/>
                <a:pathLst>
                  <a:path w="21600" h="23422" fill="none" extrusionOk="0">
                    <a:moveTo>
                      <a:pt x="0" y="-1"/>
                    </a:moveTo>
                    <a:cubicBezTo>
                      <a:pt x="11929" y="0"/>
                      <a:pt x="21600" y="9670"/>
                      <a:pt x="21600" y="21600"/>
                    </a:cubicBezTo>
                    <a:cubicBezTo>
                      <a:pt x="21600" y="22208"/>
                      <a:pt x="21574" y="22816"/>
                      <a:pt x="21523" y="23422"/>
                    </a:cubicBezTo>
                  </a:path>
                  <a:path w="21600" h="23422" stroke="0" extrusionOk="0">
                    <a:moveTo>
                      <a:pt x="0" y="-1"/>
                    </a:moveTo>
                    <a:cubicBezTo>
                      <a:pt x="11929" y="0"/>
                      <a:pt x="21600" y="9670"/>
                      <a:pt x="21600" y="21600"/>
                    </a:cubicBezTo>
                    <a:cubicBezTo>
                      <a:pt x="21600" y="22208"/>
                      <a:pt x="21574" y="22816"/>
                      <a:pt x="21523" y="23422"/>
                    </a:cubicBezTo>
                    <a:lnTo>
                      <a:pt x="0" y="21600"/>
                    </a:lnTo>
                    <a:lnTo>
                      <a:pt x="0" y="-1"/>
                    </a:lnTo>
                    <a:close/>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nvGrpSpPr>
              <p:cNvPr id="28710" name="Group 41"/>
              <p:cNvGrpSpPr>
                <a:grpSpLocks/>
              </p:cNvGrpSpPr>
              <p:nvPr/>
            </p:nvGrpSpPr>
            <p:grpSpPr bwMode="auto">
              <a:xfrm flipV="1">
                <a:off x="368" y="4150"/>
                <a:ext cx="380" cy="133"/>
                <a:chOff x="464" y="4108"/>
                <a:chExt cx="380" cy="133"/>
              </a:xfrm>
            </p:grpSpPr>
            <p:sp>
              <p:nvSpPr>
                <p:cNvPr id="28711" name="Line 42"/>
                <p:cNvSpPr>
                  <a:spLocks noChangeShapeType="1"/>
                </p:cNvSpPr>
                <p:nvPr/>
              </p:nvSpPr>
              <p:spPr bwMode="auto">
                <a:xfrm flipH="1">
                  <a:off x="464" y="4181"/>
                  <a:ext cx="273" cy="6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8712" name="Arc 43"/>
                <p:cNvSpPr>
                  <a:spLocks/>
                </p:cNvSpPr>
                <p:nvPr/>
              </p:nvSpPr>
              <p:spPr bwMode="auto">
                <a:xfrm rot="20790748" flipV="1">
                  <a:off x="731" y="4108"/>
                  <a:ext cx="113" cy="61"/>
                </a:xfrm>
                <a:custGeom>
                  <a:avLst/>
                  <a:gdLst>
                    <a:gd name="T0" fmla="*/ 0 w 21600"/>
                    <a:gd name="T1" fmla="*/ 0 h 23422"/>
                    <a:gd name="T2" fmla="*/ 0 w 21600"/>
                    <a:gd name="T3" fmla="*/ 0 h 23422"/>
                    <a:gd name="T4" fmla="*/ 0 w 21600"/>
                    <a:gd name="T5" fmla="*/ 0 h 23422"/>
                    <a:gd name="T6" fmla="*/ 0 60000 65536"/>
                    <a:gd name="T7" fmla="*/ 0 60000 65536"/>
                    <a:gd name="T8" fmla="*/ 0 60000 65536"/>
                    <a:gd name="T9" fmla="*/ 0 w 21600"/>
                    <a:gd name="T10" fmla="*/ 0 h 23422"/>
                    <a:gd name="T11" fmla="*/ 21600 w 21600"/>
                    <a:gd name="T12" fmla="*/ 23422 h 23422"/>
                  </a:gdLst>
                  <a:ahLst/>
                  <a:cxnLst>
                    <a:cxn ang="T6">
                      <a:pos x="T0" y="T1"/>
                    </a:cxn>
                    <a:cxn ang="T7">
                      <a:pos x="T2" y="T3"/>
                    </a:cxn>
                    <a:cxn ang="T8">
                      <a:pos x="T4" y="T5"/>
                    </a:cxn>
                  </a:cxnLst>
                  <a:rect l="T9" t="T10" r="T11" b="T12"/>
                  <a:pathLst>
                    <a:path w="21600" h="23422" fill="none" extrusionOk="0">
                      <a:moveTo>
                        <a:pt x="0" y="-1"/>
                      </a:moveTo>
                      <a:cubicBezTo>
                        <a:pt x="11929" y="0"/>
                        <a:pt x="21600" y="9670"/>
                        <a:pt x="21600" y="21600"/>
                      </a:cubicBezTo>
                      <a:cubicBezTo>
                        <a:pt x="21600" y="22208"/>
                        <a:pt x="21574" y="22816"/>
                        <a:pt x="21523" y="23422"/>
                      </a:cubicBezTo>
                    </a:path>
                    <a:path w="21600" h="23422" stroke="0" extrusionOk="0">
                      <a:moveTo>
                        <a:pt x="0" y="-1"/>
                      </a:moveTo>
                      <a:cubicBezTo>
                        <a:pt x="11929" y="0"/>
                        <a:pt x="21600" y="9670"/>
                        <a:pt x="21600" y="21600"/>
                      </a:cubicBezTo>
                      <a:cubicBezTo>
                        <a:pt x="21600" y="22208"/>
                        <a:pt x="21574" y="22816"/>
                        <a:pt x="21523" y="23422"/>
                      </a:cubicBezTo>
                      <a:lnTo>
                        <a:pt x="0" y="21600"/>
                      </a:lnTo>
                      <a:lnTo>
                        <a:pt x="0" y="-1"/>
                      </a:lnTo>
                      <a:close/>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sp>
          <p:nvSpPr>
            <p:cNvPr id="28706" name="Arc 44"/>
            <p:cNvSpPr>
              <a:spLocks/>
            </p:cNvSpPr>
            <p:nvPr/>
          </p:nvSpPr>
          <p:spPr bwMode="auto">
            <a:xfrm>
              <a:off x="588" y="4020"/>
              <a:ext cx="95" cy="9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8707" name="Arc 45"/>
            <p:cNvSpPr>
              <a:spLocks/>
            </p:cNvSpPr>
            <p:nvPr/>
          </p:nvSpPr>
          <p:spPr bwMode="auto">
            <a:xfrm flipH="1" flipV="1">
              <a:off x="618" y="4032"/>
              <a:ext cx="56" cy="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grpSp>
      <p:grpSp>
        <p:nvGrpSpPr>
          <p:cNvPr id="14" name="Group 46"/>
          <p:cNvGrpSpPr>
            <a:grpSpLocks/>
          </p:cNvGrpSpPr>
          <p:nvPr/>
        </p:nvGrpSpPr>
        <p:grpSpPr bwMode="auto">
          <a:xfrm>
            <a:off x="3649663" y="2430463"/>
            <a:ext cx="2894012" cy="681037"/>
            <a:chOff x="2299" y="1531"/>
            <a:chExt cx="1823" cy="429"/>
          </a:xfrm>
        </p:grpSpPr>
        <p:sp>
          <p:nvSpPr>
            <p:cNvPr id="28701" name="Line 47"/>
            <p:cNvSpPr>
              <a:spLocks noChangeShapeType="1"/>
            </p:cNvSpPr>
            <p:nvPr/>
          </p:nvSpPr>
          <p:spPr bwMode="auto">
            <a:xfrm>
              <a:off x="2299" y="1531"/>
              <a:ext cx="1742" cy="339"/>
            </a:xfrm>
            <a:prstGeom prst="line">
              <a:avLst/>
            </a:prstGeom>
            <a:noFill/>
            <a:ln w="28575">
              <a:solidFill>
                <a:srgbClr val="33CC33"/>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28702" name="Group 48"/>
            <p:cNvGrpSpPr>
              <a:grpSpLocks/>
            </p:cNvGrpSpPr>
            <p:nvPr/>
          </p:nvGrpSpPr>
          <p:grpSpPr bwMode="auto">
            <a:xfrm>
              <a:off x="3932" y="1782"/>
              <a:ext cx="190" cy="178"/>
              <a:chOff x="4022" y="1221"/>
              <a:chExt cx="190" cy="178"/>
            </a:xfrm>
          </p:grpSpPr>
          <p:sp>
            <p:nvSpPr>
              <p:cNvPr id="28703" name="Rectangle 49"/>
              <p:cNvSpPr>
                <a:spLocks noChangeArrowheads="1"/>
              </p:cNvSpPr>
              <p:nvPr/>
            </p:nvSpPr>
            <p:spPr bwMode="auto">
              <a:xfrm>
                <a:off x="4022" y="1221"/>
                <a:ext cx="190" cy="178"/>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8704" name="Oval 50"/>
              <p:cNvSpPr>
                <a:spLocks noChangeArrowheads="1"/>
              </p:cNvSpPr>
              <p:nvPr/>
            </p:nvSpPr>
            <p:spPr bwMode="auto">
              <a:xfrm>
                <a:off x="4089" y="1282"/>
                <a:ext cx="56" cy="56"/>
              </a:xfrm>
              <a:prstGeom prst="ellipse">
                <a:avLst/>
              </a:prstGeom>
              <a:solidFill>
                <a:srgbClr val="FF0000"/>
              </a:solidFill>
              <a:ln w="9525">
                <a:solidFill>
                  <a:srgbClr val="000000"/>
                </a:solidFill>
                <a:round/>
                <a:headEnd/>
                <a:tailEnd/>
              </a:ln>
            </p:spPr>
            <p:txBody>
              <a:bodyPr wrap="none" anchor="ctr"/>
              <a:lstStyle/>
              <a:p>
                <a:endParaRPr lang="en-US"/>
              </a:p>
            </p:txBody>
          </p:sp>
        </p:grpSp>
      </p:grpSp>
      <p:pic>
        <p:nvPicPr>
          <p:cNvPr id="162867" name="Picture 51" descr="templeR0035"/>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667500" y="1357313"/>
            <a:ext cx="2282825" cy="304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6" name="Group 52"/>
          <p:cNvGrpSpPr>
            <a:grpSpLocks/>
          </p:cNvGrpSpPr>
          <p:nvPr/>
        </p:nvGrpSpPr>
        <p:grpSpPr bwMode="auto">
          <a:xfrm>
            <a:off x="3649663" y="2109788"/>
            <a:ext cx="4456112" cy="320675"/>
            <a:chOff x="2299" y="1329"/>
            <a:chExt cx="2807" cy="202"/>
          </a:xfrm>
        </p:grpSpPr>
        <p:sp>
          <p:nvSpPr>
            <p:cNvPr id="28697" name="Line 53"/>
            <p:cNvSpPr>
              <a:spLocks noChangeShapeType="1"/>
            </p:cNvSpPr>
            <p:nvPr/>
          </p:nvSpPr>
          <p:spPr bwMode="auto">
            <a:xfrm flipV="1">
              <a:off x="2299" y="1410"/>
              <a:ext cx="2734" cy="121"/>
            </a:xfrm>
            <a:prstGeom prst="line">
              <a:avLst/>
            </a:prstGeom>
            <a:noFill/>
            <a:ln w="28575">
              <a:solidFill>
                <a:srgbClr val="33CC33"/>
              </a:solidFill>
              <a:prstDash val="dash"/>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28698" name="Group 54"/>
            <p:cNvGrpSpPr>
              <a:grpSpLocks/>
            </p:cNvGrpSpPr>
            <p:nvPr/>
          </p:nvGrpSpPr>
          <p:grpSpPr bwMode="auto">
            <a:xfrm>
              <a:off x="4916" y="1329"/>
              <a:ext cx="190" cy="178"/>
              <a:chOff x="4022" y="1221"/>
              <a:chExt cx="190" cy="178"/>
            </a:xfrm>
          </p:grpSpPr>
          <p:sp>
            <p:nvSpPr>
              <p:cNvPr id="28699" name="Rectangle 55"/>
              <p:cNvSpPr>
                <a:spLocks noChangeArrowheads="1"/>
              </p:cNvSpPr>
              <p:nvPr/>
            </p:nvSpPr>
            <p:spPr bwMode="auto">
              <a:xfrm>
                <a:off x="4022" y="1221"/>
                <a:ext cx="190" cy="178"/>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8700" name="Oval 56"/>
              <p:cNvSpPr>
                <a:spLocks noChangeArrowheads="1"/>
              </p:cNvSpPr>
              <p:nvPr/>
            </p:nvSpPr>
            <p:spPr bwMode="auto">
              <a:xfrm>
                <a:off x="4089" y="1282"/>
                <a:ext cx="56" cy="56"/>
              </a:xfrm>
              <a:prstGeom prst="ellipse">
                <a:avLst/>
              </a:prstGeom>
              <a:solidFill>
                <a:srgbClr val="FF0000"/>
              </a:solidFill>
              <a:ln w="9525">
                <a:solidFill>
                  <a:srgbClr val="000000"/>
                </a:solidFill>
                <a:round/>
                <a:headEnd/>
                <a:tailEnd/>
              </a:ln>
            </p:spPr>
            <p:txBody>
              <a:bodyPr wrap="none" anchor="ctr"/>
              <a:lstStyle/>
              <a:p>
                <a:endParaRPr lang="en-US"/>
              </a:p>
            </p:txBody>
          </p:sp>
        </p:grpSp>
      </p:grpSp>
      <p:sp>
        <p:nvSpPr>
          <p:cNvPr id="28687" name="Oval 57"/>
          <p:cNvSpPr>
            <a:spLocks noChangeArrowheads="1"/>
          </p:cNvSpPr>
          <p:nvPr/>
        </p:nvSpPr>
        <p:spPr bwMode="auto">
          <a:xfrm>
            <a:off x="2643188" y="3711575"/>
            <a:ext cx="88900" cy="88900"/>
          </a:xfrm>
          <a:prstGeom prst="ellipse">
            <a:avLst/>
          </a:prstGeom>
          <a:solidFill>
            <a:srgbClr val="FF0000"/>
          </a:solidFill>
          <a:ln w="9525">
            <a:solidFill>
              <a:srgbClr val="000000"/>
            </a:solidFill>
            <a:round/>
            <a:headEnd/>
            <a:tailEnd/>
          </a:ln>
        </p:spPr>
        <p:txBody>
          <a:bodyPr wrap="none" anchor="ctr"/>
          <a:lstStyle/>
          <a:p>
            <a:endParaRPr lang="en-US"/>
          </a:p>
        </p:txBody>
      </p:sp>
      <p:sp>
        <p:nvSpPr>
          <p:cNvPr id="162874" name="Oval 58"/>
          <p:cNvSpPr>
            <a:spLocks noChangeArrowheads="1"/>
          </p:cNvSpPr>
          <p:nvPr/>
        </p:nvSpPr>
        <p:spPr bwMode="auto">
          <a:xfrm>
            <a:off x="3368675" y="2738438"/>
            <a:ext cx="88900" cy="88900"/>
          </a:xfrm>
          <a:prstGeom prst="ellipse">
            <a:avLst/>
          </a:prstGeom>
          <a:solidFill>
            <a:srgbClr val="FF0000"/>
          </a:solidFill>
          <a:ln w="9525">
            <a:solidFill>
              <a:srgbClr val="000000"/>
            </a:solidFill>
            <a:round/>
            <a:headEnd/>
            <a:tailEnd/>
          </a:ln>
        </p:spPr>
        <p:txBody>
          <a:bodyPr wrap="none" anchor="ctr"/>
          <a:lstStyle/>
          <a:p>
            <a:endParaRPr lang="en-US"/>
          </a:p>
        </p:txBody>
      </p:sp>
      <p:sp>
        <p:nvSpPr>
          <p:cNvPr id="162875" name="Oval 59"/>
          <p:cNvSpPr>
            <a:spLocks noChangeArrowheads="1"/>
          </p:cNvSpPr>
          <p:nvPr/>
        </p:nvSpPr>
        <p:spPr bwMode="auto">
          <a:xfrm>
            <a:off x="3484563" y="2571750"/>
            <a:ext cx="88900" cy="88900"/>
          </a:xfrm>
          <a:prstGeom prst="ellipse">
            <a:avLst/>
          </a:prstGeom>
          <a:solidFill>
            <a:srgbClr val="FF0000"/>
          </a:solidFill>
          <a:ln w="9525">
            <a:solidFill>
              <a:srgbClr val="000000"/>
            </a:solidFill>
            <a:round/>
            <a:headEnd/>
            <a:tailEnd/>
          </a:ln>
        </p:spPr>
        <p:txBody>
          <a:bodyPr wrap="none" anchor="ctr"/>
          <a:lstStyle/>
          <a:p>
            <a:endParaRPr lang="en-US"/>
          </a:p>
        </p:txBody>
      </p:sp>
      <p:sp>
        <p:nvSpPr>
          <p:cNvPr id="162876" name="Oval 60"/>
          <p:cNvSpPr>
            <a:spLocks noChangeArrowheads="1"/>
          </p:cNvSpPr>
          <p:nvPr/>
        </p:nvSpPr>
        <p:spPr bwMode="auto">
          <a:xfrm>
            <a:off x="3600450" y="2379663"/>
            <a:ext cx="88900" cy="88900"/>
          </a:xfrm>
          <a:prstGeom prst="ellipse">
            <a:avLst/>
          </a:prstGeom>
          <a:solidFill>
            <a:srgbClr val="FF0000"/>
          </a:solidFill>
          <a:ln w="9525">
            <a:solidFill>
              <a:srgbClr val="000000"/>
            </a:solidFill>
            <a:round/>
            <a:headEnd/>
            <a:tailEnd/>
          </a:ln>
        </p:spPr>
        <p:txBody>
          <a:bodyPr wrap="none" anchor="ctr"/>
          <a:lstStyle/>
          <a:p>
            <a:endParaRPr lang="en-US"/>
          </a:p>
        </p:txBody>
      </p:sp>
      <p:grpSp>
        <p:nvGrpSpPr>
          <p:cNvPr id="18" name="Group 67"/>
          <p:cNvGrpSpPr>
            <a:grpSpLocks/>
          </p:cNvGrpSpPr>
          <p:nvPr/>
        </p:nvGrpSpPr>
        <p:grpSpPr bwMode="auto">
          <a:xfrm>
            <a:off x="381000" y="1828800"/>
            <a:ext cx="3429000" cy="914400"/>
            <a:chOff x="384" y="768"/>
            <a:chExt cx="2160" cy="576"/>
          </a:xfrm>
        </p:grpSpPr>
        <p:sp>
          <p:nvSpPr>
            <p:cNvPr id="28692" name="Line 62"/>
            <p:cNvSpPr>
              <a:spLocks noChangeShapeType="1"/>
            </p:cNvSpPr>
            <p:nvPr/>
          </p:nvSpPr>
          <p:spPr bwMode="auto">
            <a:xfrm>
              <a:off x="720" y="768"/>
              <a:ext cx="0" cy="384"/>
            </a:xfrm>
            <a:prstGeom prst="line">
              <a:avLst/>
            </a:prstGeom>
            <a:noFill/>
            <a:ln w="12700">
              <a:solidFill>
                <a:schemeClr val="bg2"/>
              </a:solidFill>
              <a:round/>
              <a:headEnd type="triangle" w="med" len="me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8693" name="Line 63"/>
            <p:cNvSpPr>
              <a:spLocks noChangeShapeType="1"/>
            </p:cNvSpPr>
            <p:nvPr/>
          </p:nvSpPr>
          <p:spPr bwMode="auto">
            <a:xfrm>
              <a:off x="720" y="1152"/>
              <a:ext cx="1824" cy="0"/>
            </a:xfrm>
            <a:prstGeom prst="line">
              <a:avLst/>
            </a:prstGeom>
            <a:noFill/>
            <a:ln w="12700">
              <a:solidFill>
                <a:schemeClr val="bg2"/>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8694" name="Freeform 64"/>
            <p:cNvSpPr>
              <a:spLocks/>
            </p:cNvSpPr>
            <p:nvPr/>
          </p:nvSpPr>
          <p:spPr bwMode="auto">
            <a:xfrm>
              <a:off x="720" y="808"/>
              <a:ext cx="1824" cy="296"/>
            </a:xfrm>
            <a:custGeom>
              <a:avLst/>
              <a:gdLst>
                <a:gd name="T0" fmla="*/ 0 w 1824"/>
                <a:gd name="T1" fmla="*/ 9 h 344"/>
                <a:gd name="T2" fmla="*/ 96 w 1824"/>
                <a:gd name="T3" fmla="*/ 17 h 344"/>
                <a:gd name="T4" fmla="*/ 192 w 1824"/>
                <a:gd name="T5" fmla="*/ 25 h 344"/>
                <a:gd name="T6" fmla="*/ 288 w 1824"/>
                <a:gd name="T7" fmla="*/ 17 h 344"/>
                <a:gd name="T8" fmla="*/ 432 w 1824"/>
                <a:gd name="T9" fmla="*/ 40 h 344"/>
                <a:gd name="T10" fmla="*/ 624 w 1824"/>
                <a:gd name="T11" fmla="*/ 57 h 344"/>
                <a:gd name="T12" fmla="*/ 720 w 1824"/>
                <a:gd name="T13" fmla="*/ 40 h 344"/>
                <a:gd name="T14" fmla="*/ 816 w 1824"/>
                <a:gd name="T15" fmla="*/ 9 h 344"/>
                <a:gd name="T16" fmla="*/ 1056 w 1824"/>
                <a:gd name="T17" fmla="*/ 9 h 344"/>
                <a:gd name="T18" fmla="*/ 1296 w 1824"/>
                <a:gd name="T19" fmla="*/ 17 h 344"/>
                <a:gd name="T20" fmla="*/ 1536 w 1824"/>
                <a:gd name="T21" fmla="*/ 3 h 344"/>
                <a:gd name="T22" fmla="*/ 1824 w 1824"/>
                <a:gd name="T23" fmla="*/ 9 h 3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24"/>
                <a:gd name="T37" fmla="*/ 0 h 344"/>
                <a:gd name="T38" fmla="*/ 1824 w 1824"/>
                <a:gd name="T39" fmla="*/ 344 h 3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24" h="344">
                  <a:moveTo>
                    <a:pt x="0" y="56"/>
                  </a:moveTo>
                  <a:cubicBezTo>
                    <a:pt x="32" y="72"/>
                    <a:pt x="64" y="88"/>
                    <a:pt x="96" y="104"/>
                  </a:cubicBezTo>
                  <a:cubicBezTo>
                    <a:pt x="128" y="120"/>
                    <a:pt x="160" y="152"/>
                    <a:pt x="192" y="152"/>
                  </a:cubicBezTo>
                  <a:cubicBezTo>
                    <a:pt x="224" y="152"/>
                    <a:pt x="248" y="88"/>
                    <a:pt x="288" y="104"/>
                  </a:cubicBezTo>
                  <a:cubicBezTo>
                    <a:pt x="328" y="120"/>
                    <a:pt x="376" y="208"/>
                    <a:pt x="432" y="248"/>
                  </a:cubicBezTo>
                  <a:cubicBezTo>
                    <a:pt x="488" y="288"/>
                    <a:pt x="576" y="344"/>
                    <a:pt x="624" y="344"/>
                  </a:cubicBezTo>
                  <a:cubicBezTo>
                    <a:pt x="672" y="344"/>
                    <a:pt x="688" y="296"/>
                    <a:pt x="720" y="248"/>
                  </a:cubicBezTo>
                  <a:cubicBezTo>
                    <a:pt x="752" y="200"/>
                    <a:pt x="760" y="88"/>
                    <a:pt x="816" y="56"/>
                  </a:cubicBezTo>
                  <a:cubicBezTo>
                    <a:pt x="872" y="24"/>
                    <a:pt x="976" y="48"/>
                    <a:pt x="1056" y="56"/>
                  </a:cubicBezTo>
                  <a:cubicBezTo>
                    <a:pt x="1136" y="64"/>
                    <a:pt x="1216" y="112"/>
                    <a:pt x="1296" y="104"/>
                  </a:cubicBezTo>
                  <a:cubicBezTo>
                    <a:pt x="1376" y="96"/>
                    <a:pt x="1448" y="16"/>
                    <a:pt x="1536" y="8"/>
                  </a:cubicBezTo>
                  <a:cubicBezTo>
                    <a:pt x="1624" y="0"/>
                    <a:pt x="1724" y="28"/>
                    <a:pt x="1824" y="56"/>
                  </a:cubicBezTo>
                </a:path>
              </a:pathLst>
            </a:custGeom>
            <a:noFill/>
            <a:ln w="28575">
              <a:solidFill>
                <a:schemeClr val="hlink"/>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28695" name="Text Box 65"/>
            <p:cNvSpPr txBox="1">
              <a:spLocks noChangeArrowheads="1"/>
            </p:cNvSpPr>
            <p:nvPr/>
          </p:nvSpPr>
          <p:spPr bwMode="auto">
            <a:xfrm>
              <a:off x="384" y="768"/>
              <a:ext cx="43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400">
                  <a:solidFill>
                    <a:schemeClr val="bg2"/>
                  </a:solidFill>
                  <a:latin typeface="Arial" charset="0"/>
                </a:rPr>
                <a:t>error</a:t>
              </a:r>
            </a:p>
          </p:txBody>
        </p:sp>
        <p:sp>
          <p:nvSpPr>
            <p:cNvPr id="28696" name="Text Box 66"/>
            <p:cNvSpPr txBox="1">
              <a:spLocks noChangeArrowheads="1"/>
            </p:cNvSpPr>
            <p:nvPr/>
          </p:nvSpPr>
          <p:spPr bwMode="auto">
            <a:xfrm>
              <a:off x="912" y="1152"/>
              <a:ext cx="480"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400">
                  <a:solidFill>
                    <a:schemeClr val="bg2"/>
                  </a:solidFill>
                  <a:latin typeface="Arial" charset="0"/>
                </a:rPr>
                <a:t>depth</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2823"/>
                                        </p:tgtEl>
                                        <p:attrNameLst>
                                          <p:attrName>style.visibility</p:attrName>
                                        </p:attrNameLst>
                                      </p:cBhvr>
                                      <p:to>
                                        <p:strVal val="visible"/>
                                      </p:to>
                                    </p:set>
                                    <p:animEffect transition="in" filter="fade">
                                      <p:cBhvr>
                                        <p:cTn id="7" dur="500"/>
                                        <p:tgtEl>
                                          <p:spTgt spid="1628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28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628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28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162821"/>
                                        </p:tgtEl>
                                        <p:attrNameLst>
                                          <p:attrName>style.visibility</p:attrName>
                                        </p:attrNameLst>
                                      </p:cBhvr>
                                      <p:to>
                                        <p:strVal val="visible"/>
                                      </p:to>
                                    </p:set>
                                    <p:animEffect transition="in" filter="fade">
                                      <p:cBhvr>
                                        <p:cTn id="46" dur="500"/>
                                        <p:tgtEl>
                                          <p:spTgt spid="162821"/>
                                        </p:tgtEl>
                                      </p:cBhvr>
                                    </p:animEffect>
                                  </p:childTnLst>
                                </p:cTn>
                              </p:par>
                            </p:childTnLst>
                          </p:cTn>
                        </p:par>
                        <p:par>
                          <p:cTn id="47" fill="hold" nodeType="afterGroup">
                            <p:stCondLst>
                              <p:cond delay="500"/>
                            </p:stCondLst>
                            <p:childTnLst>
                              <p:par>
                                <p:cTn id="48" presetID="10" presetClass="entr" presetSubtype="0" fill="hold" nodeType="afterEffect">
                                  <p:stCondLst>
                                    <p:cond delay="0"/>
                                  </p:stCondLst>
                                  <p:childTnLst>
                                    <p:set>
                                      <p:cBhvr>
                                        <p:cTn id="49" dur="1" fill="hold">
                                          <p:stCondLst>
                                            <p:cond delay="0"/>
                                          </p:stCondLst>
                                        </p:cTn>
                                        <p:tgtEl>
                                          <p:spTgt spid="162867"/>
                                        </p:tgtEl>
                                        <p:attrNameLst>
                                          <p:attrName>style.visibility</p:attrName>
                                        </p:attrNameLst>
                                      </p:cBhvr>
                                      <p:to>
                                        <p:strVal val="visible"/>
                                      </p:to>
                                    </p:set>
                                    <p:animEffect transition="in" filter="fade">
                                      <p:cBhvr>
                                        <p:cTn id="50" dur="500"/>
                                        <p:tgtEl>
                                          <p:spTgt spid="16286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23" grpId="0" animBg="1"/>
      <p:bldP spid="162874" grpId="0" animBg="1"/>
      <p:bldP spid="162875" grpId="0" animBg="1"/>
      <p:bldP spid="16287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ChangeArrowheads="1"/>
          </p:cNvSpPr>
          <p:nvPr>
            <p:ph type="title"/>
          </p:nvPr>
        </p:nvSpPr>
        <p:spPr/>
        <p:txBody>
          <a:bodyPr/>
          <a:lstStyle/>
          <a:p>
            <a:pPr eaLnBrk="1" hangingPunct="1"/>
            <a:r>
              <a:rPr lang="en-US" sz="3200">
                <a:latin typeface="Verdana" charset="0"/>
              </a:rPr>
              <a:t>Plane-sweep multi-view matching</a:t>
            </a:r>
          </a:p>
        </p:txBody>
      </p:sp>
      <p:sp>
        <p:nvSpPr>
          <p:cNvPr id="194562" name="Rectangle 3"/>
          <p:cNvSpPr>
            <a:spLocks noGrp="1" noChangeArrowheads="1"/>
          </p:cNvSpPr>
          <p:nvPr>
            <p:ph type="body" idx="1"/>
          </p:nvPr>
        </p:nvSpPr>
        <p:spPr>
          <a:xfrm>
            <a:off x="1752600" y="5410200"/>
            <a:ext cx="7162800" cy="1066800"/>
          </a:xfrm>
        </p:spPr>
        <p:txBody>
          <a:bodyPr/>
          <a:lstStyle/>
          <a:p>
            <a:pPr eaLnBrk="1" hangingPunct="1">
              <a:lnSpc>
                <a:spcPct val="90000"/>
              </a:lnSpc>
            </a:pPr>
            <a:r>
              <a:rPr lang="en-US" sz="2000">
                <a:latin typeface="Verdana" charset="0"/>
              </a:rPr>
              <a:t>Simple algorithm for multiple cameras</a:t>
            </a:r>
          </a:p>
          <a:p>
            <a:pPr eaLnBrk="1" hangingPunct="1">
              <a:lnSpc>
                <a:spcPct val="90000"/>
              </a:lnSpc>
            </a:pPr>
            <a:r>
              <a:rPr lang="en-US" sz="2000">
                <a:latin typeface="Verdana" charset="0"/>
              </a:rPr>
              <a:t>no rectification necessary</a:t>
            </a:r>
          </a:p>
          <a:p>
            <a:pPr eaLnBrk="1" hangingPunct="1">
              <a:lnSpc>
                <a:spcPct val="90000"/>
              </a:lnSpc>
            </a:pPr>
            <a:r>
              <a:rPr lang="en-US" sz="2000">
                <a:latin typeface="Verdana" charset="0"/>
              </a:rPr>
              <a:t>doesn</a:t>
            </a:r>
            <a:r>
              <a:rPr lang="ja-JP" altLang="en-US" sz="2000">
                <a:latin typeface="Verdana" charset="0"/>
              </a:rPr>
              <a:t>’</a:t>
            </a:r>
            <a:r>
              <a:rPr lang="en-US" altLang="ja-JP" sz="2000">
                <a:latin typeface="Verdana" charset="0"/>
              </a:rPr>
              <a:t>t deal with occlusions</a:t>
            </a:r>
            <a:endParaRPr lang="en-US" sz="2000">
              <a:latin typeface="Verdana" charset="0"/>
            </a:endParaRPr>
          </a:p>
        </p:txBody>
      </p:sp>
      <p:pic>
        <p:nvPicPr>
          <p:cNvPr id="1945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447800"/>
            <a:ext cx="3830638" cy="3863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564" name="Rectangle 7"/>
          <p:cNvSpPr>
            <a:spLocks noChangeArrowheads="1"/>
          </p:cNvSpPr>
          <p:nvPr/>
        </p:nvSpPr>
        <p:spPr bwMode="auto">
          <a:xfrm>
            <a:off x="1905000" y="6400800"/>
            <a:ext cx="7162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rgbClr val="FF6600"/>
              </a:buClr>
            </a:pPr>
            <a:endParaRPr lang="en-US" sz="2000">
              <a:latin typeface="Tahoma" charset="0"/>
            </a:endParaRPr>
          </a:p>
        </p:txBody>
      </p:sp>
      <p:sp>
        <p:nvSpPr>
          <p:cNvPr id="194565" name="Rectangle 8"/>
          <p:cNvSpPr>
            <a:spLocks noChangeArrowheads="1"/>
          </p:cNvSpPr>
          <p:nvPr/>
        </p:nvSpPr>
        <p:spPr bwMode="auto">
          <a:xfrm>
            <a:off x="2209800" y="6477000"/>
            <a:ext cx="7010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rgbClr val="FF6600"/>
              </a:buClr>
            </a:pPr>
            <a:r>
              <a:rPr lang="en-US" sz="2000">
                <a:latin typeface="Tahoma" charset="0"/>
              </a:rPr>
              <a:t>Collins</a:t>
            </a:r>
            <a:r>
              <a:rPr lang="ja-JP" altLang="en-US" sz="2000">
                <a:latin typeface="Tahoma" charset="0"/>
              </a:rPr>
              <a:t>’</a:t>
            </a:r>
            <a:r>
              <a:rPr lang="en-US" altLang="ja-JP" sz="2000">
                <a:latin typeface="Tahoma" charset="0"/>
              </a:rPr>
              <a:t>96; Roy and Cox</a:t>
            </a:r>
            <a:r>
              <a:rPr lang="ja-JP" altLang="en-US" sz="2000">
                <a:latin typeface="Tahoma" charset="0"/>
              </a:rPr>
              <a:t>’</a:t>
            </a:r>
            <a:r>
              <a:rPr lang="en-US" altLang="ja-JP" sz="2000">
                <a:latin typeface="Tahoma" charset="0"/>
              </a:rPr>
              <a:t>98 (GC); Yang et al.</a:t>
            </a:r>
            <a:r>
              <a:rPr lang="ja-JP" altLang="en-US" sz="2000">
                <a:latin typeface="Tahoma" charset="0"/>
              </a:rPr>
              <a:t>’</a:t>
            </a:r>
            <a:r>
              <a:rPr lang="en-US" altLang="ja-JP" sz="2000">
                <a:latin typeface="Tahoma" charset="0"/>
              </a:rPr>
              <a:t>02/</a:t>
            </a:r>
            <a:r>
              <a:rPr lang="ja-JP" altLang="en-US" sz="2000">
                <a:latin typeface="Tahoma" charset="0"/>
              </a:rPr>
              <a:t>’</a:t>
            </a:r>
            <a:r>
              <a:rPr lang="en-US" altLang="ja-JP" sz="2000">
                <a:latin typeface="Tahoma" charset="0"/>
              </a:rPr>
              <a:t>03 (GPU) </a:t>
            </a:r>
            <a:endParaRPr lang="en-US" sz="2000">
              <a:latin typeface="Tahoma"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0690" name="Picture 2"/>
          <p:cNvPicPr>
            <a:picLocks noChangeAspect="1" noChangeArrowheads="1"/>
          </p:cNvPicPr>
          <p:nvPr/>
        </p:nvPicPr>
        <p:blipFill>
          <a:blip r:embed="rId3">
            <a:extLst>
              <a:ext uri="{28A0092B-C50C-407E-A947-70E740481C1C}">
                <a14:useLocalDpi xmlns:a14="http://schemas.microsoft.com/office/drawing/2010/main" val="0"/>
              </a:ext>
            </a:extLst>
          </a:blip>
          <a:srcRect r="74779"/>
          <a:stretch>
            <a:fillRect/>
          </a:stretch>
        </p:blipFill>
        <p:spPr bwMode="auto">
          <a:xfrm>
            <a:off x="6313488" y="2409825"/>
            <a:ext cx="1820862" cy="186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650691" name="Picture 3"/>
          <p:cNvPicPr>
            <a:picLocks noChangeAspect="1" noChangeArrowheads="1"/>
          </p:cNvPicPr>
          <p:nvPr/>
        </p:nvPicPr>
        <p:blipFill>
          <a:blip r:embed="rId3">
            <a:extLst>
              <a:ext uri="{28A0092B-C50C-407E-A947-70E740481C1C}">
                <a14:useLocalDpi xmlns:a14="http://schemas.microsoft.com/office/drawing/2010/main" val="0"/>
              </a:ext>
            </a:extLst>
          </a:blip>
          <a:srcRect l="25055" r="49945"/>
          <a:stretch>
            <a:fillRect/>
          </a:stretch>
        </p:blipFill>
        <p:spPr bwMode="auto">
          <a:xfrm>
            <a:off x="6321425" y="2403475"/>
            <a:ext cx="1804988" cy="186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650692" name="Picture 4"/>
          <p:cNvPicPr>
            <a:picLocks noChangeAspect="1" noChangeArrowheads="1"/>
          </p:cNvPicPr>
          <p:nvPr/>
        </p:nvPicPr>
        <p:blipFill>
          <a:blip r:embed="rId3">
            <a:extLst>
              <a:ext uri="{28A0092B-C50C-407E-A947-70E740481C1C}">
                <a14:useLocalDpi xmlns:a14="http://schemas.microsoft.com/office/drawing/2010/main" val="0"/>
              </a:ext>
            </a:extLst>
          </a:blip>
          <a:srcRect l="49722" r="25278"/>
          <a:stretch>
            <a:fillRect/>
          </a:stretch>
        </p:blipFill>
        <p:spPr bwMode="auto">
          <a:xfrm>
            <a:off x="6313488" y="2408238"/>
            <a:ext cx="1804987" cy="186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650693" name="Picture 5"/>
          <p:cNvPicPr>
            <a:picLocks noChangeAspect="1" noChangeArrowheads="1"/>
          </p:cNvPicPr>
          <p:nvPr/>
        </p:nvPicPr>
        <p:blipFill>
          <a:blip r:embed="rId3">
            <a:extLst>
              <a:ext uri="{28A0092B-C50C-407E-A947-70E740481C1C}">
                <a14:useLocalDpi xmlns:a14="http://schemas.microsoft.com/office/drawing/2010/main" val="0"/>
              </a:ext>
            </a:extLst>
          </a:blip>
          <a:srcRect l="74583"/>
          <a:stretch>
            <a:fillRect/>
          </a:stretch>
        </p:blipFill>
        <p:spPr bwMode="auto">
          <a:xfrm>
            <a:off x="6308725" y="2403475"/>
            <a:ext cx="1835150" cy="186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96613" name="Rectangle 6"/>
          <p:cNvSpPr>
            <a:spLocks noGrp="1" noChangeArrowheads="1"/>
          </p:cNvSpPr>
          <p:nvPr>
            <p:ph type="title"/>
          </p:nvPr>
        </p:nvSpPr>
        <p:spPr>
          <a:xfrm>
            <a:off x="1628775" y="222250"/>
            <a:ext cx="7362825" cy="1176338"/>
          </a:xfrm>
        </p:spPr>
        <p:txBody>
          <a:bodyPr/>
          <a:lstStyle/>
          <a:p>
            <a:pPr eaLnBrk="1" hangingPunct="1"/>
            <a:r>
              <a:rPr lang="en-US" sz="3200" b="1">
                <a:latin typeface="ETH Light" charset="0"/>
              </a:rPr>
              <a:t>Fast GPU-based plane-sweeping stereo</a:t>
            </a:r>
          </a:p>
        </p:txBody>
      </p:sp>
      <p:sp>
        <p:nvSpPr>
          <p:cNvPr id="196614" name="Rectangle 7"/>
          <p:cNvSpPr>
            <a:spLocks noGrp="1" noChangeArrowheads="1"/>
          </p:cNvSpPr>
          <p:nvPr>
            <p:ph type="body" idx="1"/>
          </p:nvPr>
        </p:nvSpPr>
        <p:spPr>
          <a:xfrm>
            <a:off x="1628775" y="1447800"/>
            <a:ext cx="7286625" cy="5105400"/>
          </a:xfrm>
        </p:spPr>
        <p:txBody>
          <a:bodyPr/>
          <a:lstStyle/>
          <a:p>
            <a:pPr marL="169863" indent="-169863" eaLnBrk="1" hangingPunct="1">
              <a:buFontTx/>
              <a:buNone/>
            </a:pPr>
            <a:r>
              <a:rPr lang="en-US">
                <a:latin typeface="ETH Light" charset="0"/>
              </a:rPr>
              <a:t>Plane-sweep multi-view depth estimation</a:t>
            </a:r>
          </a:p>
        </p:txBody>
      </p:sp>
      <p:pic>
        <p:nvPicPr>
          <p:cNvPr id="196615"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7588" y="2403475"/>
            <a:ext cx="3575050" cy="361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50697" name="Picture 9"/>
          <p:cNvPicPr>
            <a:picLocks noChangeAspect="1" noChangeArrowheads="1"/>
          </p:cNvPicPr>
          <p:nvPr/>
        </p:nvPicPr>
        <p:blipFill>
          <a:blip r:embed="rId3">
            <a:extLst>
              <a:ext uri="{28A0092B-C50C-407E-A947-70E740481C1C}">
                <a14:useLocalDpi xmlns:a14="http://schemas.microsoft.com/office/drawing/2010/main" val="0"/>
              </a:ext>
            </a:extLst>
          </a:blip>
          <a:srcRect r="74779"/>
          <a:stretch>
            <a:fillRect/>
          </a:stretch>
        </p:blipFill>
        <p:spPr bwMode="auto">
          <a:xfrm>
            <a:off x="6305550" y="2401888"/>
            <a:ext cx="1820863" cy="186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650698" name="Picture 10"/>
          <p:cNvPicPr>
            <a:picLocks noChangeAspect="1" noChangeArrowheads="1"/>
          </p:cNvPicPr>
          <p:nvPr/>
        </p:nvPicPr>
        <p:blipFill>
          <a:blip r:embed="rId5">
            <a:extLst>
              <a:ext uri="{28A0092B-C50C-407E-A947-70E740481C1C}">
                <a14:useLocalDpi xmlns:a14="http://schemas.microsoft.com/office/drawing/2010/main" val="0"/>
              </a:ext>
            </a:extLst>
          </a:blip>
          <a:srcRect r="74538"/>
          <a:stretch>
            <a:fillRect/>
          </a:stretch>
        </p:blipFill>
        <p:spPr bwMode="auto">
          <a:xfrm>
            <a:off x="6272213" y="4308475"/>
            <a:ext cx="1849437" cy="189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650699" name="Picture 11"/>
          <p:cNvPicPr>
            <a:picLocks noChangeAspect="1" noChangeArrowheads="1"/>
          </p:cNvPicPr>
          <p:nvPr/>
        </p:nvPicPr>
        <p:blipFill>
          <a:blip r:embed="rId3">
            <a:extLst>
              <a:ext uri="{28A0092B-C50C-407E-A947-70E740481C1C}">
                <a14:useLocalDpi xmlns:a14="http://schemas.microsoft.com/office/drawing/2010/main" val="0"/>
              </a:ext>
            </a:extLst>
          </a:blip>
          <a:srcRect l="25055" r="49945"/>
          <a:stretch>
            <a:fillRect/>
          </a:stretch>
        </p:blipFill>
        <p:spPr bwMode="auto">
          <a:xfrm>
            <a:off x="6313488" y="2395538"/>
            <a:ext cx="1804987" cy="186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650700" name="Picture 12"/>
          <p:cNvPicPr>
            <a:picLocks noChangeAspect="1" noChangeArrowheads="1"/>
          </p:cNvPicPr>
          <p:nvPr/>
        </p:nvPicPr>
        <p:blipFill>
          <a:blip r:embed="rId5">
            <a:extLst>
              <a:ext uri="{28A0092B-C50C-407E-A947-70E740481C1C}">
                <a14:useLocalDpi xmlns:a14="http://schemas.microsoft.com/office/drawing/2010/main" val="0"/>
              </a:ext>
            </a:extLst>
          </a:blip>
          <a:srcRect l="25517" r="49628"/>
          <a:stretch>
            <a:fillRect/>
          </a:stretch>
        </p:blipFill>
        <p:spPr bwMode="auto">
          <a:xfrm>
            <a:off x="6313488" y="4348163"/>
            <a:ext cx="1804987" cy="189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650701" name="Picture 13"/>
          <p:cNvPicPr>
            <a:picLocks noChangeAspect="1" noChangeArrowheads="1"/>
          </p:cNvPicPr>
          <p:nvPr/>
        </p:nvPicPr>
        <p:blipFill>
          <a:blip r:embed="rId3">
            <a:extLst>
              <a:ext uri="{28A0092B-C50C-407E-A947-70E740481C1C}">
                <a14:useLocalDpi xmlns:a14="http://schemas.microsoft.com/office/drawing/2010/main" val="0"/>
              </a:ext>
            </a:extLst>
          </a:blip>
          <a:srcRect l="49722" r="25278"/>
          <a:stretch>
            <a:fillRect/>
          </a:stretch>
        </p:blipFill>
        <p:spPr bwMode="auto">
          <a:xfrm>
            <a:off x="6305550" y="2400300"/>
            <a:ext cx="1804988" cy="186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650702" name="Picture 14"/>
          <p:cNvPicPr>
            <a:picLocks noChangeAspect="1" noChangeArrowheads="1"/>
          </p:cNvPicPr>
          <p:nvPr/>
        </p:nvPicPr>
        <p:blipFill>
          <a:blip r:embed="rId5">
            <a:extLst>
              <a:ext uri="{28A0092B-C50C-407E-A947-70E740481C1C}">
                <a14:useLocalDpi xmlns:a14="http://schemas.microsoft.com/office/drawing/2010/main" val="0"/>
              </a:ext>
            </a:extLst>
          </a:blip>
          <a:srcRect l="50014" r="25131"/>
          <a:stretch>
            <a:fillRect/>
          </a:stretch>
        </p:blipFill>
        <p:spPr bwMode="auto">
          <a:xfrm>
            <a:off x="6305550" y="4364038"/>
            <a:ext cx="1804988" cy="189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650703" name="Picture 15"/>
          <p:cNvPicPr>
            <a:picLocks noChangeAspect="1" noChangeArrowheads="1"/>
          </p:cNvPicPr>
          <p:nvPr/>
        </p:nvPicPr>
        <p:blipFill>
          <a:blip r:embed="rId3">
            <a:extLst>
              <a:ext uri="{28A0092B-C50C-407E-A947-70E740481C1C}">
                <a14:useLocalDpi xmlns:a14="http://schemas.microsoft.com/office/drawing/2010/main" val="0"/>
              </a:ext>
            </a:extLst>
          </a:blip>
          <a:srcRect l="74583"/>
          <a:stretch>
            <a:fillRect/>
          </a:stretch>
        </p:blipFill>
        <p:spPr bwMode="auto">
          <a:xfrm>
            <a:off x="6300788" y="2395538"/>
            <a:ext cx="1835150" cy="186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650704" name="Picture 16"/>
          <p:cNvPicPr>
            <a:picLocks noChangeAspect="1" noChangeArrowheads="1"/>
          </p:cNvPicPr>
          <p:nvPr/>
        </p:nvPicPr>
        <p:blipFill>
          <a:blip r:embed="rId5">
            <a:extLst>
              <a:ext uri="{28A0092B-C50C-407E-A947-70E740481C1C}">
                <a14:useLocalDpi xmlns:a14="http://schemas.microsoft.com/office/drawing/2010/main" val="0"/>
              </a:ext>
            </a:extLst>
          </a:blip>
          <a:srcRect l="74759"/>
          <a:stretch>
            <a:fillRect/>
          </a:stretch>
        </p:blipFill>
        <p:spPr bwMode="auto">
          <a:xfrm>
            <a:off x="6280150" y="4379913"/>
            <a:ext cx="1833563" cy="189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96624" name="Text Box 18"/>
          <p:cNvSpPr txBox="1">
            <a:spLocks noChangeArrowheads="1"/>
          </p:cNvSpPr>
          <p:nvPr/>
        </p:nvSpPr>
        <p:spPr bwMode="auto">
          <a:xfrm>
            <a:off x="5951538" y="1870075"/>
            <a:ext cx="2998787"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700">
                <a:solidFill>
                  <a:schemeClr val="accent2"/>
                </a:solidFill>
                <a:latin typeface="Verdana" charset="0"/>
                <a:sym typeface="Helvetica" charset="0"/>
              </a:rPr>
              <a:t>(Yang &amp; Pollefeys, CVPR</a:t>
            </a:r>
            <a:r>
              <a:rPr lang="ja-JP" altLang="en-US" sz="1700">
                <a:solidFill>
                  <a:schemeClr val="accent2"/>
                </a:solidFill>
                <a:latin typeface="Verdana" charset="0"/>
                <a:sym typeface="Helvetica" charset="0"/>
              </a:rPr>
              <a:t>’</a:t>
            </a:r>
            <a:r>
              <a:rPr lang="en-US" altLang="ja-JP" sz="1700">
                <a:solidFill>
                  <a:schemeClr val="accent2"/>
                </a:solidFill>
                <a:latin typeface="Verdana" charset="0"/>
                <a:sym typeface="Helvetica" charset="0"/>
              </a:rPr>
              <a:t>03)</a:t>
            </a:r>
            <a:endParaRPr lang="en-US" sz="1700">
              <a:solidFill>
                <a:schemeClr val="accent2"/>
              </a:solidFill>
              <a:latin typeface="Verdana" charset="0"/>
              <a:sym typeface="Helvetica"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506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506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5069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5069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506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5069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506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5070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65070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5070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6507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50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Title 1"/>
          <p:cNvSpPr>
            <a:spLocks noGrp="1"/>
          </p:cNvSpPr>
          <p:nvPr>
            <p:ph type="title"/>
          </p:nvPr>
        </p:nvSpPr>
        <p:spPr/>
        <p:txBody>
          <a:bodyPr/>
          <a:lstStyle/>
          <a:p>
            <a:r>
              <a:rPr lang="en-US">
                <a:latin typeface="Verdana" charset="0"/>
              </a:rPr>
              <a:t>Plane Sweep Stereo</a:t>
            </a:r>
          </a:p>
        </p:txBody>
      </p:sp>
      <p:sp>
        <p:nvSpPr>
          <p:cNvPr id="198658" name="TextBox 4"/>
          <p:cNvSpPr txBox="1">
            <a:spLocks noChangeArrowheads="1"/>
          </p:cNvSpPr>
          <p:nvPr/>
        </p:nvSpPr>
        <p:spPr bwMode="auto">
          <a:xfrm>
            <a:off x="2259013" y="5897563"/>
            <a:ext cx="15605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Plane Sweep</a:t>
            </a:r>
            <a:endParaRPr lang="en-US"/>
          </a:p>
        </p:txBody>
      </p:sp>
      <p:sp>
        <p:nvSpPr>
          <p:cNvPr id="198659" name="TextBox 5"/>
          <p:cNvSpPr txBox="1">
            <a:spLocks noChangeArrowheads="1"/>
          </p:cNvSpPr>
          <p:nvPr/>
        </p:nvSpPr>
        <p:spPr bwMode="auto">
          <a:xfrm>
            <a:off x="5535613" y="5897563"/>
            <a:ext cx="19097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Matching Score</a:t>
            </a:r>
          </a:p>
        </p:txBody>
      </p:sp>
      <p:sp>
        <p:nvSpPr>
          <p:cNvPr id="198660" name="TextBox 6"/>
          <p:cNvSpPr txBox="1">
            <a:spLocks noChangeArrowheads="1"/>
          </p:cNvSpPr>
          <p:nvPr/>
        </p:nvSpPr>
        <p:spPr bwMode="auto">
          <a:xfrm>
            <a:off x="5154613" y="1325563"/>
            <a:ext cx="30908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Images Projected on Plane</a:t>
            </a:r>
          </a:p>
        </p:txBody>
      </p:sp>
      <p:sp>
        <p:nvSpPr>
          <p:cNvPr id="198661" name="Slide Number Placeholder 8"/>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596F397-63AA-FF44-9316-93834966AB26}" type="slidenum">
              <a:rPr lang="en-US" sz="1400">
                <a:latin typeface="Verdana" charset="0"/>
              </a:rPr>
              <a:pPr/>
              <a:t>92</a:t>
            </a:fld>
            <a:endParaRPr lang="en-US" sz="1400">
              <a:latin typeface="Verdana" charset="0"/>
            </a:endParaRPr>
          </a:p>
        </p:txBody>
      </p:sp>
      <p:pic>
        <p:nvPicPr>
          <p:cNvPr id="198662" name="planesweep-divx-7.5-fps.avi">
            <a:hlinkClick r:id="" action="ppaction://media"/>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65338" y="1690688"/>
            <a:ext cx="6019800" cy="4181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itle 1"/>
          <p:cNvSpPr>
            <a:spLocks noGrp="1"/>
          </p:cNvSpPr>
          <p:nvPr>
            <p:ph type="title"/>
          </p:nvPr>
        </p:nvSpPr>
        <p:spPr/>
        <p:txBody>
          <a:bodyPr/>
          <a:lstStyle/>
          <a:p>
            <a:r>
              <a:rPr lang="en-US">
                <a:latin typeface="Verdana" charset="0"/>
              </a:rPr>
              <a:t>Plane Sweep Stereo Result</a:t>
            </a:r>
          </a:p>
        </p:txBody>
      </p:sp>
      <p:sp>
        <p:nvSpPr>
          <p:cNvPr id="200706" name="Content Placeholder 2"/>
          <p:cNvSpPr>
            <a:spLocks noGrp="1"/>
          </p:cNvSpPr>
          <p:nvPr>
            <p:ph idx="1"/>
          </p:nvPr>
        </p:nvSpPr>
        <p:spPr>
          <a:xfrm>
            <a:off x="1628775" y="4770438"/>
            <a:ext cx="7515225" cy="1554162"/>
          </a:xfrm>
        </p:spPr>
        <p:txBody>
          <a:bodyPr/>
          <a:lstStyle/>
          <a:p>
            <a:r>
              <a:rPr lang="en-US" sz="2400">
                <a:latin typeface="Verdana" charset="0"/>
              </a:rPr>
              <a:t>Ideal for GPU processing</a:t>
            </a:r>
          </a:p>
          <a:p>
            <a:r>
              <a:rPr lang="en-US" sz="2400">
                <a:latin typeface="Verdana" charset="0"/>
              </a:rPr>
              <a:t>512x384 depthmap, 50 planes, 5 images:  50 Hz</a:t>
            </a:r>
          </a:p>
        </p:txBody>
      </p:sp>
      <p:sp>
        <p:nvSpPr>
          <p:cNvPr id="200707" name="Slide Number Placeholder 3"/>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547E064-A47F-6040-AD1F-03AA75F73258}" type="slidenum">
              <a:rPr lang="en-US" sz="1400">
                <a:latin typeface="Verdana" charset="0"/>
              </a:rPr>
              <a:pPr/>
              <a:t>93</a:t>
            </a:fld>
            <a:endParaRPr lang="en-US" sz="1400">
              <a:latin typeface="Verdana" charset="0"/>
            </a:endParaRPr>
          </a:p>
        </p:txBody>
      </p:sp>
      <p:pic>
        <p:nvPicPr>
          <p:cNvPr id="20070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1676400"/>
            <a:ext cx="37592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0709"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5800" y="1676400"/>
            <a:ext cx="37592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lanesweep-3.wmv" descr="/Users/pomarc/Dropbox/pomarc/Documents/Courses/computervision/planesweep-3.wmv">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a:xfrm>
            <a:off x="1143000" y="1828800"/>
            <a:ext cx="6251575" cy="4343400"/>
          </a:xfrm>
          <a:noFill/>
        </p:spPr>
      </p:pic>
      <p:pic>
        <p:nvPicPr>
          <p:cNvPr id="14"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86200" y="1524000"/>
            <a:ext cx="4775200" cy="3581400"/>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202755" name="Title 1"/>
          <p:cNvSpPr>
            <a:spLocks noGrp="1"/>
          </p:cNvSpPr>
          <p:nvPr>
            <p:ph type="title"/>
          </p:nvPr>
        </p:nvSpPr>
        <p:spPr/>
        <p:txBody>
          <a:bodyPr/>
          <a:lstStyle/>
          <a:p>
            <a:r>
              <a:rPr lang="en-US">
                <a:latin typeface="Verdana" charset="0"/>
              </a:rPr>
              <a:t>Plane Sweep Stereo</a:t>
            </a:r>
          </a:p>
        </p:txBody>
      </p:sp>
      <p:sp>
        <p:nvSpPr>
          <p:cNvPr id="202756" name="TextBox 4"/>
          <p:cNvSpPr txBox="1">
            <a:spLocks noChangeArrowheads="1"/>
          </p:cNvSpPr>
          <p:nvPr/>
        </p:nvSpPr>
        <p:spPr bwMode="auto">
          <a:xfrm>
            <a:off x="1219200" y="6091238"/>
            <a:ext cx="17716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Plane Sweep</a:t>
            </a:r>
          </a:p>
        </p:txBody>
      </p:sp>
      <p:sp>
        <p:nvSpPr>
          <p:cNvPr id="202757" name="TextBox 5"/>
          <p:cNvSpPr txBox="1">
            <a:spLocks noChangeArrowheads="1"/>
          </p:cNvSpPr>
          <p:nvPr/>
        </p:nvSpPr>
        <p:spPr bwMode="auto">
          <a:xfrm>
            <a:off x="4495800" y="6091238"/>
            <a:ext cx="28765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Matching Score (SAD)</a:t>
            </a:r>
          </a:p>
        </p:txBody>
      </p:sp>
      <p:sp>
        <p:nvSpPr>
          <p:cNvPr id="202758" name="TextBox 6"/>
          <p:cNvSpPr txBox="1">
            <a:spLocks noChangeArrowheads="1"/>
          </p:cNvSpPr>
          <p:nvPr/>
        </p:nvSpPr>
        <p:spPr bwMode="auto">
          <a:xfrm>
            <a:off x="4419600" y="1371600"/>
            <a:ext cx="34893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Images Projected on Plane</a:t>
            </a:r>
          </a:p>
        </p:txBody>
      </p:sp>
      <p:sp>
        <p:nvSpPr>
          <p:cNvPr id="202759" name="Slide Number Placeholder 8"/>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6D8FC85-EFD9-C54D-858C-19F08B4D34B5}" type="slidenum">
              <a:rPr lang="en-US" sz="1400">
                <a:latin typeface="Verdana" charset="0"/>
              </a:rPr>
              <a:pPr/>
              <a:t>94</a:t>
            </a:fld>
            <a:endParaRPr lang="en-US" sz="1400">
              <a:latin typeface="Verdana" charset="0"/>
            </a:endParaRPr>
          </a:p>
        </p:txBody>
      </p:sp>
      <p:sp>
        <p:nvSpPr>
          <p:cNvPr id="10" name="Rectangle 9"/>
          <p:cNvSpPr/>
          <p:nvPr/>
        </p:nvSpPr>
        <p:spPr>
          <a:xfrm>
            <a:off x="5867400" y="5334000"/>
            <a:ext cx="381000" cy="3810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Parallelogram 11"/>
          <p:cNvSpPr/>
          <p:nvPr/>
        </p:nvSpPr>
        <p:spPr>
          <a:xfrm rot="5400000" flipH="1">
            <a:off x="2935287" y="3998913"/>
            <a:ext cx="379413" cy="306388"/>
          </a:xfrm>
          <a:prstGeom prst="parallelogram">
            <a:avLst>
              <a:gd name="adj" fmla="val 21124"/>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0594" name="Picture 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886200" y="1524000"/>
            <a:ext cx="4775200" cy="3581400"/>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1059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mediacall" presetSubtype="0" fill="hold" nodeType="clickEffect">
                                  <p:stCondLst>
                                    <p:cond delay="0"/>
                                  </p:stCondLst>
                                  <p:childTnLst>
                                    <p:cmd type="call" cmd="playFrom(0.0)">
                                      <p:cBhvr>
                                        <p:cTn id="15" dur="239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6" fill="hold" display="0">
                  <p:stCondLst>
                    <p:cond delay="indefinite"/>
                  </p:stCondLst>
                  <p:endCondLst>
                    <p:cond evt="onNext" delay="0">
                      <p:tgtEl>
                        <p:sldTgt/>
                      </p:tgtEl>
                    </p:cond>
                    <p:cond evt="onPrev" delay="0">
                      <p:tgtEl>
                        <p:sldTgt/>
                      </p:tgtEl>
                    </p:cond>
                  </p:endCondLst>
                </p:cTn>
                <p:tgtEl>
                  <p:spTgt spid="13"/>
                </p:tgtEl>
              </p:cMediaNode>
            </p:video>
            <p:seq concurrent="1" nextAc="seek">
              <p:cTn id="17" restart="whenNotActive" fill="hold" evtFilter="cancelBubble" nodeType="interactiveSeq">
                <p:stCondLst>
                  <p:cond evt="onClick" delay="0">
                    <p:tgtEl>
                      <p:spTgt spid="13"/>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2" presetClass="mediacall" presetSubtype="0" fill="hold" nodeType="clickEffect">
                                  <p:stCondLst>
                                    <p:cond delay="0"/>
                                  </p:stCondLst>
                                  <p:childTnLst>
                                    <p:cmd type="call" cmd="togglePause">
                                      <p:cBhvr>
                                        <p:cTn id="21"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Title 1"/>
          <p:cNvSpPr>
            <a:spLocks noGrp="1"/>
          </p:cNvSpPr>
          <p:nvPr>
            <p:ph type="title"/>
          </p:nvPr>
        </p:nvSpPr>
        <p:spPr>
          <a:xfrm>
            <a:off x="1628775" y="0"/>
            <a:ext cx="7210425" cy="1143000"/>
          </a:xfrm>
        </p:spPr>
        <p:txBody>
          <a:bodyPr/>
          <a:lstStyle/>
          <a:p>
            <a:r>
              <a:rPr lang="en-US" sz="2800">
                <a:latin typeface="Verdana" charset="0"/>
              </a:rPr>
              <a:t>Window-Based Matching - Local Stereo</a:t>
            </a:r>
          </a:p>
        </p:txBody>
      </p:sp>
      <p:sp>
        <p:nvSpPr>
          <p:cNvPr id="205826" name="Content Placeholder 2"/>
          <p:cNvSpPr>
            <a:spLocks noGrp="1"/>
          </p:cNvSpPr>
          <p:nvPr>
            <p:ph idx="1"/>
          </p:nvPr>
        </p:nvSpPr>
        <p:spPr>
          <a:xfrm>
            <a:off x="1628775" y="1600200"/>
            <a:ext cx="7362825" cy="4800600"/>
          </a:xfrm>
        </p:spPr>
        <p:txBody>
          <a:bodyPr/>
          <a:lstStyle/>
          <a:p>
            <a:r>
              <a:rPr lang="en-US" sz="2400">
                <a:latin typeface="Verdana" charset="0"/>
              </a:rPr>
              <a:t>Pixel-to-pixel matching is ambiguous for local stereo</a:t>
            </a:r>
          </a:p>
          <a:p>
            <a:r>
              <a:rPr lang="en-US" sz="2400">
                <a:latin typeface="Verdana" charset="0"/>
              </a:rPr>
              <a:t>Use a matching window (SAD/SSD/NCC)</a:t>
            </a:r>
          </a:p>
          <a:p>
            <a:endParaRPr lang="en-US" sz="2400">
              <a:latin typeface="Verdana" charset="0"/>
            </a:endParaRPr>
          </a:p>
          <a:p>
            <a:endParaRPr lang="en-US" sz="2400">
              <a:latin typeface="Verdana" charset="0"/>
            </a:endParaRPr>
          </a:p>
          <a:p>
            <a:endParaRPr lang="en-US" sz="2400">
              <a:latin typeface="Verdana" charset="0"/>
            </a:endParaRPr>
          </a:p>
          <a:p>
            <a:endParaRPr lang="en-US" sz="2400">
              <a:latin typeface="Verdana" charset="0"/>
            </a:endParaRPr>
          </a:p>
          <a:p>
            <a:endParaRPr lang="en-US" sz="2400">
              <a:latin typeface="Verdana" charset="0"/>
            </a:endParaRPr>
          </a:p>
          <a:p>
            <a:endParaRPr lang="en-US" sz="2400">
              <a:latin typeface="Verdana" charset="0"/>
            </a:endParaRPr>
          </a:p>
          <a:p>
            <a:r>
              <a:rPr lang="en-US" sz="2400">
                <a:latin typeface="Verdana" charset="0"/>
              </a:rPr>
              <a:t>Assumes all pixels in window are on the plane</a:t>
            </a:r>
          </a:p>
        </p:txBody>
      </p:sp>
      <p:pic>
        <p:nvPicPr>
          <p:cNvPr id="205827"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68488" y="2970213"/>
            <a:ext cx="3011487" cy="215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828"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75250" y="2938463"/>
            <a:ext cx="3057525" cy="218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829" name="Slide Number Placeholder 6"/>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8E00C58D-44C1-7B45-AB22-31379EDCE41A}" type="slidenum">
              <a:rPr lang="en-US" sz="1400">
                <a:latin typeface="Verdana" charset="0"/>
              </a:rPr>
              <a:pPr/>
              <a:t>95</a:t>
            </a:fld>
            <a:endParaRPr lang="en-US" sz="1400">
              <a:latin typeface="Verdana"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a:xfrm>
            <a:off x="1454150" y="274638"/>
            <a:ext cx="7486650" cy="1143000"/>
          </a:xfrm>
        </p:spPr>
        <p:txBody>
          <a:bodyPr/>
          <a:lstStyle/>
          <a:p>
            <a:pPr eaLnBrk="1" hangingPunct="1"/>
            <a:r>
              <a:rPr lang="en-US" sz="3100">
                <a:latin typeface="ETH Light" charset="0"/>
              </a:rPr>
              <a:t>Multi-directional plane-sweeping stereo</a:t>
            </a:r>
          </a:p>
        </p:txBody>
      </p:sp>
      <p:sp>
        <p:nvSpPr>
          <p:cNvPr id="209922" name="Rectangle 3"/>
          <p:cNvSpPr>
            <a:spLocks noGrp="1" noChangeArrowheads="1"/>
          </p:cNvSpPr>
          <p:nvPr>
            <p:ph type="body" idx="1"/>
          </p:nvPr>
        </p:nvSpPr>
        <p:spPr>
          <a:xfrm>
            <a:off x="1628775" y="1524000"/>
            <a:ext cx="7083425" cy="4430713"/>
          </a:xfrm>
        </p:spPr>
        <p:txBody>
          <a:bodyPr/>
          <a:lstStyle/>
          <a:p>
            <a:pPr eaLnBrk="1" hangingPunct="1"/>
            <a:r>
              <a:rPr lang="en-US" sz="2500">
                <a:latin typeface="ETH Light" charset="0"/>
              </a:rPr>
              <a:t>Select best-cost over depths AND orientation</a:t>
            </a:r>
          </a:p>
          <a:p>
            <a:pPr lvl="1" eaLnBrk="1" hangingPunct="1">
              <a:buFontTx/>
              <a:buNone/>
            </a:pPr>
            <a:endParaRPr lang="en-US" sz="2200">
              <a:latin typeface="ETH Light" charset="0"/>
              <a:sym typeface="Symbol" charset="0"/>
            </a:endParaRPr>
          </a:p>
        </p:txBody>
      </p:sp>
      <p:pic>
        <p:nvPicPr>
          <p:cNvPr id="1656849" name="begijnhof.wmv">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085850" y="3873500"/>
            <a:ext cx="4476750" cy="298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9924" name="Rectangle 18"/>
          <p:cNvSpPr>
            <a:spLocks noChangeArrowheads="1"/>
          </p:cNvSpPr>
          <p:nvPr/>
        </p:nvSpPr>
        <p:spPr bwMode="auto">
          <a:xfrm>
            <a:off x="5778500" y="3881438"/>
            <a:ext cx="1700213"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8" rIns="91435" bIns="45718">
            <a:spAutoFit/>
          </a:bodyPr>
          <a:lstStyle/>
          <a:p>
            <a:pPr marL="169863" indent="-169863" eaLnBrk="0" hangingPunct="0"/>
            <a:r>
              <a:rPr lang="en-US" sz="1200">
                <a:solidFill>
                  <a:srgbClr val="000099"/>
                </a:solidFill>
                <a:sym typeface="Symbol" charset="0"/>
              </a:rPr>
              <a:t>3D model from </a:t>
            </a:r>
          </a:p>
          <a:p>
            <a:pPr marL="169863" indent="-169863" eaLnBrk="0" hangingPunct="0"/>
            <a:r>
              <a:rPr lang="en-US" sz="1200">
                <a:solidFill>
                  <a:srgbClr val="000099"/>
                </a:solidFill>
                <a:sym typeface="Symbol" charset="0"/>
              </a:rPr>
              <a:t>11 video frames </a:t>
            </a:r>
          </a:p>
          <a:p>
            <a:pPr marL="169863" indent="-169863" eaLnBrk="0" hangingPunct="0"/>
            <a:r>
              <a:rPr lang="en-US" sz="1200">
                <a:solidFill>
                  <a:srgbClr val="000099"/>
                </a:solidFill>
                <a:sym typeface="Symbol" charset="0"/>
              </a:rPr>
              <a:t>(hand-held)</a:t>
            </a:r>
          </a:p>
        </p:txBody>
      </p:sp>
      <p:pic>
        <p:nvPicPr>
          <p:cNvPr id="209925" name="Picture 19"/>
          <p:cNvPicPr>
            <a:picLocks noChangeAspect="1" noChangeArrowheads="1"/>
          </p:cNvPicPr>
          <p:nvPr/>
        </p:nvPicPr>
        <p:blipFill>
          <a:blip r:embed="rId6" cstate="email">
            <a:extLst>
              <a:ext uri="{28A0092B-C50C-407E-A947-70E740481C1C}">
                <a14:useLocalDpi xmlns:a14="http://schemas.microsoft.com/office/drawing/2010/main" val="0"/>
              </a:ext>
            </a:extLst>
          </a:blip>
          <a:srcRect r="51100" b="57611"/>
          <a:stretch>
            <a:fillRect/>
          </a:stretch>
        </p:blipFill>
        <p:spPr bwMode="auto">
          <a:xfrm>
            <a:off x="1085850" y="1955800"/>
            <a:ext cx="2362200" cy="185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9926" name="Picture 20" descr="depthmap"/>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386138" y="1955800"/>
            <a:ext cx="2298700" cy="178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9927" name="AutoShape 22"/>
          <p:cNvSpPr>
            <a:spLocks noChangeArrowheads="1"/>
          </p:cNvSpPr>
          <p:nvPr/>
        </p:nvSpPr>
        <p:spPr bwMode="auto">
          <a:xfrm flipV="1">
            <a:off x="8066088" y="3505200"/>
            <a:ext cx="914400" cy="228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350 w 21600"/>
              <a:gd name="T13" fmla="*/ 4350 h 21600"/>
              <a:gd name="T14" fmla="*/ 17250 w 21600"/>
              <a:gd name="T15" fmla="*/ 17250 h 21600"/>
            </a:gdLst>
            <a:ahLst/>
            <a:cxnLst>
              <a:cxn ang="T8">
                <a:pos x="T0" y="T1"/>
              </a:cxn>
              <a:cxn ang="T9">
                <a:pos x="T2" y="T3"/>
              </a:cxn>
              <a:cxn ang="T10">
                <a:pos x="T4" y="T5"/>
              </a:cxn>
              <a:cxn ang="T11">
                <a:pos x="T6" y="T7"/>
              </a:cxn>
            </a:cxnLst>
            <a:rect l="T12" t="T13" r="T14" b="T15"/>
            <a:pathLst>
              <a:path w="21600" h="21600">
                <a:moveTo>
                  <a:pt x="0" y="0"/>
                </a:moveTo>
                <a:lnTo>
                  <a:pt x="5100" y="21600"/>
                </a:lnTo>
                <a:lnTo>
                  <a:pt x="16500" y="21600"/>
                </a:lnTo>
                <a:lnTo>
                  <a:pt x="21600" y="0"/>
                </a:lnTo>
                <a:lnTo>
                  <a:pt x="0" y="0"/>
                </a:lnTo>
                <a:close/>
              </a:path>
            </a:pathLst>
          </a:custGeom>
          <a:solidFill>
            <a:srgbClr val="00FF00"/>
          </a:solidFill>
          <a:ln>
            <a:noFill/>
          </a:ln>
          <a:extLst>
            <a:ext uri="{91240B29-F687-4f45-9708-019B960494DF}">
              <a14:hiddenLine xmlns="" xmlns:a14="http://schemas.microsoft.com/office/drawing/2010/main" w="28575">
                <a:solidFill>
                  <a:srgbClr val="000000"/>
                </a:solidFill>
                <a:miter lim="800000"/>
                <a:headEnd/>
                <a:tailEnd/>
              </a14:hiddenLine>
            </a:ext>
          </a:extLst>
        </p:spPr>
        <p:txBody>
          <a:bodyPr wrap="none" lIns="91435" tIns="45718" rIns="91435" bIns="45718" anchor="ctr"/>
          <a:lstStyle/>
          <a:p>
            <a:endParaRPr lang="en-US"/>
          </a:p>
        </p:txBody>
      </p:sp>
      <p:sp>
        <p:nvSpPr>
          <p:cNvPr id="209928" name="AutoShape 24"/>
          <p:cNvSpPr>
            <a:spLocks noChangeArrowheads="1"/>
          </p:cNvSpPr>
          <p:nvPr/>
        </p:nvSpPr>
        <p:spPr bwMode="auto">
          <a:xfrm rot="5400000" flipV="1">
            <a:off x="7722394" y="3163094"/>
            <a:ext cx="914400" cy="22701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350 w 21600"/>
              <a:gd name="T13" fmla="*/ 4350 h 21600"/>
              <a:gd name="T14" fmla="*/ 17250 w 21600"/>
              <a:gd name="T15" fmla="*/ 17250 h 21600"/>
            </a:gdLst>
            <a:ahLst/>
            <a:cxnLst>
              <a:cxn ang="T8">
                <a:pos x="T0" y="T1"/>
              </a:cxn>
              <a:cxn ang="T9">
                <a:pos x="T2" y="T3"/>
              </a:cxn>
              <a:cxn ang="T10">
                <a:pos x="T4" y="T5"/>
              </a:cxn>
              <a:cxn ang="T11">
                <a:pos x="T6" y="T7"/>
              </a:cxn>
            </a:cxnLst>
            <a:rect l="T12" t="T13" r="T14" b="T15"/>
            <a:pathLst>
              <a:path w="21600" h="21600">
                <a:moveTo>
                  <a:pt x="0" y="0"/>
                </a:moveTo>
                <a:lnTo>
                  <a:pt x="5100" y="21600"/>
                </a:lnTo>
                <a:lnTo>
                  <a:pt x="16500" y="21600"/>
                </a:lnTo>
                <a:lnTo>
                  <a:pt x="21600" y="0"/>
                </a:lnTo>
                <a:lnTo>
                  <a:pt x="0" y="0"/>
                </a:lnTo>
                <a:close/>
              </a:path>
            </a:pathLst>
          </a:custGeom>
          <a:solidFill>
            <a:srgbClr val="FF3300"/>
          </a:solidFill>
          <a:ln>
            <a:noFill/>
          </a:ln>
          <a:extLst>
            <a:ext uri="{91240B29-F687-4f45-9708-019B960494DF}">
              <a14:hiddenLine xmlns="" xmlns:a14="http://schemas.microsoft.com/office/drawing/2010/main" w="28575">
                <a:solidFill>
                  <a:srgbClr val="000000"/>
                </a:solidFill>
                <a:miter lim="800000"/>
                <a:headEnd/>
                <a:tailEnd/>
              </a14:hiddenLine>
            </a:ext>
          </a:extLst>
        </p:spPr>
        <p:txBody>
          <a:bodyPr wrap="none" lIns="91435" tIns="45718" rIns="91435" bIns="45718" anchor="ctr"/>
          <a:lstStyle/>
          <a:p>
            <a:endParaRPr lang="en-US"/>
          </a:p>
        </p:txBody>
      </p:sp>
      <p:sp>
        <p:nvSpPr>
          <p:cNvPr id="209929" name="AutoShape 25"/>
          <p:cNvSpPr>
            <a:spLocks noChangeArrowheads="1"/>
          </p:cNvSpPr>
          <p:nvPr/>
        </p:nvSpPr>
        <p:spPr bwMode="auto">
          <a:xfrm rot="-5400000" flipH="1" flipV="1">
            <a:off x="8408988" y="3162300"/>
            <a:ext cx="914400" cy="228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350 w 21600"/>
              <a:gd name="T13" fmla="*/ 4350 h 21600"/>
              <a:gd name="T14" fmla="*/ 17250 w 21600"/>
              <a:gd name="T15" fmla="*/ 17250 h 21600"/>
            </a:gdLst>
            <a:ahLst/>
            <a:cxnLst>
              <a:cxn ang="T8">
                <a:pos x="T0" y="T1"/>
              </a:cxn>
              <a:cxn ang="T9">
                <a:pos x="T2" y="T3"/>
              </a:cxn>
              <a:cxn ang="T10">
                <a:pos x="T4" y="T5"/>
              </a:cxn>
              <a:cxn ang="T11">
                <a:pos x="T6" y="T7"/>
              </a:cxn>
            </a:cxnLst>
            <a:rect l="T12" t="T13" r="T14" b="T15"/>
            <a:pathLst>
              <a:path w="21600" h="21600">
                <a:moveTo>
                  <a:pt x="0" y="0"/>
                </a:moveTo>
                <a:lnTo>
                  <a:pt x="5100" y="21600"/>
                </a:lnTo>
                <a:lnTo>
                  <a:pt x="16500" y="21600"/>
                </a:lnTo>
                <a:lnTo>
                  <a:pt x="21600" y="0"/>
                </a:lnTo>
                <a:lnTo>
                  <a:pt x="0" y="0"/>
                </a:lnTo>
                <a:close/>
              </a:path>
            </a:pathLst>
          </a:custGeom>
          <a:solidFill>
            <a:srgbClr val="FF3300"/>
          </a:solidFill>
          <a:ln>
            <a:noFill/>
          </a:ln>
          <a:extLst>
            <a:ext uri="{91240B29-F687-4f45-9708-019B960494DF}">
              <a14:hiddenLine xmlns="" xmlns:a14="http://schemas.microsoft.com/office/drawing/2010/main" w="28575">
                <a:solidFill>
                  <a:srgbClr val="000000"/>
                </a:solidFill>
                <a:miter lim="800000"/>
                <a:headEnd/>
                <a:tailEnd/>
              </a14:hiddenLine>
            </a:ext>
          </a:extLst>
        </p:spPr>
        <p:txBody>
          <a:bodyPr wrap="none" lIns="91435" tIns="45718" rIns="91435" bIns="45718" anchor="ctr"/>
          <a:lstStyle/>
          <a:p>
            <a:endParaRPr lang="en-US"/>
          </a:p>
        </p:txBody>
      </p:sp>
      <p:sp>
        <p:nvSpPr>
          <p:cNvPr id="209930" name="Rectangle 26"/>
          <p:cNvSpPr>
            <a:spLocks noChangeArrowheads="1"/>
          </p:cNvSpPr>
          <p:nvPr/>
        </p:nvSpPr>
        <p:spPr bwMode="auto">
          <a:xfrm>
            <a:off x="8293100" y="3048000"/>
            <a:ext cx="458788" cy="457200"/>
          </a:xfrm>
          <a:prstGeom prst="rect">
            <a:avLst/>
          </a:prstGeom>
          <a:solidFill>
            <a:srgbClr val="0000FF"/>
          </a:solidFill>
          <a:ln>
            <a:noFill/>
          </a:ln>
          <a:extLst>
            <a:ext uri="{91240B29-F687-4f45-9708-019B960494DF}">
              <a14:hiddenLine xmlns="" xmlns:a14="http://schemas.microsoft.com/office/drawing/2010/main" w="28575">
                <a:solidFill>
                  <a:srgbClr val="000000"/>
                </a:solidFill>
                <a:miter lim="800000"/>
                <a:headEnd/>
                <a:tailEnd/>
              </a14:hiddenLine>
            </a:ext>
          </a:extLst>
        </p:spPr>
        <p:txBody>
          <a:bodyPr wrap="none" lIns="91435" tIns="45718" rIns="91435" bIns="45718" anchor="ctr"/>
          <a:lstStyle/>
          <a:p>
            <a:endParaRPr lang="en-US"/>
          </a:p>
        </p:txBody>
      </p:sp>
      <p:pic>
        <p:nvPicPr>
          <p:cNvPr id="209931" name="Picture 28"/>
          <p:cNvPicPr>
            <a:picLocks noChangeAspect="1" noChangeArrowheads="1"/>
          </p:cNvPicPr>
          <p:nvPr/>
        </p:nvPicPr>
        <p:blipFill>
          <a:blip r:embed="rId6" cstate="email">
            <a:extLst>
              <a:ext uri="{28A0092B-C50C-407E-A947-70E740481C1C}">
                <a14:useLocalDpi xmlns:a14="http://schemas.microsoft.com/office/drawing/2010/main" val="0"/>
              </a:ext>
            </a:extLst>
          </a:blip>
          <a:srcRect l="52054" b="57611"/>
          <a:stretch>
            <a:fillRect/>
          </a:stretch>
        </p:blipFill>
        <p:spPr bwMode="auto">
          <a:xfrm>
            <a:off x="5675313" y="1955800"/>
            <a:ext cx="2316162" cy="185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9932" name="Picture 5"/>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927725" y="4919663"/>
            <a:ext cx="3151188" cy="1239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9933" name="Rectangle 18"/>
          <p:cNvSpPr>
            <a:spLocks noChangeArrowheads="1"/>
          </p:cNvSpPr>
          <p:nvPr/>
        </p:nvSpPr>
        <p:spPr bwMode="auto">
          <a:xfrm>
            <a:off x="5678488" y="6043613"/>
            <a:ext cx="3705225" cy="265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8" rIns="91435" bIns="45718">
            <a:spAutoFit/>
          </a:bodyPr>
          <a:lstStyle/>
          <a:p>
            <a:pPr marL="169863" indent="-169863" eaLnBrk="0" hangingPunct="0"/>
            <a:r>
              <a:rPr lang="en-US" sz="1100">
                <a:solidFill>
                  <a:srgbClr val="000099"/>
                </a:solidFill>
                <a:sym typeface="Symbol" charset="0"/>
              </a:rPr>
              <a:t>Automatic computations of dominant orientations</a:t>
            </a:r>
          </a:p>
        </p:txBody>
      </p:sp>
      <p:sp>
        <p:nvSpPr>
          <p:cNvPr id="21" name="Text Box 10"/>
          <p:cNvSpPr txBox="1">
            <a:spLocks noChangeArrowheads="1"/>
          </p:cNvSpPr>
          <p:nvPr/>
        </p:nvSpPr>
        <p:spPr bwMode="auto">
          <a:xfrm>
            <a:off x="4959350" y="1066800"/>
            <a:ext cx="3838575" cy="354013"/>
          </a:xfrm>
          <a:prstGeom prst="rect">
            <a:avLst/>
          </a:prstGeom>
          <a:noFill/>
          <a:ln w="9525">
            <a:noFill/>
            <a:miter lim="800000"/>
            <a:headEnd/>
            <a:tailEnd/>
          </a:ln>
        </p:spPr>
        <p:txBody>
          <a:bodyPr wrap="none" lIns="91435" tIns="45718" rIns="91435" bIns="45718">
            <a:spAutoFit/>
          </a:bodyPr>
          <a:lstStyle/>
          <a:p>
            <a:pPr>
              <a:defRPr/>
            </a:pPr>
            <a:r>
              <a:rPr lang="en-US" sz="1700" dirty="0">
                <a:solidFill>
                  <a:schemeClr val="accent2"/>
                </a:solidFill>
                <a:latin typeface="+mn-lt"/>
                <a:ea typeface="+mn-ea"/>
                <a:cs typeface="+mn-cs"/>
                <a:sym typeface="Helvetica" pitchFamily="64" charset="0"/>
              </a:rPr>
              <a:t>(Gallup, </a:t>
            </a:r>
            <a:r>
              <a:rPr lang="en-US" sz="1700" dirty="0" err="1">
                <a:solidFill>
                  <a:schemeClr val="accent2"/>
                </a:solidFill>
                <a:latin typeface="+mn-lt"/>
                <a:ea typeface="+mn-ea"/>
                <a:cs typeface="+mn-cs"/>
                <a:sym typeface="Helvetica" pitchFamily="64" charset="0"/>
              </a:rPr>
              <a:t>Frahm</a:t>
            </a:r>
            <a:r>
              <a:rPr lang="en-US" sz="1700" dirty="0">
                <a:solidFill>
                  <a:schemeClr val="accent2"/>
                </a:solidFill>
                <a:latin typeface="+mn-lt"/>
                <a:ea typeface="+mn-ea"/>
                <a:cs typeface="+mn-cs"/>
                <a:sym typeface="Helvetica" pitchFamily="64" charset="0"/>
              </a:rPr>
              <a:t> &amp; </a:t>
            </a:r>
            <a:r>
              <a:rPr lang="en-US" sz="1700" dirty="0" err="1">
                <a:solidFill>
                  <a:schemeClr val="accent2"/>
                </a:solidFill>
                <a:latin typeface="+mn-lt"/>
                <a:ea typeface="+mn-ea"/>
                <a:cs typeface="+mn-cs"/>
                <a:sym typeface="Helvetica" pitchFamily="64" charset="0"/>
              </a:rPr>
              <a:t>Pollefeys</a:t>
            </a:r>
            <a:r>
              <a:rPr lang="en-US" sz="1700" dirty="0">
                <a:solidFill>
                  <a:schemeClr val="accent2"/>
                </a:solidFill>
                <a:latin typeface="+mn-lt"/>
                <a:ea typeface="+mn-ea"/>
                <a:cs typeface="+mn-cs"/>
                <a:sym typeface="Helvetica" pitchFamily="64" charset="0"/>
              </a:rPr>
              <a:t>, CVPR07)</a:t>
            </a: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656849"/>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656849"/>
                                        </p:tgtEl>
                                      </p:cBhvr>
                                    </p:cmd>
                                  </p:childTnLst>
                                </p:cTn>
                              </p:par>
                            </p:childTnLst>
                          </p:cTn>
                        </p:par>
                      </p:childTnLst>
                    </p:cTn>
                  </p:par>
                </p:childTnLst>
              </p:cTn>
              <p:nextCondLst>
                <p:cond evt="onClick" delay="0">
                  <p:tgtEl>
                    <p:spTgt spid="1656849"/>
                  </p:tgtEl>
                </p:cond>
              </p:nextCondLst>
            </p:seq>
            <p:video>
              <p:cMediaNode>
                <p:cTn id="7" fill="hold" display="0">
                  <p:stCondLst>
                    <p:cond delay="indefinite"/>
                  </p:stCondLst>
                  <p:endCondLst>
                    <p:cond evt="onNext" delay="0">
                      <p:tgtEl>
                        <p:sldTgt/>
                      </p:tgtEl>
                    </p:cond>
                    <p:cond evt="onPrev" delay="0">
                      <p:tgtEl>
                        <p:sldTgt/>
                      </p:tgtEl>
                    </p:cond>
                  </p:endCondLst>
                </p:cTn>
                <p:tgtEl>
                  <p:spTgt spid="1656849"/>
                </p:tgtEl>
              </p:cMediaNode>
            </p:vide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Title 4"/>
          <p:cNvSpPr>
            <a:spLocks noGrp="1"/>
          </p:cNvSpPr>
          <p:nvPr>
            <p:ph type="title"/>
          </p:nvPr>
        </p:nvSpPr>
        <p:spPr/>
        <p:txBody>
          <a:bodyPr/>
          <a:lstStyle/>
          <a:p>
            <a:r>
              <a:rPr lang="en-US">
                <a:latin typeface="Verdana" charset="0"/>
              </a:rPr>
              <a:t>Plane Priors and Quicksweep</a:t>
            </a:r>
          </a:p>
        </p:txBody>
      </p:sp>
      <p:grpSp>
        <p:nvGrpSpPr>
          <p:cNvPr id="211970" name="Group 16"/>
          <p:cNvGrpSpPr>
            <a:grpSpLocks/>
          </p:cNvGrpSpPr>
          <p:nvPr/>
        </p:nvGrpSpPr>
        <p:grpSpPr bwMode="auto">
          <a:xfrm>
            <a:off x="762000" y="2286000"/>
            <a:ext cx="5257800" cy="3200400"/>
            <a:chOff x="29879925" y="15716250"/>
            <a:chExt cx="12853988" cy="9192099"/>
          </a:xfrm>
        </p:grpSpPr>
        <p:sp>
          <p:nvSpPr>
            <p:cNvPr id="211975" name="Text Box 131"/>
            <p:cNvSpPr txBox="1">
              <a:spLocks noChangeArrowheads="1"/>
            </p:cNvSpPr>
            <p:nvPr/>
          </p:nvSpPr>
          <p:spPr bwMode="auto">
            <a:xfrm>
              <a:off x="30632399" y="23914104"/>
              <a:ext cx="4486795" cy="994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389438" eaLnBrk="0" hangingPunct="0">
                <a:defRPr sz="2400">
                  <a:solidFill>
                    <a:schemeClr val="tx1"/>
                  </a:solidFill>
                  <a:latin typeface="Times New Roman" charset="0"/>
                  <a:ea typeface="ＭＳ Ｐゴシック" charset="0"/>
                  <a:cs typeface="ＭＳ Ｐゴシック" charset="0"/>
                </a:defRPr>
              </a:lvl1pPr>
              <a:lvl2pPr marL="742950" indent="-285750" defTabSz="4389438" eaLnBrk="0" hangingPunct="0">
                <a:defRPr sz="2400">
                  <a:solidFill>
                    <a:schemeClr val="tx1"/>
                  </a:solidFill>
                  <a:latin typeface="Times New Roman" charset="0"/>
                  <a:ea typeface="ＭＳ Ｐゴシック" charset="0"/>
                </a:defRPr>
              </a:lvl2pPr>
              <a:lvl3pPr marL="1143000" indent="-228600" defTabSz="4389438" eaLnBrk="0" hangingPunct="0">
                <a:defRPr sz="2400">
                  <a:solidFill>
                    <a:schemeClr val="tx1"/>
                  </a:solidFill>
                  <a:latin typeface="Times New Roman" charset="0"/>
                  <a:ea typeface="ＭＳ Ｐゴシック" charset="0"/>
                </a:defRPr>
              </a:lvl3pPr>
              <a:lvl4pPr marL="1600200" indent="-228600" defTabSz="4389438" eaLnBrk="0" hangingPunct="0">
                <a:defRPr sz="2400">
                  <a:solidFill>
                    <a:schemeClr val="tx1"/>
                  </a:solidFill>
                  <a:latin typeface="Times New Roman" charset="0"/>
                  <a:ea typeface="ＭＳ Ｐゴシック" charset="0"/>
                </a:defRPr>
              </a:lvl4pPr>
              <a:lvl5pPr marL="2057400" indent="-228600" defTabSz="4389438" eaLnBrk="0" hangingPunct="0">
                <a:defRPr sz="2400">
                  <a:solidFill>
                    <a:schemeClr val="tx1"/>
                  </a:solidFill>
                  <a:latin typeface="Times New Roman" charset="0"/>
                  <a:ea typeface="ＭＳ Ｐゴシック" charset="0"/>
                </a:defRPr>
              </a:lvl5pPr>
              <a:lvl6pPr marL="2514600" indent="-228600" defTabSz="43894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43894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43894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4389438"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without plane prior</a:t>
              </a:r>
            </a:p>
          </p:txBody>
        </p:sp>
        <p:sp>
          <p:nvSpPr>
            <p:cNvPr id="211976" name="Text Box 132"/>
            <p:cNvSpPr txBox="1">
              <a:spLocks noChangeArrowheads="1"/>
            </p:cNvSpPr>
            <p:nvPr/>
          </p:nvSpPr>
          <p:spPr bwMode="auto">
            <a:xfrm>
              <a:off x="37445950" y="23904579"/>
              <a:ext cx="3763538" cy="994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389438" eaLnBrk="0" hangingPunct="0">
                <a:defRPr sz="2400">
                  <a:solidFill>
                    <a:schemeClr val="tx1"/>
                  </a:solidFill>
                  <a:latin typeface="Times New Roman" charset="0"/>
                  <a:ea typeface="ＭＳ Ｐゴシック" charset="0"/>
                  <a:cs typeface="ＭＳ Ｐゴシック" charset="0"/>
                </a:defRPr>
              </a:lvl1pPr>
              <a:lvl2pPr marL="742950" indent="-285750" defTabSz="4389438" eaLnBrk="0" hangingPunct="0">
                <a:defRPr sz="2400">
                  <a:solidFill>
                    <a:schemeClr val="tx1"/>
                  </a:solidFill>
                  <a:latin typeface="Times New Roman" charset="0"/>
                  <a:ea typeface="ＭＳ Ｐゴシック" charset="0"/>
                </a:defRPr>
              </a:lvl2pPr>
              <a:lvl3pPr marL="1143000" indent="-228600" defTabSz="4389438" eaLnBrk="0" hangingPunct="0">
                <a:defRPr sz="2400">
                  <a:solidFill>
                    <a:schemeClr val="tx1"/>
                  </a:solidFill>
                  <a:latin typeface="Times New Roman" charset="0"/>
                  <a:ea typeface="ＭＳ Ｐゴシック" charset="0"/>
                </a:defRPr>
              </a:lvl3pPr>
              <a:lvl4pPr marL="1600200" indent="-228600" defTabSz="4389438" eaLnBrk="0" hangingPunct="0">
                <a:defRPr sz="2400">
                  <a:solidFill>
                    <a:schemeClr val="tx1"/>
                  </a:solidFill>
                  <a:latin typeface="Times New Roman" charset="0"/>
                  <a:ea typeface="ＭＳ Ｐゴシック" charset="0"/>
                </a:defRPr>
              </a:lvl4pPr>
              <a:lvl5pPr marL="2057400" indent="-228600" defTabSz="4389438" eaLnBrk="0" hangingPunct="0">
                <a:defRPr sz="2400">
                  <a:solidFill>
                    <a:schemeClr val="tx1"/>
                  </a:solidFill>
                  <a:latin typeface="Times New Roman" charset="0"/>
                  <a:ea typeface="ＭＳ Ｐゴシック" charset="0"/>
                </a:defRPr>
              </a:lvl5pPr>
              <a:lvl6pPr marL="2514600" indent="-228600" defTabSz="4389438"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4389438"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4389438"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4389438"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a:t>with plane prior</a:t>
              </a:r>
            </a:p>
          </p:txBody>
        </p:sp>
        <p:pic>
          <p:nvPicPr>
            <p:cNvPr id="211977" name="Picture 260" descr="prior-with"/>
            <p:cNvPicPr>
              <a:picLocks noChangeAspect="1" noChangeArrowheads="1"/>
            </p:cNvPicPr>
            <p:nvPr/>
          </p:nvPicPr>
          <p:blipFill>
            <a:blip r:embed="rId4" cstate="email">
              <a:lum bright="40000" contrast="60000"/>
              <a:extLst>
                <a:ext uri="{28A0092B-C50C-407E-A947-70E740481C1C}">
                  <a14:useLocalDpi xmlns:a14="http://schemas.microsoft.com/office/drawing/2010/main" val="0"/>
                </a:ext>
              </a:extLst>
            </a:blip>
            <a:srcRect/>
            <a:stretch>
              <a:fillRect/>
            </a:stretch>
          </p:blipFill>
          <p:spPr bwMode="auto">
            <a:xfrm>
              <a:off x="36407725" y="18881725"/>
              <a:ext cx="5646738"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1978" name="Picture 261" descr="prior-without"/>
            <p:cNvPicPr>
              <a:picLocks noChangeAspect="1" noChangeArrowheads="1"/>
            </p:cNvPicPr>
            <p:nvPr/>
          </p:nvPicPr>
          <p:blipFill>
            <a:blip r:embed="rId5" cstate="email">
              <a:lum bright="40000" contrast="60000"/>
              <a:extLst>
                <a:ext uri="{28A0092B-C50C-407E-A947-70E740481C1C}">
                  <a14:useLocalDpi xmlns:a14="http://schemas.microsoft.com/office/drawing/2010/main" val="0"/>
                </a:ext>
              </a:extLst>
            </a:blip>
            <a:srcRect/>
            <a:stretch>
              <a:fillRect/>
            </a:stretch>
          </p:blipFill>
          <p:spPr bwMode="auto">
            <a:xfrm>
              <a:off x="29879925" y="18881725"/>
              <a:ext cx="5807075" cy="4951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1979" name="Picture 288"/>
            <p:cNvPicPr>
              <a:picLocks noChangeAspect="1" noChangeArrowheads="1"/>
            </p:cNvPicPr>
            <p:nvPr/>
          </p:nvPicPr>
          <p:blipFill>
            <a:blip r:embed="rId6" cstate="email">
              <a:lum bright="40000" contrast="60000"/>
              <a:extLst>
                <a:ext uri="{28A0092B-C50C-407E-A947-70E740481C1C}">
                  <a14:useLocalDpi xmlns:a14="http://schemas.microsoft.com/office/drawing/2010/main" val="0"/>
                </a:ext>
              </a:extLst>
            </a:blip>
            <a:srcRect/>
            <a:stretch>
              <a:fillRect/>
            </a:stretch>
          </p:blipFill>
          <p:spPr bwMode="auto">
            <a:xfrm>
              <a:off x="29887863" y="15832138"/>
              <a:ext cx="3436937" cy="2774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1980" name="Oval 290"/>
            <p:cNvSpPr>
              <a:spLocks noChangeArrowheads="1"/>
            </p:cNvSpPr>
            <p:nvPr/>
          </p:nvSpPr>
          <p:spPr bwMode="auto">
            <a:xfrm>
              <a:off x="32487981" y="17248267"/>
              <a:ext cx="430420" cy="582534"/>
            </a:xfrm>
            <a:prstGeom prst="ellipse">
              <a:avLst/>
            </a:prstGeom>
            <a:noFill/>
            <a:ln w="7620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211981" name="Picture 293" descr="piro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3585150" y="15716250"/>
              <a:ext cx="9148763" cy="300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aphicFrame>
        <p:nvGraphicFramePr>
          <p:cNvPr id="211971" name="Object 2"/>
          <p:cNvGraphicFramePr>
            <a:graphicFrameLocks noChangeAspect="1"/>
          </p:cNvGraphicFramePr>
          <p:nvPr/>
        </p:nvGraphicFramePr>
        <p:xfrm>
          <a:off x="5791200" y="2590800"/>
          <a:ext cx="3276600" cy="457200"/>
        </p:xfrm>
        <a:graphic>
          <a:graphicData uri="http://schemas.openxmlformats.org/presentationml/2006/ole">
            <mc:AlternateContent xmlns:mc="http://schemas.openxmlformats.org/markup-compatibility/2006">
              <mc:Choice xmlns:v="urn:schemas-microsoft-com:vml" Requires="v">
                <p:oleObj spid="_x0000_s212004" name="Equation" r:id="rId8" imgW="1638300" imgH="228600" progId="Equation.3">
                  <p:embed/>
                </p:oleObj>
              </mc:Choice>
              <mc:Fallback>
                <p:oleObj name="Equation" r:id="rId8" imgW="1638300" imgH="228600"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2590800"/>
                        <a:ext cx="3276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211972" name="Picture 3"/>
          <p:cNvPicPr>
            <a:picLocks noGrp="1" noChangeAspect="1" noChangeArrowheads="1"/>
          </p:cNvPicPr>
          <p:nvPr>
            <p:ph idx="1"/>
          </p:nvPr>
        </p:nvPicPr>
        <p:blipFill>
          <a:blip r:embed="rId10" cstate="email">
            <a:extLst>
              <a:ext uri="{28A0092B-C50C-407E-A947-70E740481C1C}">
                <a14:useLocalDpi xmlns:a14="http://schemas.microsoft.com/office/drawing/2010/main" val="0"/>
              </a:ext>
            </a:extLst>
          </a:blip>
          <a:srcRect/>
          <a:stretch>
            <a:fillRect/>
          </a:stretch>
        </p:blipFill>
        <p:spPr>
          <a:xfrm>
            <a:off x="6172200" y="3505200"/>
            <a:ext cx="2674938" cy="2514600"/>
          </a:xfrm>
        </p:spPr>
      </p:pic>
      <p:sp>
        <p:nvSpPr>
          <p:cNvPr id="211973" name="TextBox 28"/>
          <p:cNvSpPr txBox="1">
            <a:spLocks noChangeArrowheads="1"/>
          </p:cNvSpPr>
          <p:nvPr/>
        </p:nvSpPr>
        <p:spPr bwMode="auto">
          <a:xfrm>
            <a:off x="1870075" y="1544638"/>
            <a:ext cx="45847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Use SfM points as a prior for stereo</a:t>
            </a:r>
          </a:p>
        </p:txBody>
      </p:sp>
      <p:sp>
        <p:nvSpPr>
          <p:cNvPr id="211974" name="TextBox 29"/>
          <p:cNvSpPr txBox="1">
            <a:spLocks noChangeArrowheads="1"/>
          </p:cNvSpPr>
          <p:nvPr/>
        </p:nvSpPr>
        <p:spPr bwMode="auto">
          <a:xfrm>
            <a:off x="1628775" y="5756275"/>
            <a:ext cx="5895975"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For real-time:  </a:t>
            </a:r>
          </a:p>
          <a:p>
            <a:pPr eaLnBrk="1" hangingPunct="1"/>
            <a:r>
              <a:rPr lang="en-US"/>
              <a:t>test only the planes with high prior probability</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p:cNvSpPr>
            <a:spLocks noGrp="1"/>
          </p:cNvSpPr>
          <p:nvPr>
            <p:ph type="title"/>
          </p:nvPr>
        </p:nvSpPr>
        <p:spPr>
          <a:xfrm>
            <a:off x="1628775" y="595313"/>
            <a:ext cx="7502525" cy="990600"/>
          </a:xfrm>
        </p:spPr>
        <p:txBody>
          <a:bodyPr/>
          <a:lstStyle/>
          <a:p>
            <a:r>
              <a:rPr lang="en-US" sz="2800">
                <a:latin typeface="Verdana" charset="0"/>
              </a:rPr>
              <a:t>Selecting Best Depth / Surface Normal</a:t>
            </a:r>
          </a:p>
        </p:txBody>
      </p:sp>
      <p:sp>
        <p:nvSpPr>
          <p:cNvPr id="3" name="Content Placeholder 2"/>
          <p:cNvSpPr>
            <a:spLocks noGrp="1"/>
          </p:cNvSpPr>
          <p:nvPr>
            <p:ph idx="1"/>
          </p:nvPr>
        </p:nvSpPr>
        <p:spPr/>
        <p:txBody>
          <a:bodyPr/>
          <a:lstStyle/>
          <a:p>
            <a:pPr marL="438912" indent="-320040">
              <a:spcBef>
                <a:spcPts val="0"/>
              </a:spcBef>
              <a:buClr>
                <a:srgbClr val="F0AD00"/>
              </a:buClr>
              <a:buSzPct val="80000"/>
              <a:buFont typeface="Wingdings 2"/>
              <a:buChar char=""/>
              <a:defRPr/>
            </a:pPr>
            <a:r>
              <a:rPr lang="en-US" dirty="0">
                <a:solidFill>
                  <a:prstClr val="black"/>
                </a:solidFill>
                <a:latin typeface="Corbel"/>
                <a:ea typeface="+mn-ea"/>
                <a:cs typeface="+mn-cs"/>
              </a:rPr>
              <a:t>Combining multiple sweeps</a:t>
            </a:r>
          </a:p>
          <a:p>
            <a:pPr>
              <a:defRPr/>
            </a:pPr>
            <a:endParaRPr lang="en-US" dirty="0">
              <a:ea typeface="+mn-ea"/>
              <a:cs typeface="+mn-cs"/>
            </a:endParaRPr>
          </a:p>
        </p:txBody>
      </p:sp>
      <p:pic>
        <p:nvPicPr>
          <p:cNvPr id="214019" name="Picture 2" descr="hoogstraat01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 y="2590800"/>
            <a:ext cx="1828800" cy="1371600"/>
          </a:xfrm>
          <a:prstGeom prst="rect">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214020" name="TextBox 7"/>
          <p:cNvSpPr txBox="1">
            <a:spLocks noChangeArrowheads="1"/>
          </p:cNvSpPr>
          <p:nvPr/>
        </p:nvSpPr>
        <p:spPr bwMode="auto">
          <a:xfrm>
            <a:off x="3505200" y="3962400"/>
            <a:ext cx="9794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Sweep 1</a:t>
            </a:r>
          </a:p>
        </p:txBody>
      </p:sp>
      <p:sp>
        <p:nvSpPr>
          <p:cNvPr id="214021" name="TextBox 8"/>
          <p:cNvSpPr txBox="1">
            <a:spLocks noChangeArrowheads="1"/>
          </p:cNvSpPr>
          <p:nvPr/>
        </p:nvSpPr>
        <p:spPr bwMode="auto">
          <a:xfrm>
            <a:off x="5497513" y="3962400"/>
            <a:ext cx="993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Sweep 2</a:t>
            </a:r>
          </a:p>
        </p:txBody>
      </p:sp>
      <p:sp>
        <p:nvSpPr>
          <p:cNvPr id="214022" name="TextBox 9"/>
          <p:cNvSpPr txBox="1">
            <a:spLocks noChangeArrowheads="1"/>
          </p:cNvSpPr>
          <p:nvPr/>
        </p:nvSpPr>
        <p:spPr bwMode="auto">
          <a:xfrm>
            <a:off x="7467600" y="3962400"/>
            <a:ext cx="9794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Sweep 3</a:t>
            </a:r>
          </a:p>
        </p:txBody>
      </p:sp>
      <p:sp>
        <p:nvSpPr>
          <p:cNvPr id="214023" name="TextBox 10"/>
          <p:cNvSpPr txBox="1">
            <a:spLocks noChangeArrowheads="1"/>
          </p:cNvSpPr>
          <p:nvPr/>
        </p:nvSpPr>
        <p:spPr bwMode="auto">
          <a:xfrm>
            <a:off x="381000" y="4495800"/>
            <a:ext cx="16002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How to combine sweeps?</a:t>
            </a:r>
          </a:p>
        </p:txBody>
      </p:sp>
      <p:pic>
        <p:nvPicPr>
          <p:cNvPr id="214024"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48200" y="4495800"/>
            <a:ext cx="18288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4025" name="TextBox 12"/>
          <p:cNvSpPr txBox="1">
            <a:spLocks noChangeArrowheads="1"/>
          </p:cNvSpPr>
          <p:nvPr/>
        </p:nvSpPr>
        <p:spPr bwMode="auto">
          <a:xfrm>
            <a:off x="4572000" y="5878513"/>
            <a:ext cx="16065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Global labeling</a:t>
            </a:r>
          </a:p>
        </p:txBody>
      </p:sp>
      <p:sp>
        <p:nvSpPr>
          <p:cNvPr id="14" name="Rectangle 13"/>
          <p:cNvSpPr/>
          <p:nvPr/>
        </p:nvSpPr>
        <p:spPr>
          <a:xfrm>
            <a:off x="3352800" y="4038600"/>
            <a:ext cx="152400" cy="152400"/>
          </a:xfrm>
          <a:prstGeom prst="rect">
            <a:avLst/>
          </a:prstGeom>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5" name="Rectangle 14"/>
          <p:cNvSpPr/>
          <p:nvPr/>
        </p:nvSpPr>
        <p:spPr>
          <a:xfrm>
            <a:off x="5334000" y="4038600"/>
            <a:ext cx="152400" cy="152400"/>
          </a:xfrm>
          <a:prstGeom prst="rect">
            <a:avLst/>
          </a:prstGeom>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16" name="Rectangle 15"/>
          <p:cNvSpPr/>
          <p:nvPr/>
        </p:nvSpPr>
        <p:spPr>
          <a:xfrm>
            <a:off x="7315200" y="4038600"/>
            <a:ext cx="152400" cy="152400"/>
          </a:xfrm>
          <a:prstGeom prst="rect">
            <a:avLst/>
          </a:prstGeom>
          <a:solidFill>
            <a:srgbClr val="00B0F0"/>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214029" name="TextBox 16"/>
          <p:cNvSpPr txBox="1">
            <a:spLocks noChangeArrowheads="1"/>
          </p:cNvSpPr>
          <p:nvPr/>
        </p:nvSpPr>
        <p:spPr bwMode="auto">
          <a:xfrm>
            <a:off x="6553200" y="4419600"/>
            <a:ext cx="2286000" cy="1477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1800"/>
              <a:t>Graph Cut:</a:t>
            </a:r>
          </a:p>
          <a:p>
            <a:pPr eaLnBrk="1" hangingPunct="1"/>
            <a:r>
              <a:rPr lang="en-US" sz="1800"/>
              <a:t>1-2 seconds </a:t>
            </a:r>
          </a:p>
          <a:p>
            <a:pPr eaLnBrk="1" hangingPunct="1"/>
            <a:endParaRPr lang="en-US" sz="1800"/>
          </a:p>
          <a:p>
            <a:pPr eaLnBrk="1" hangingPunct="1"/>
            <a:r>
              <a:rPr lang="en-US" sz="1800"/>
              <a:t>Continuous Formulation:  45 ms</a:t>
            </a:r>
          </a:p>
        </p:txBody>
      </p:sp>
      <p:pic>
        <p:nvPicPr>
          <p:cNvPr id="214030" name="Picture 5"/>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981200" y="4495800"/>
            <a:ext cx="18288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4031" name="TextBox 18"/>
          <p:cNvSpPr txBox="1">
            <a:spLocks noChangeArrowheads="1"/>
          </p:cNvSpPr>
          <p:nvPr/>
        </p:nvSpPr>
        <p:spPr bwMode="auto">
          <a:xfrm>
            <a:off x="1905000" y="5867400"/>
            <a:ext cx="15986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Local best cost</a:t>
            </a:r>
          </a:p>
        </p:txBody>
      </p:sp>
      <p:grpSp>
        <p:nvGrpSpPr>
          <p:cNvPr id="214032" name="Group 20"/>
          <p:cNvGrpSpPr>
            <a:grpSpLocks/>
          </p:cNvGrpSpPr>
          <p:nvPr/>
        </p:nvGrpSpPr>
        <p:grpSpPr bwMode="auto">
          <a:xfrm>
            <a:off x="2209800" y="2895600"/>
            <a:ext cx="685800" cy="838200"/>
            <a:chOff x="2286000" y="3124200"/>
            <a:chExt cx="685800" cy="838200"/>
          </a:xfrm>
        </p:grpSpPr>
        <p:sp>
          <p:nvSpPr>
            <p:cNvPr id="22" name="Trapezoid 21"/>
            <p:cNvSpPr/>
            <p:nvPr/>
          </p:nvSpPr>
          <p:spPr>
            <a:xfrm>
              <a:off x="2286000" y="3657600"/>
              <a:ext cx="685800" cy="304800"/>
            </a:xfrm>
            <a:prstGeom prst="trapezoid">
              <a:avLst>
                <a:gd name="adj" fmla="val 57812"/>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Trapezoid 22"/>
            <p:cNvSpPr/>
            <p:nvPr/>
          </p:nvSpPr>
          <p:spPr>
            <a:xfrm rot="5400000">
              <a:off x="1981200" y="3429000"/>
              <a:ext cx="838200" cy="228600"/>
            </a:xfrm>
            <a:prstGeom prst="trapezoid">
              <a:avLst>
                <a:gd name="adj" fmla="val 102084"/>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Trapezoid 23"/>
            <p:cNvSpPr/>
            <p:nvPr/>
          </p:nvSpPr>
          <p:spPr>
            <a:xfrm rot="16200000">
              <a:off x="2438400" y="3429000"/>
              <a:ext cx="838200" cy="228600"/>
            </a:xfrm>
            <a:prstGeom prst="trapezoid">
              <a:avLst>
                <a:gd name="adj" fmla="val 104168"/>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ectangle 24"/>
            <p:cNvSpPr/>
            <p:nvPr/>
          </p:nvSpPr>
          <p:spPr>
            <a:xfrm>
              <a:off x="2514600" y="3352800"/>
              <a:ext cx="228600" cy="381000"/>
            </a:xfrm>
            <a:prstGeom prst="rect">
              <a:avLst/>
            </a:prstGeom>
            <a:solidFill>
              <a:srgbClr val="0070C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14033" name="Group 25"/>
          <p:cNvGrpSpPr>
            <a:grpSpLocks/>
          </p:cNvGrpSpPr>
          <p:nvPr/>
        </p:nvGrpSpPr>
        <p:grpSpPr bwMode="auto">
          <a:xfrm>
            <a:off x="1066800" y="3276600"/>
            <a:ext cx="152400" cy="423863"/>
            <a:chOff x="2460625" y="3311525"/>
            <a:chExt cx="201613" cy="576262"/>
          </a:xfrm>
        </p:grpSpPr>
        <p:sp>
          <p:nvSpPr>
            <p:cNvPr id="214043" name="Line 7"/>
            <p:cNvSpPr>
              <a:spLocks noChangeShapeType="1"/>
            </p:cNvSpPr>
            <p:nvPr/>
          </p:nvSpPr>
          <p:spPr bwMode="auto">
            <a:xfrm flipH="1" flipV="1">
              <a:off x="2549525" y="3311525"/>
              <a:ext cx="17463" cy="547687"/>
            </a:xfrm>
            <a:prstGeom prst="line">
              <a:avLst/>
            </a:prstGeom>
            <a:noFill/>
            <a:ln w="28575">
              <a:solidFill>
                <a:srgbClr val="00FF00"/>
              </a:solidFill>
              <a:round/>
              <a:headEnd/>
              <a:tailEnd type="triangle" w="med" len="med"/>
            </a:ln>
            <a:extLst>
              <a:ext uri="{909E8E84-426E-40dd-AFC4-6F175D3DCCD1}">
                <a14:hiddenFill xmlns="" xmlns:a14="http://schemas.microsoft.com/office/drawing/2010/main">
                  <a:noFill/>
                </a14:hiddenFill>
              </a:ext>
            </a:extLst>
          </p:spPr>
          <p:txBody>
            <a:bodyPr wrap="none" lIns="82945" tIns="41473" rIns="82945" bIns="41473" anchor="ctr"/>
            <a:lstStyle/>
            <a:p>
              <a:endParaRPr lang="en-US"/>
            </a:p>
          </p:txBody>
        </p:sp>
        <p:sp>
          <p:nvSpPr>
            <p:cNvPr id="214044" name="Oval 10"/>
            <p:cNvSpPr>
              <a:spLocks noChangeArrowheads="1"/>
            </p:cNvSpPr>
            <p:nvPr/>
          </p:nvSpPr>
          <p:spPr bwMode="auto">
            <a:xfrm>
              <a:off x="2460625" y="3830637"/>
              <a:ext cx="201613" cy="57150"/>
            </a:xfrm>
            <a:prstGeom prst="ellipse">
              <a:avLst/>
            </a:prstGeom>
            <a:noFill/>
            <a:ln w="28575">
              <a:solidFill>
                <a:srgbClr val="00FF00"/>
              </a:solidFill>
              <a:round/>
              <a:headEnd/>
              <a:tailEnd/>
            </a:ln>
            <a:extLst>
              <a:ext uri="{909E8E84-426E-40dd-AFC4-6F175D3DCCD1}">
                <a14:hiddenFill xmlns="" xmlns:a14="http://schemas.microsoft.com/office/drawing/2010/main">
                  <a:solidFill>
                    <a:srgbClr val="FFFFFF"/>
                  </a:solidFill>
                </a14:hiddenFill>
              </a:ext>
            </a:extLst>
          </p:spPr>
          <p:txBody>
            <a:bodyPr wrap="none" lIns="82945" tIns="41473" rIns="82945" bIns="41473" anchor="ctr"/>
            <a:lstStyle/>
            <a:p>
              <a:endParaRPr lang="en-US"/>
            </a:p>
          </p:txBody>
        </p:sp>
      </p:grpSp>
      <p:sp>
        <p:nvSpPr>
          <p:cNvPr id="214034" name="Line 8"/>
          <p:cNvSpPr>
            <a:spLocks noChangeShapeType="1"/>
          </p:cNvSpPr>
          <p:nvPr/>
        </p:nvSpPr>
        <p:spPr bwMode="auto">
          <a:xfrm flipV="1">
            <a:off x="1136650" y="2849563"/>
            <a:ext cx="46038" cy="46037"/>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wrap="none" lIns="82945" tIns="41473" rIns="82945" bIns="41473" anchor="ctr"/>
          <a:lstStyle/>
          <a:p>
            <a:endParaRPr lang="en-US"/>
          </a:p>
        </p:txBody>
      </p:sp>
      <p:sp>
        <p:nvSpPr>
          <p:cNvPr id="214035" name="Oval 11"/>
          <p:cNvSpPr>
            <a:spLocks noChangeArrowheads="1"/>
          </p:cNvSpPr>
          <p:nvPr/>
        </p:nvSpPr>
        <p:spPr bwMode="auto">
          <a:xfrm>
            <a:off x="1066800" y="2808288"/>
            <a:ext cx="152400" cy="174625"/>
          </a:xfrm>
          <a:prstGeom prst="ellipse">
            <a:avLst/>
          </a:prstGeom>
          <a:noFill/>
          <a:ln w="28575">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wrap="none" lIns="82945" tIns="41473" rIns="82945" bIns="41473" anchor="ctr"/>
          <a:lstStyle/>
          <a:p>
            <a:endParaRPr lang="en-US"/>
          </a:p>
        </p:txBody>
      </p:sp>
      <p:sp>
        <p:nvSpPr>
          <p:cNvPr id="214036" name="Oval 9"/>
          <p:cNvSpPr>
            <a:spLocks noChangeArrowheads="1"/>
          </p:cNvSpPr>
          <p:nvPr/>
        </p:nvSpPr>
        <p:spPr bwMode="auto">
          <a:xfrm>
            <a:off x="533400" y="3103563"/>
            <a:ext cx="106363" cy="173037"/>
          </a:xfrm>
          <a:prstGeom prst="ellipse">
            <a:avLst/>
          </a:pr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lIns="82945" tIns="41473" rIns="82945" bIns="41473" anchor="ctr"/>
          <a:lstStyle/>
          <a:p>
            <a:endParaRPr lang="en-US"/>
          </a:p>
        </p:txBody>
      </p:sp>
      <p:cxnSp>
        <p:nvCxnSpPr>
          <p:cNvPr id="32" name="Straight Arrow Connector 31"/>
          <p:cNvCxnSpPr/>
          <p:nvPr/>
        </p:nvCxnSpPr>
        <p:spPr>
          <a:xfrm>
            <a:off x="609600" y="3200400"/>
            <a:ext cx="304800" cy="158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4038" name="TextBox 32"/>
          <p:cNvSpPr txBox="1">
            <a:spLocks noChangeArrowheads="1"/>
          </p:cNvSpPr>
          <p:nvPr/>
        </p:nvSpPr>
        <p:spPr bwMode="auto">
          <a:xfrm>
            <a:off x="3962400" y="4953000"/>
            <a:ext cx="566738"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t>OR</a:t>
            </a:r>
          </a:p>
        </p:txBody>
      </p:sp>
      <p:sp>
        <p:nvSpPr>
          <p:cNvPr id="34" name="TextBox 33"/>
          <p:cNvSpPr txBox="1"/>
          <p:nvPr/>
        </p:nvSpPr>
        <p:spPr>
          <a:xfrm>
            <a:off x="6781800" y="5867400"/>
            <a:ext cx="2514600" cy="584200"/>
          </a:xfrm>
          <a:prstGeom prst="rect">
            <a:avLst/>
          </a:prstGeom>
          <a:noFill/>
        </p:spPr>
        <p:txBody>
          <a:bodyPr>
            <a:spAutoFit/>
          </a:bodyPr>
          <a:lstStyle/>
          <a:p>
            <a:pPr>
              <a:defRPr/>
            </a:pPr>
            <a:r>
              <a:rPr lang="en-US" sz="1600" dirty="0">
                <a:solidFill>
                  <a:schemeClr val="accent2"/>
                </a:solidFill>
                <a:latin typeface="+mn-lt"/>
                <a:ea typeface="+mn-ea"/>
                <a:cs typeface="+mn-cs"/>
              </a:rPr>
              <a:t>(Zach, Gallup, </a:t>
            </a:r>
            <a:r>
              <a:rPr lang="en-US" sz="1600" dirty="0" err="1">
                <a:solidFill>
                  <a:schemeClr val="accent2"/>
                </a:solidFill>
                <a:latin typeface="+mn-lt"/>
                <a:ea typeface="+mn-ea"/>
                <a:cs typeface="+mn-cs"/>
              </a:rPr>
              <a:t>Frahm</a:t>
            </a:r>
            <a:r>
              <a:rPr lang="en-US" sz="1600" dirty="0">
                <a:solidFill>
                  <a:schemeClr val="accent2"/>
                </a:solidFill>
                <a:latin typeface="+mn-lt"/>
                <a:ea typeface="+mn-ea"/>
                <a:cs typeface="+mn-cs"/>
              </a:rPr>
              <a:t>, </a:t>
            </a:r>
          </a:p>
          <a:p>
            <a:pPr>
              <a:defRPr/>
            </a:pPr>
            <a:r>
              <a:rPr lang="en-US" sz="1600" dirty="0" err="1">
                <a:solidFill>
                  <a:schemeClr val="accent2"/>
                </a:solidFill>
                <a:latin typeface="+mn-lt"/>
                <a:ea typeface="+mn-ea"/>
                <a:cs typeface="+mn-cs"/>
              </a:rPr>
              <a:t>Niethammer</a:t>
            </a:r>
            <a:r>
              <a:rPr lang="en-US" sz="1600" dirty="0">
                <a:solidFill>
                  <a:schemeClr val="accent2"/>
                </a:solidFill>
                <a:latin typeface="+mn-lt"/>
                <a:ea typeface="+mn-ea"/>
                <a:cs typeface="+mn-cs"/>
              </a:rPr>
              <a:t> VMV 2008)</a:t>
            </a:r>
          </a:p>
        </p:txBody>
      </p:sp>
      <p:pic>
        <p:nvPicPr>
          <p:cNvPr id="214040" name="Picture 1"/>
          <p:cNvPicPr>
            <a:picLocks noChangeAspect="1" noChangeArrowheads="1"/>
          </p:cNvPicPr>
          <p:nvPr/>
        </p:nvPicPr>
        <p:blipFill>
          <a:blip r:embed="rId6" cstate="email">
            <a:lum bright="30000" contrast="40000"/>
            <a:extLst>
              <a:ext uri="{28A0092B-C50C-407E-A947-70E740481C1C}">
                <a14:useLocalDpi xmlns:a14="http://schemas.microsoft.com/office/drawing/2010/main" val="0"/>
              </a:ext>
            </a:extLst>
          </a:blip>
          <a:srcRect/>
          <a:stretch>
            <a:fillRect/>
          </a:stretch>
        </p:blipFill>
        <p:spPr bwMode="auto">
          <a:xfrm>
            <a:off x="6858000" y="2590800"/>
            <a:ext cx="1752600" cy="131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4041" name="Picture 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200400" y="2590800"/>
            <a:ext cx="1752600" cy="131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4042"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029200" y="2590800"/>
            <a:ext cx="1752600" cy="131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p:nvPr>
        </p:nvSpPr>
        <p:spPr/>
        <p:txBody>
          <a:bodyPr/>
          <a:lstStyle/>
          <a:p>
            <a:r>
              <a:rPr lang="en-US">
                <a:latin typeface="Verdana" charset="0"/>
              </a:rPr>
              <a:t>Results</a:t>
            </a:r>
          </a:p>
        </p:txBody>
      </p:sp>
      <p:sp>
        <p:nvSpPr>
          <p:cNvPr id="216066" name="Content Placeholder 2"/>
          <p:cNvSpPr>
            <a:spLocks noGrp="1"/>
          </p:cNvSpPr>
          <p:nvPr>
            <p:ph idx="1"/>
          </p:nvPr>
        </p:nvSpPr>
        <p:spPr/>
        <p:txBody>
          <a:bodyPr/>
          <a:lstStyle/>
          <a:p>
            <a:endParaRPr lang="en-US">
              <a:latin typeface="Verdana" charset="0"/>
            </a:endParaRPr>
          </a:p>
        </p:txBody>
      </p:sp>
      <p:grpSp>
        <p:nvGrpSpPr>
          <p:cNvPr id="216067" name="Group 8"/>
          <p:cNvGrpSpPr>
            <a:grpSpLocks/>
          </p:cNvGrpSpPr>
          <p:nvPr/>
        </p:nvGrpSpPr>
        <p:grpSpPr bwMode="auto">
          <a:xfrm>
            <a:off x="304800" y="1981200"/>
            <a:ext cx="8534400" cy="3887788"/>
            <a:chOff x="-2117725" y="12112625"/>
            <a:chExt cx="14087475" cy="7107301"/>
          </a:xfrm>
        </p:grpSpPr>
        <p:sp>
          <p:nvSpPr>
            <p:cNvPr id="216069" name="Text Box 201"/>
            <p:cNvSpPr txBox="1">
              <a:spLocks noChangeArrowheads="1"/>
            </p:cNvSpPr>
            <p:nvPr/>
          </p:nvSpPr>
          <p:spPr bwMode="auto">
            <a:xfrm>
              <a:off x="-1828798" y="16687799"/>
              <a:ext cx="13792200" cy="2532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2800"/>
                <a:t>1474 frame reconstruction, 11 images in stereo,</a:t>
              </a:r>
            </a:p>
            <a:p>
              <a:pPr algn="ctr" eaLnBrk="1" hangingPunct="1"/>
              <a:r>
                <a:rPr lang="en-US" sz="2800"/>
                <a:t>512x384 grayscale, 48 plane hypotheses (quick sweep), processing rate 20.0 Hz (Nvidia 8800 GTX)</a:t>
              </a:r>
            </a:p>
          </p:txBody>
        </p:sp>
        <p:pic>
          <p:nvPicPr>
            <p:cNvPr id="216070" name="Picture 254" descr="baityhill-overview-white"/>
            <p:cNvPicPr>
              <a:picLocks noChangeAspect="1" noChangeArrowheads="1"/>
            </p:cNvPicPr>
            <p:nvPr/>
          </p:nvPicPr>
          <p:blipFill>
            <a:blip r:embed="rId3" cstate="email">
              <a:lum bright="30000" contrast="40000"/>
              <a:extLst>
                <a:ext uri="{28A0092B-C50C-407E-A947-70E740481C1C}">
                  <a14:useLocalDpi xmlns:a14="http://schemas.microsoft.com/office/drawing/2010/main" val="0"/>
                </a:ext>
              </a:extLst>
            </a:blip>
            <a:srcRect/>
            <a:stretch>
              <a:fillRect/>
            </a:stretch>
          </p:blipFill>
          <p:spPr bwMode="auto">
            <a:xfrm>
              <a:off x="-2117725" y="12112625"/>
              <a:ext cx="14087475" cy="2701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6071" name="Picture 255" descr="baityhill1-white"/>
            <p:cNvPicPr>
              <a:picLocks noChangeAspect="1" noChangeArrowheads="1"/>
            </p:cNvPicPr>
            <p:nvPr/>
          </p:nvPicPr>
          <p:blipFill>
            <a:blip r:embed="rId4" cstate="email">
              <a:lum bright="30000" contrast="40000"/>
              <a:extLst>
                <a:ext uri="{28A0092B-C50C-407E-A947-70E740481C1C}">
                  <a14:useLocalDpi xmlns:a14="http://schemas.microsoft.com/office/drawing/2010/main" val="0"/>
                </a:ext>
              </a:extLst>
            </a:blip>
            <a:srcRect/>
            <a:stretch>
              <a:fillRect/>
            </a:stretch>
          </p:blipFill>
          <p:spPr bwMode="auto">
            <a:xfrm>
              <a:off x="7324725" y="13990638"/>
              <a:ext cx="3849688" cy="278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6072" name="Picture 256" descr="baityhill2-white"/>
            <p:cNvPicPr>
              <a:picLocks noChangeAspect="1" noChangeArrowheads="1"/>
            </p:cNvPicPr>
            <p:nvPr/>
          </p:nvPicPr>
          <p:blipFill>
            <a:blip r:embed="rId5" cstate="email">
              <a:lum bright="30000" contrast="40000"/>
              <a:extLst>
                <a:ext uri="{28A0092B-C50C-407E-A947-70E740481C1C}">
                  <a14:useLocalDpi xmlns:a14="http://schemas.microsoft.com/office/drawing/2010/main" val="0"/>
                </a:ext>
              </a:extLst>
            </a:blip>
            <a:srcRect/>
            <a:stretch>
              <a:fillRect/>
            </a:stretch>
          </p:blipFill>
          <p:spPr bwMode="auto">
            <a:xfrm>
              <a:off x="3246438" y="13642975"/>
              <a:ext cx="3695700" cy="2652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6073" name="Picture 257" descr="baityhill3-white"/>
            <p:cNvPicPr>
              <a:picLocks noChangeAspect="1" noChangeArrowheads="1"/>
            </p:cNvPicPr>
            <p:nvPr/>
          </p:nvPicPr>
          <p:blipFill>
            <a:blip r:embed="rId6" cstate="email">
              <a:lum bright="30000" contrast="40000"/>
              <a:extLst>
                <a:ext uri="{28A0092B-C50C-407E-A947-70E740481C1C}">
                  <a14:useLocalDpi xmlns:a14="http://schemas.microsoft.com/office/drawing/2010/main" val="0"/>
                </a:ext>
              </a:extLst>
            </a:blip>
            <a:srcRect/>
            <a:stretch>
              <a:fillRect/>
            </a:stretch>
          </p:blipFill>
          <p:spPr bwMode="auto">
            <a:xfrm>
              <a:off x="-293687" y="14106525"/>
              <a:ext cx="3163887" cy="2271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16068" name="Slide Number Placeholder 10"/>
          <p:cNvSpPr>
            <a:spLocks noGrp="1"/>
          </p:cNvSpPr>
          <p:nvPr>
            <p:ph type="sldNum" sz="quarter" idx="10"/>
          </p:nvPr>
        </p:nvSpPr>
        <p:spPr>
          <a:xfrm>
            <a:off x="6553200" y="6248400"/>
            <a:ext cx="19050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4D9C13E-30BE-2941-8C76-7B03071E50E0}" type="slidenum">
              <a:rPr lang="en-US" sz="1400">
                <a:latin typeface="Verdana" charset="0"/>
              </a:rPr>
              <a:pPr/>
              <a:t>99</a:t>
            </a:fld>
            <a:endParaRPr lang="en-US" sz="1400">
              <a:latin typeface="Verdana"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bf F}= [{\tt t}]_\times = &#10;\left[\begin{array}{ccc} &#10;0 &amp; 0 &amp; 0\\&#10;0 &amp; 0 &amp; 1\\&#10;0 &amp; -1 &amp; 0&#10;\end{array}\right]$&#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234"/>
  <p:tag name="PICTUREFILESIZE" val="11877"/>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d d}{ dZ}=\frac{Bf}{Z^2}$&#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80"/>
  <p:tag name="PICTUREFILESIZE" val="6092"/>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Delta Z}=\frac{Z^2}{Bf} \Delta d$&#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25"/>
  <p:tag name="PICTUREFILESIZE" val="7551"/>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verbatim}&#10;for x=1:w,&#10;  for y=1:h,&#10;    bestdist=inf;&#10;    for i=-dr:0,&#10;      if (dist(pix(x,y),pix(x+i,y))&lt;bestdist)&#10;          d(x,y)=i; best=sim(pix(x,y),pix(x+i,y)); end &#10;    end&#10;  end&#10;end&#10;\end{verbatim}&#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558"/>
  <p:tag name="PICTUREFILESIZE" val="75092"/>
</p:tagLst>
</file>

<file path=ppt/tags/tag13.xml><?xml version="1.0" encoding="utf-8"?>
<p:tagLst xmlns:a="http://schemas.openxmlformats.org/drawingml/2006/main" xmlns:r="http://schemas.openxmlformats.org/officeDocument/2006/relationships" xmlns:p="http://schemas.openxmlformats.org/presentationml/2006/main">
  <p:tag name="TIMING" val="|122.6|31.9"/>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bf F} {\tt x} = &#10;\left[\begin{array}{c} &#10;0\\1\\-y\end{array}\right] $&#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17"/>
  <p:tag name="PICTUREFILESIZE" val="5409"/>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bf F}^\top {\tt x'} = &#10;\left[\begin{array}{c} &#10;0\\1\\-y'\end{array}\right] $&#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42"/>
  <p:tag name="PICTUREFILESIZE" val="678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1"/>
  <p:tag name="PICTUREFILESIZE" val="721"/>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d$&#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1"/>
  <p:tag name="PICTUREFILESIZE" val="87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Z$&#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5"/>
  <p:tag name="PICTUREFILESIZE" val="1014"/>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B$&#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6"/>
  <p:tag name="PICTUREFILESIZE" val="101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B}{Z}=\frac{d}{f}$&#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59"/>
  <p:tag name="PICTUREFILESIZE" val="3317"/>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d= - \frac{Bf}{Z}$&#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84"/>
  <p:tag name="PICTUREFILESIZE" val="3919"/>
</p:tagLst>
</file>

<file path=ppt/theme/theme1.xml><?xml version="1.0" encoding="utf-8"?>
<a:theme xmlns:a="http://schemas.openxmlformats.org/drawingml/2006/main" name="Default Design">
  <a:themeElements>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333399"/>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6465</Words>
  <Application>Microsoft Office PowerPoint</Application>
  <PresentationFormat>On-screen Show (4:3)</PresentationFormat>
  <Paragraphs>1838</Paragraphs>
  <Slides>226</Slides>
  <Notes>209</Notes>
  <HiddenSlides>0</HiddenSlides>
  <MMClips>13</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4</vt:i4>
      </vt:variant>
      <vt:variant>
        <vt:lpstr>Slide Titles</vt:lpstr>
      </vt:variant>
      <vt:variant>
        <vt:i4>226</vt:i4>
      </vt:variant>
    </vt:vector>
  </HeadingPairs>
  <TitlesOfParts>
    <vt:vector size="248" baseType="lpstr">
      <vt:lpstr>ＭＳ Ｐゴシック</vt:lpstr>
      <vt:lpstr>SimSun</vt:lpstr>
      <vt:lpstr>Arial</vt:lpstr>
      <vt:lpstr>Arial Unicode MS</vt:lpstr>
      <vt:lpstr>Calibri</vt:lpstr>
      <vt:lpstr>Comic Sans MS</vt:lpstr>
      <vt:lpstr>Corbel</vt:lpstr>
      <vt:lpstr>ETH Light</vt:lpstr>
      <vt:lpstr>Helvetica</vt:lpstr>
      <vt:lpstr>Symbol</vt:lpstr>
      <vt:lpstr>Tahoma</vt:lpstr>
      <vt:lpstr>Times</vt:lpstr>
      <vt:lpstr>Times New Roman</vt:lpstr>
      <vt:lpstr>Trebuchet MS</vt:lpstr>
      <vt:lpstr>Verdana</vt:lpstr>
      <vt:lpstr>Wingdings</vt:lpstr>
      <vt:lpstr>Wingdings 2</vt:lpstr>
      <vt:lpstr>Default Design</vt:lpstr>
      <vt:lpstr>Equation</vt:lpstr>
      <vt:lpstr>Image</vt:lpstr>
      <vt:lpstr>Bitmap Image</vt:lpstr>
      <vt:lpstr>Artwork</vt:lpstr>
      <vt:lpstr>Stereo matching</vt:lpstr>
      <vt:lpstr>Schedule (tentative)</vt:lpstr>
      <vt:lpstr>PowerPoint Presentation</vt:lpstr>
      <vt:lpstr>PowerPoint Presentation</vt:lpstr>
      <vt:lpstr>Stereo</vt:lpstr>
      <vt:lpstr>PowerPoint Presentation</vt:lpstr>
      <vt:lpstr>Standard stereo geometry</vt:lpstr>
      <vt:lpstr>Standard stereo geometry</vt:lpstr>
      <vt:lpstr>Stereo:  basic idea</vt:lpstr>
      <vt:lpstr>Stereo 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Pixel Dissimilarity</vt:lpstr>
      <vt:lpstr>Alternative Dissimilarity Measures</vt:lpstr>
      <vt:lpstr>Rank and Census Transform Results</vt:lpstr>
      <vt:lpstr>Systematic Errors of Area-based Stereo</vt:lpstr>
      <vt:lpstr>Surface Over-extension</vt:lpstr>
      <vt:lpstr>Surface Over-extension</vt:lpstr>
      <vt:lpstr>Over-extension and shrinkage</vt:lpstr>
      <vt:lpstr>Random Dot Stereogram Experiments</vt:lpstr>
      <vt:lpstr>Random Dot Stereogram Experiments</vt:lpstr>
      <vt:lpstr>Offset Windows</vt:lpstr>
      <vt:lpstr>Discontinuity Detection</vt:lpstr>
      <vt:lpstr>Compact Windows</vt:lpstr>
      <vt:lpstr>Integral Image</vt:lpstr>
      <vt:lpstr>Results using Compact Windows</vt:lpstr>
      <vt:lpstr>Rod-shaped filters</vt:lpstr>
      <vt:lpstr>Locally Adaptive Support</vt:lpstr>
      <vt:lpstr>Locally Adaptive Support</vt:lpstr>
      <vt:lpstr>Locally Adaptive Support: Results</vt:lpstr>
      <vt:lpstr>Locally Adaptive Support: Results</vt:lpstr>
      <vt:lpstr>Cool ideas</vt:lpstr>
      <vt:lpstr>Challenges</vt:lpstr>
      <vt:lpstr>Occlusions</vt:lpstr>
      <vt:lpstr>Exploiting scene constraints</vt:lpstr>
      <vt:lpstr>PowerPoint Presentation</vt:lpstr>
      <vt:lpstr>Ordering constraint</vt:lpstr>
      <vt:lpstr>Uniqueness constraint</vt:lpstr>
      <vt:lpstr>Disparity constraint</vt:lpstr>
      <vt:lpstr>PowerPoint Presentation</vt:lpstr>
      <vt:lpstr>Stereo matching</vt:lpstr>
      <vt:lpstr>PowerPoint Presentation</vt:lpstr>
      <vt:lpstr>Hierarchical stereo matching</vt:lpstr>
      <vt:lpstr>Disparity map</vt:lpstr>
      <vt:lpstr>Example: reconstruct image from neighboring images</vt:lpstr>
      <vt:lpstr>PowerPoint Presentation</vt:lpstr>
      <vt:lpstr>Semi-global optimization</vt:lpstr>
      <vt:lpstr>Dynamic programming</vt:lpstr>
      <vt:lpstr>Dynamic programming</vt:lpstr>
      <vt:lpstr>Dynamic programming</vt:lpstr>
      <vt:lpstr>Semi-Global Matching</vt:lpstr>
      <vt:lpstr>Results of Semi-global optimization</vt:lpstr>
      <vt:lpstr>Results of Semi-global optimization</vt:lpstr>
      <vt:lpstr>Energy minimization</vt:lpstr>
      <vt:lpstr>Graph Cut</vt:lpstr>
      <vt:lpstr>Simplified graph cut</vt:lpstr>
      <vt:lpstr>Belief Propagation</vt:lpstr>
      <vt:lpstr>PowerPoint Presentation</vt:lpstr>
      <vt:lpstr>PowerPoint Presentation</vt:lpstr>
      <vt:lpstr>PowerPoint Presentation</vt:lpstr>
      <vt:lpstr>Planar rectification</vt:lpstr>
      <vt:lpstr>PowerPoint Presentation</vt:lpstr>
      <vt:lpstr>PowerPoint Presentation</vt:lpstr>
      <vt:lpstr>Polar rectification</vt:lpstr>
      <vt:lpstr>polar rectification: example</vt:lpstr>
      <vt:lpstr>polar rectification: example</vt:lpstr>
      <vt:lpstr>Example: Béguinage of Leuven</vt:lpstr>
      <vt:lpstr>Example: Béguinage of Leuven</vt:lpstr>
      <vt:lpstr>PowerPoint Presentation</vt:lpstr>
      <vt:lpstr>PowerPoint Presentation</vt:lpstr>
      <vt:lpstr>Choosing the stereo baseline</vt:lpstr>
      <vt:lpstr>The Effect of Baseline on Depth Estimation</vt:lpstr>
      <vt:lpstr>PowerPoint Presentation</vt:lpstr>
      <vt:lpstr>PowerPoint Presentation</vt:lpstr>
      <vt:lpstr>PowerPoint Presentation</vt:lpstr>
      <vt:lpstr>Variable Baseline/Resolution Stereo</vt:lpstr>
      <vt:lpstr>Variable Baseline/Resolution Stereo: comparison</vt:lpstr>
      <vt:lpstr>Multi-view depth fusion</vt:lpstr>
      <vt:lpstr>PowerPoint Presentation</vt:lpstr>
      <vt:lpstr>PowerPoint Presentation</vt:lpstr>
      <vt:lpstr>Plane-sweep multi-view matching</vt:lpstr>
      <vt:lpstr>Fast GPU-based plane-sweeping stereo</vt:lpstr>
      <vt:lpstr>Plane Sweep Stereo</vt:lpstr>
      <vt:lpstr>Plane Sweep Stereo Result</vt:lpstr>
      <vt:lpstr>Plane Sweep Stereo</vt:lpstr>
      <vt:lpstr>Window-Based Matching - Local Stereo</vt:lpstr>
      <vt:lpstr>Multi-directional plane-sweeping stereo</vt:lpstr>
      <vt:lpstr>Plane Priors and Quicksweep</vt:lpstr>
      <vt:lpstr>Selecting Best Depth / Surface Normal</vt:lpstr>
      <vt:lpstr>Results</vt:lpstr>
      <vt:lpstr>Another Scene</vt:lpstr>
      <vt:lpstr>Depthmap</vt:lpstr>
      <vt:lpstr>3D Model: Standard Stereo</vt:lpstr>
      <vt:lpstr>3D Model: Standard Stereo</vt:lpstr>
      <vt:lpstr>3D Model: Standard Stereo</vt:lpstr>
      <vt:lpstr>3D Model: Standard Stereo</vt:lpstr>
      <vt:lpstr>How Accurate Is Stereo?</vt:lpstr>
      <vt:lpstr>Variable Baseline/Resolution Stereo</vt:lpstr>
      <vt:lpstr>Verification of consistent results</vt:lpstr>
      <vt:lpstr>Variable Baseline/Resolution Stereo: comparison</vt:lpstr>
      <vt:lpstr>Results</vt:lpstr>
      <vt:lpstr>Depth Resolution Limits</vt:lpstr>
      <vt:lpstr>Piecewise Planar Stereo</vt:lpstr>
      <vt:lpstr>3D Reconstruction from Video</vt:lpstr>
      <vt:lpstr>Heightmap Model</vt:lpstr>
      <vt:lpstr>Occupancy Voting</vt:lpstr>
      <vt:lpstr>n-layer heightmap fusion</vt:lpstr>
      <vt:lpstr>n-layer heightmap fusion</vt:lpstr>
      <vt:lpstr>Reconstruction from Photo Collections</vt:lpstr>
      <vt:lpstr>Results</vt:lpstr>
      <vt:lpstr>Other Approaches</vt:lpstr>
      <vt:lpstr>Volumetric Graph cuts</vt:lpstr>
      <vt:lpstr>Volumetric Graph cuts</vt:lpstr>
      <vt:lpstr>Volumetric Graph cuts</vt:lpstr>
      <vt:lpstr>Volumetric Graph cuts</vt:lpstr>
      <vt:lpstr>Photo-consistency</vt:lpstr>
      <vt:lpstr>Photo-consistency</vt:lpstr>
      <vt:lpstr>Photo-consistency</vt:lpstr>
      <vt:lpstr>Photo-consistency</vt:lpstr>
      <vt:lpstr>Photo-consistency</vt:lpstr>
      <vt:lpstr>Photo-consistency</vt:lpstr>
      <vt:lpstr>Example</vt:lpstr>
      <vt:lpstr>Example - Visual Hull </vt:lpstr>
      <vt:lpstr>Example - Slice</vt:lpstr>
      <vt:lpstr>Protrusion problem</vt:lpstr>
      <vt:lpstr>Protrusion problem</vt:lpstr>
      <vt:lpstr>Protrusion problem</vt:lpstr>
      <vt:lpstr>Protrusion problem</vt:lpstr>
      <vt:lpstr>Graph</vt:lpstr>
      <vt:lpstr>PowerPoint Presentation</vt:lpstr>
      <vt:lpstr>Adaptive Mesh Refinement</vt:lpstr>
      <vt:lpstr>Adaptive Mesh Refinement</vt:lpstr>
      <vt:lpstr>Adaptive Mesh Refinement</vt:lpstr>
      <vt:lpstr>Adaptive Mesh Refinement</vt:lpstr>
      <vt:lpstr>Mesh with Photo-consistency</vt:lpstr>
      <vt:lpstr>Detect Interior</vt:lpstr>
      <vt:lpstr>First Graph-Cut</vt:lpstr>
      <vt:lpstr>PowerPoint Presentation</vt:lpstr>
      <vt:lpstr>Silhouette Constraints</vt:lpstr>
      <vt:lpstr>PowerPoint Presentation</vt:lpstr>
      <vt:lpstr>Final Graph-Cut</vt:lpstr>
      <vt:lpstr>Results</vt:lpstr>
      <vt:lpstr> </vt:lpstr>
      <vt:lpstr> </vt:lpstr>
      <vt:lpstr>PowerPoint Presentation</vt:lpstr>
      <vt:lpstr>Photo-consistency + silhouettes</vt:lpstr>
      <vt:lpstr>Interesting comparison of multi-view stereo approaches</vt:lpstr>
      <vt:lpstr>Dense Multi-View Stereo Benchmark</vt:lpstr>
      <vt:lpstr>Deep Stereo Matching</vt:lpstr>
      <vt:lpstr>Deep Stereo reconstruction</vt:lpstr>
      <vt:lpstr>Deep Stereo reconstruction</vt:lpstr>
      <vt:lpstr>Deep Stereo reconstruction</vt:lpstr>
      <vt:lpstr>PowerPoint Presentation</vt:lpstr>
      <vt:lpstr>PowerPoint Presentation</vt:lpstr>
      <vt:lpstr>Deep Multi-View Stereo network</vt:lpstr>
      <vt:lpstr>Deep Multi-View Stereo network</vt:lpstr>
      <vt:lpstr>Space Carving  </vt:lpstr>
      <vt:lpstr>3D Reconstruction from Calibrated Images</vt:lpstr>
      <vt:lpstr>Discrete Formulation:  Voxel Coloring</vt:lpstr>
      <vt:lpstr>Complexity and Computability</vt:lpstr>
      <vt:lpstr>Issues</vt:lpstr>
      <vt:lpstr>PowerPoint Presentation</vt:lpstr>
      <vt:lpstr>Reconstruction from Silhouettes (C = 2)</vt:lpstr>
      <vt:lpstr>Volume Intersection</vt:lpstr>
      <vt:lpstr>Voxel Algorithm for Volume Intersection</vt:lpstr>
      <vt:lpstr>Properties of Volume Intersection</vt:lpstr>
      <vt:lpstr>PowerPoint Presentation</vt:lpstr>
      <vt:lpstr>Voxel Coloring Approach</vt:lpstr>
      <vt:lpstr>The Global Visibility Problem</vt:lpstr>
      <vt:lpstr>Depth Ordering:  visit occluders first!</vt:lpstr>
      <vt:lpstr>Panoramic Depth Ordering</vt:lpstr>
      <vt:lpstr>Panoramic Depth Ordering</vt:lpstr>
      <vt:lpstr>Panoramic Layering</vt:lpstr>
      <vt:lpstr>Panoramic Layering</vt:lpstr>
      <vt:lpstr>Compatible Camera Configurations</vt:lpstr>
      <vt:lpstr>Calibrated Image Acquisition</vt:lpstr>
      <vt:lpstr>Voxel Coloring Results (Video)</vt:lpstr>
      <vt:lpstr>Limitations of Depth Ordering</vt:lpstr>
      <vt:lpstr>PowerPoint Presentation</vt:lpstr>
      <vt:lpstr>Space Carving Algorithm</vt:lpstr>
      <vt:lpstr>Convergence</vt:lpstr>
      <vt:lpstr>What is Computable?</vt:lpstr>
      <vt:lpstr>Space Carving Algorithm</vt:lpstr>
      <vt:lpstr>Space Carving Algorithm</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Multi-Pass Plane Sweep</vt:lpstr>
      <vt:lpstr>Space Carving Results:  African Violet</vt:lpstr>
      <vt:lpstr>Space Carving Results:  Hand</vt:lpstr>
      <vt:lpstr>Other Features</vt:lpstr>
      <vt:lpstr>PowerPoint Presentation</vt:lpstr>
      <vt:lpstr>PowerPoint Presentation</vt:lpstr>
      <vt:lpstr>PowerPoint Presentation</vt:lpstr>
      <vt:lpstr>Space carving for specular surfaces</vt:lpstr>
      <vt:lpstr>Experiment</vt:lpstr>
      <vt:lpstr>Animated Views</vt:lpstr>
      <vt:lpstr>PowerPoint Presentation</vt:lpstr>
      <vt:lpstr>   Next week: Structure from Motion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pomarc</dc:creator>
  <cp:lastModifiedBy>Liu  Peidong</cp:lastModifiedBy>
  <cp:revision>72</cp:revision>
  <cp:lastPrinted>2013-10-23T10:56:42Z</cp:lastPrinted>
  <dcterms:created xsi:type="dcterms:W3CDTF">1601-01-01T00:00:00Z</dcterms:created>
  <dcterms:modified xsi:type="dcterms:W3CDTF">2019-11-06T17:00:30Z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mapoll@microsoft.com</vt:lpwstr>
  </property>
  <property fmtid="{D5CDD505-2E9C-101B-9397-08002B2CF9AE}" pid="5" name="MSIP_Label_f42aa342-8706-4288-bd11-ebb85995028c_SetDate">
    <vt:lpwstr>2018-11-07T11:58:39.5359875Z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